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2.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58" r:id="rId5"/>
    <p:sldMasterId id="2147483690" r:id="rId6"/>
    <p:sldMasterId id="2147483713" r:id="rId7"/>
    <p:sldMasterId id="2147483737" r:id="rId8"/>
    <p:sldMasterId id="2147483750" r:id="rId9"/>
    <p:sldMasterId id="2147483761" r:id="rId10"/>
    <p:sldMasterId id="2147483892" r:id="rId11"/>
    <p:sldMasterId id="2147483910" r:id="rId12"/>
    <p:sldMasterId id="2147483923" r:id="rId13"/>
    <p:sldMasterId id="2147483936" r:id="rId14"/>
    <p:sldMasterId id="2147483944" r:id="rId15"/>
    <p:sldMasterId id="2147483963" r:id="rId16"/>
  </p:sldMasterIdLst>
  <p:notesMasterIdLst>
    <p:notesMasterId r:id="rId78"/>
  </p:notesMasterIdLst>
  <p:handoutMasterIdLst>
    <p:handoutMasterId r:id="rId79"/>
  </p:handoutMasterIdLst>
  <p:sldIdLst>
    <p:sldId id="309" r:id="rId17"/>
    <p:sldId id="310" r:id="rId18"/>
    <p:sldId id="312" r:id="rId19"/>
    <p:sldId id="321" r:id="rId20"/>
    <p:sldId id="313" r:id="rId21"/>
    <p:sldId id="314" r:id="rId22"/>
    <p:sldId id="629" r:id="rId23"/>
    <p:sldId id="323" r:id="rId24"/>
    <p:sldId id="318" r:id="rId25"/>
    <p:sldId id="353" r:id="rId26"/>
    <p:sldId id="319" r:id="rId27"/>
    <p:sldId id="634" r:id="rId28"/>
    <p:sldId id="326" r:id="rId29"/>
    <p:sldId id="382" r:id="rId30"/>
    <p:sldId id="354" r:id="rId31"/>
    <p:sldId id="355" r:id="rId32"/>
    <p:sldId id="330" r:id="rId33"/>
    <p:sldId id="540" r:id="rId34"/>
    <p:sldId id="644" r:id="rId35"/>
    <p:sldId id="1764" r:id="rId36"/>
    <p:sldId id="1765" r:id="rId37"/>
    <p:sldId id="647" r:id="rId38"/>
    <p:sldId id="331" r:id="rId39"/>
    <p:sldId id="332" r:id="rId40"/>
    <p:sldId id="333" r:id="rId41"/>
    <p:sldId id="334" r:id="rId42"/>
    <p:sldId id="260" r:id="rId43"/>
    <p:sldId id="335" r:id="rId44"/>
    <p:sldId id="356" r:id="rId45"/>
    <p:sldId id="338" r:id="rId46"/>
    <p:sldId id="339" r:id="rId47"/>
    <p:sldId id="340" r:id="rId48"/>
    <p:sldId id="1763" r:id="rId49"/>
    <p:sldId id="341" r:id="rId50"/>
    <p:sldId id="342" r:id="rId51"/>
    <p:sldId id="563" r:id="rId52"/>
    <p:sldId id="344" r:id="rId53"/>
    <p:sldId id="351" r:id="rId54"/>
    <p:sldId id="346" r:id="rId55"/>
    <p:sldId id="347" r:id="rId56"/>
    <p:sldId id="1762" r:id="rId57"/>
    <p:sldId id="348" r:id="rId58"/>
    <p:sldId id="566" r:id="rId59"/>
    <p:sldId id="358" r:id="rId60"/>
    <p:sldId id="256" r:id="rId61"/>
    <p:sldId id="257" r:id="rId62"/>
    <p:sldId id="359" r:id="rId63"/>
    <p:sldId id="368" r:id="rId64"/>
    <p:sldId id="369" r:id="rId65"/>
    <p:sldId id="370" r:id="rId66"/>
    <p:sldId id="371" r:id="rId67"/>
    <p:sldId id="378" r:id="rId68"/>
    <p:sldId id="557" r:id="rId69"/>
    <p:sldId id="558" r:id="rId70"/>
    <p:sldId id="529" r:id="rId71"/>
    <p:sldId id="559" r:id="rId72"/>
    <p:sldId id="562" r:id="rId73"/>
    <p:sldId id="373" r:id="rId74"/>
    <p:sldId id="374" r:id="rId75"/>
    <p:sldId id="565" r:id="rId76"/>
    <p:sldId id="38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C6C2"/>
    <a:srgbClr val="FE8A03"/>
    <a:srgbClr val="FE8A01"/>
    <a:srgbClr val="F09326"/>
    <a:srgbClr val="F3C390"/>
    <a:srgbClr val="EA7F38"/>
    <a:srgbClr val="214FFB"/>
    <a:srgbClr val="2176F0"/>
    <a:srgbClr val="3FA0FF"/>
    <a:srgbClr val="94CAFE"/>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052331-EE86-4D48-AAE9-A64A16B125C6}" v="113" dt="2021-04-27T07:22:47.813"/>
    <p1510:client id="{4218F98B-AD5E-4CBD-9B77-EAB7478A11BE}" v="2" dt="2021-03-17T06:57:21.632"/>
    <p1510:client id="{A65D9AE5-37B8-940D-0793-F534BE61B342}" v="54" dt="2021-04-27T07:31:26.201"/>
    <p1510:client id="{C849C29F-3058-0000-A735-B588A0726652}" v="6" dt="2021-04-27T08:27:04.12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5.xml"/><Relationship Id="rId82" Type="http://schemas.openxmlformats.org/officeDocument/2006/relationships/theme" Target="theme/theme1.xml"/><Relationship Id="rId19" Type="http://schemas.openxmlformats.org/officeDocument/2006/relationships/slide" Target="slides/slide3.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slide" Target="../slides/slide58.xml"/><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slide" Target="../slides/slide8.xml"/><Relationship Id="rId21" Type="http://schemas.openxmlformats.org/officeDocument/2006/relationships/image" Target="../media/image35.png"/><Relationship Id="rId7" Type="http://schemas.openxmlformats.org/officeDocument/2006/relationships/slide" Target="../slides/slide3.xml"/><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slide" Target="../slides/slide49.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 Target="../slides/slide47.xml"/><Relationship Id="rId6" Type="http://schemas.openxmlformats.org/officeDocument/2006/relationships/slide" Target="../slides/slide39.xml"/><Relationship Id="rId11" Type="http://schemas.openxmlformats.org/officeDocument/2006/relationships/image" Target="../media/image25.png"/><Relationship Id="rId24" Type="http://schemas.openxmlformats.org/officeDocument/2006/relationships/image" Target="../media/image38.svg"/><Relationship Id="rId5" Type="http://schemas.openxmlformats.org/officeDocument/2006/relationships/slide" Target="../slides/slide25.xml"/><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slide" Target="../slides/slide11.xml"/><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svg"/></Relationships>
</file>

<file path=ppt/diagrams/_rels/data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hyperlink" Target="https://ast.accenture.com/atlas" TargetMode="External"/><Relationship Id="rId7" Type="http://schemas.openxmlformats.org/officeDocument/2006/relationships/image" Target="../media/image30.svg"/><Relationship Id="rId2" Type="http://schemas.openxmlformats.org/officeDocument/2006/relationships/hyperlink" Target="https://gcptt.accenture.com/" TargetMode="External"/><Relationship Id="rId1" Type="http://schemas.openxmlformats.org/officeDocument/2006/relationships/hyperlink" Target="https://india.etravel.accenture.com/etravel/CommonFiles/OBTLandingPage.aspx" TargetMode="External"/><Relationship Id="rId6" Type="http://schemas.openxmlformats.org/officeDocument/2006/relationships/image" Target="../media/image29.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1.svg"/></Relationships>
</file>

<file path=ppt/diagrams/_rels/data8.xml.rels><?xml version="1.0" encoding="UTF-8" standalone="yes"?>
<Relationships xmlns="http://schemas.openxmlformats.org/package/2006/relationships"><Relationship Id="rId2" Type="http://schemas.openxmlformats.org/officeDocument/2006/relationships/hyperlink" Target="mailto:travelclaims@hdfcergo.com" TargetMode="External"/><Relationship Id="rId1" Type="http://schemas.openxmlformats.org/officeDocument/2006/relationships/hyperlink" Target="https://in.accenture.com/travelandevents/travel-information/international-business-travel-medical-insurance-program/"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6" Type="http://schemas.openxmlformats.org/officeDocument/2006/relationships/image" Target="../media/image38.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9.svg"/><Relationship Id="rId7" Type="http://schemas.openxmlformats.org/officeDocument/2006/relationships/hyperlink" Target="https://ast.accenture.com/atlas" TargetMode="External"/><Relationship Id="rId2" Type="http://schemas.openxmlformats.org/officeDocument/2006/relationships/image" Target="../media/image78.png"/><Relationship Id="rId1" Type="http://schemas.openxmlformats.org/officeDocument/2006/relationships/hyperlink" Target="https://india.etravel.accenture.com/etravel/CommonFiles/OBTLandingPage.aspx" TargetMode="External"/><Relationship Id="rId6" Type="http://schemas.openxmlformats.org/officeDocument/2006/relationships/hyperlink" Target="https://gcptt.accenture.com/" TargetMode="External"/><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81.svg"/></Relationships>
</file>

<file path=ppt/diagrams/_rels/drawing8.xml.rels><?xml version="1.0" encoding="UTF-8" standalone="yes"?>
<Relationships xmlns="http://schemas.openxmlformats.org/package/2006/relationships"><Relationship Id="rId2" Type="http://schemas.openxmlformats.org/officeDocument/2006/relationships/hyperlink" Target="https://in.accenture.com/travelandevents/travel-information/international-business-travel-medical-insurance-program/" TargetMode="External"/><Relationship Id="rId1" Type="http://schemas.openxmlformats.org/officeDocument/2006/relationships/hyperlink" Target="mailto:travelclaims@hdfcergo.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3DAB08-C7F1-4F82-BF80-E818937DB26F}" type="doc">
      <dgm:prSet loTypeId="urn:microsoft.com/office/officeart/2005/8/layout/vList3" loCatId="list" qsTypeId="urn:microsoft.com/office/officeart/2005/8/quickstyle/3d2" qsCatId="3D" csTypeId="urn:microsoft.com/office/officeart/2005/8/colors/accent1_2" csCatId="accent1" phldr="1"/>
      <dgm:spPr/>
      <dgm:t>
        <a:bodyPr/>
        <a:lstStyle/>
        <a:p>
          <a:endParaRPr lang="en-IN"/>
        </a:p>
      </dgm:t>
    </dgm:pt>
    <dgm:pt modelId="{AE6426AD-AB82-4727-8F32-A44A53BDEFC6}">
      <dgm:prSet phldrT="[Text]" custT="1"/>
      <dgm:spPr/>
      <dgm:t>
        <a:bodyPr spcFirstLastPara="0" vert="horz" wrap="square" lIns="234364" tIns="95250" rIns="177800" bIns="95250" numCol="1" spcCol="1270" anchor="ctr" anchorCtr="0"/>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rId1" action="ppaction://hlinksldjump"/>
            </a:rPr>
            <a:t>Taxation</a:t>
          </a:r>
          <a:endParaRPr lang="en-US" sz="2500" kern="1200">
            <a:latin typeface="Arial"/>
            <a:ea typeface="+mn-ea"/>
            <a:cs typeface="+mn-cs"/>
          </a:endParaRPr>
        </a:p>
      </dgm:t>
    </dgm:pt>
    <dgm:pt modelId="{E2917473-12A3-4868-AB50-320182B8949C}" type="parTrans" cxnId="{3C46C754-CA91-4D4F-B861-46DE74DBACDA}">
      <dgm:prSet/>
      <dgm:spPr/>
      <dgm:t>
        <a:bodyPr/>
        <a:lstStyle/>
        <a:p>
          <a:endParaRPr lang="en-US"/>
        </a:p>
      </dgm:t>
    </dgm:pt>
    <dgm:pt modelId="{E4352457-ACBE-4523-B933-0F066CDCB99C}" type="sibTrans" cxnId="{3C46C754-CA91-4D4F-B861-46DE74DBACDA}">
      <dgm:prSet/>
      <dgm:spPr/>
      <dgm:t>
        <a:bodyPr/>
        <a:lstStyle/>
        <a:p>
          <a:endParaRPr lang="en-US"/>
        </a:p>
      </dgm:t>
    </dgm:pt>
    <dgm:pt modelId="{D22C62F3-5ACA-4E56-8BF3-61BCDBFD4BC5}">
      <dgm:prSet phldrT="[Text]" custT="1"/>
      <dgm:spPr/>
      <dgm:t>
        <a:bodyPr/>
        <a:lstStyle/>
        <a:p>
          <a:pPr marL="0" lvl="0" indent="0" algn="ctr" defTabSz="1111250">
            <a:lnSpc>
              <a:spcPct val="90000"/>
            </a:lnSpc>
            <a:spcBef>
              <a:spcPct val="0"/>
            </a:spcBef>
            <a:spcAft>
              <a:spcPct val="35000"/>
            </a:spcAft>
          </a:pPr>
          <a:r>
            <a:rPr lang="en-IN" sz="2500" kern="1200">
              <a:hlinkClick xmlns:r="http://schemas.openxmlformats.org/officeDocument/2006/relationships" r:id="rId2" action="ppaction://hlinksldjump"/>
            </a:rPr>
            <a:t>Self Read</a:t>
          </a:r>
          <a:endParaRPr lang="en-US" sz="2500" kern="1200">
            <a:latin typeface="Arial"/>
            <a:ea typeface="+mn-ea"/>
            <a:cs typeface="+mn-cs"/>
          </a:endParaRPr>
        </a:p>
      </dgm:t>
    </dgm:pt>
    <dgm:pt modelId="{B5E8DF97-F015-4DEA-B374-7D3F2BAC7235}" type="parTrans" cxnId="{98304594-E1B7-49D6-90D5-B64FF358DA46}">
      <dgm:prSet/>
      <dgm:spPr/>
      <dgm:t>
        <a:bodyPr/>
        <a:lstStyle/>
        <a:p>
          <a:endParaRPr lang="en-US"/>
        </a:p>
      </dgm:t>
    </dgm:pt>
    <dgm:pt modelId="{991B5D62-F9E4-4380-B257-70F864735CF5}" type="sibTrans" cxnId="{98304594-E1B7-49D6-90D5-B64FF358DA46}">
      <dgm:prSet/>
      <dgm:spPr/>
      <dgm:t>
        <a:bodyPr/>
        <a:lstStyle/>
        <a:p>
          <a:endParaRPr lang="en-US"/>
        </a:p>
      </dgm:t>
    </dgm:pt>
    <dgm:pt modelId="{C679B9EA-7C4D-4997-BD18-A1F755B4DA65}">
      <dgm:prSet phldrT="[Text]"/>
      <dgm:spPr/>
      <dgm:t>
        <a:bodyPr/>
        <a:lstStyle/>
        <a:p>
          <a:r>
            <a:rPr lang="en-IN">
              <a:hlinkClick xmlns:r="http://schemas.openxmlformats.org/officeDocument/2006/relationships" r:id="rId3" action="ppaction://hlinksldjump"/>
            </a:rPr>
            <a:t>Know your Support Functions</a:t>
          </a:r>
          <a:endParaRPr lang="en-US"/>
        </a:p>
      </dgm:t>
    </dgm:pt>
    <dgm:pt modelId="{BAD0BE03-3CC1-4CBE-9967-2144D4DE299D}" type="parTrans" cxnId="{AE90A1C2-F7A4-4067-9A06-BEF485109644}">
      <dgm:prSet/>
      <dgm:spPr/>
      <dgm:t>
        <a:bodyPr/>
        <a:lstStyle/>
        <a:p>
          <a:endParaRPr lang="en-US"/>
        </a:p>
      </dgm:t>
    </dgm:pt>
    <dgm:pt modelId="{6E921034-89F7-4813-A873-3C757865B15A}" type="sibTrans" cxnId="{AE90A1C2-F7A4-4067-9A06-BEF485109644}">
      <dgm:prSet/>
      <dgm:spPr/>
      <dgm:t>
        <a:bodyPr/>
        <a:lstStyle/>
        <a:p>
          <a:endParaRPr lang="en-US"/>
        </a:p>
      </dgm:t>
    </dgm:pt>
    <dgm:pt modelId="{3C1CE61A-45E9-49FD-9A2A-0DADB60733D8}">
      <dgm:prSet phldrT="[Text]" custT="1"/>
      <dgm:spPr/>
      <dgm:t>
        <a:bodyPr spcFirstLastPara="0" vert="horz" wrap="square" lIns="234364" tIns="95250" rIns="177800" bIns="95250" numCol="1" spcCol="1270" anchor="ctr" anchorCtr="0"/>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rId4" action="ppaction://hlinksldjump"/>
            </a:rPr>
            <a:t>Before You Go</a:t>
          </a:r>
          <a:endParaRPr lang="en-US" sz="2500" kern="1200">
            <a:latin typeface="Arial"/>
            <a:ea typeface="+mn-ea"/>
            <a:cs typeface="+mn-cs"/>
          </a:endParaRPr>
        </a:p>
      </dgm:t>
    </dgm:pt>
    <dgm:pt modelId="{A68F0C29-CDB9-493E-8EE4-72E926302192}" type="parTrans" cxnId="{CDC47833-A220-44B9-841D-D4938CF34FC3}">
      <dgm:prSet/>
      <dgm:spPr/>
      <dgm:t>
        <a:bodyPr/>
        <a:lstStyle/>
        <a:p>
          <a:endParaRPr lang="en-US"/>
        </a:p>
      </dgm:t>
    </dgm:pt>
    <dgm:pt modelId="{CEDF5EED-3190-447B-A75C-35D4DD701F93}" type="sibTrans" cxnId="{CDC47833-A220-44B9-841D-D4938CF34FC3}">
      <dgm:prSet/>
      <dgm:spPr/>
      <dgm:t>
        <a:bodyPr/>
        <a:lstStyle/>
        <a:p>
          <a:endParaRPr lang="en-US"/>
        </a:p>
      </dgm:t>
    </dgm:pt>
    <dgm:pt modelId="{9CA4B0B1-CFFF-4920-9C8F-5B4C5C161AA6}">
      <dgm:prSet phldrT="[Text]" custT="1"/>
      <dgm:spPr/>
      <dgm:t>
        <a:bodyPr/>
        <a:lstStyle/>
        <a:p>
          <a:pPr marL="0" lvl="0" indent="0" algn="ctr" defTabSz="1111250">
            <a:lnSpc>
              <a:spcPct val="90000"/>
            </a:lnSpc>
            <a:spcBef>
              <a:spcPct val="0"/>
            </a:spcBef>
            <a:spcAft>
              <a:spcPct val="35000"/>
            </a:spcAft>
          </a:pPr>
          <a:r>
            <a:rPr lang="en-IN" sz="2500" kern="1200" dirty="0">
              <a:hlinkClick xmlns:r="http://schemas.openxmlformats.org/officeDocument/2006/relationships" r:id="rId5" action="ppaction://hlinksldjump"/>
            </a:rPr>
            <a:t>GCP Benefits &amp; Entitlements</a:t>
          </a:r>
          <a:endParaRPr lang="en-US" sz="2500" kern="1200" dirty="0">
            <a:latin typeface="Arial"/>
            <a:ea typeface="+mn-ea"/>
            <a:cs typeface="+mn-cs"/>
          </a:endParaRPr>
        </a:p>
      </dgm:t>
    </dgm:pt>
    <dgm:pt modelId="{42997A7B-3741-4B8A-ADD2-8100B1969868}" type="parTrans" cxnId="{FCA01227-5F0C-4788-9347-949B9439E454}">
      <dgm:prSet/>
      <dgm:spPr/>
      <dgm:t>
        <a:bodyPr/>
        <a:lstStyle/>
        <a:p>
          <a:endParaRPr lang="en-US"/>
        </a:p>
      </dgm:t>
    </dgm:pt>
    <dgm:pt modelId="{74DEE86A-0732-43F4-9DB7-B2935F58E35F}" type="sibTrans" cxnId="{FCA01227-5F0C-4788-9347-949B9439E454}">
      <dgm:prSet/>
      <dgm:spPr/>
      <dgm:t>
        <a:bodyPr/>
        <a:lstStyle/>
        <a:p>
          <a:endParaRPr lang="en-US"/>
        </a:p>
      </dgm:t>
    </dgm:pt>
    <dgm:pt modelId="{487A4E8A-B5AD-40F1-92CD-D2349947F0CD}">
      <dgm:prSet phldrT="[Text]" custT="1"/>
      <dgm:spPr/>
      <dgm:t>
        <a:bodyPr/>
        <a:lstStyle/>
        <a:p>
          <a:pPr marL="0" lvl="0" indent="0" algn="ctr" defTabSz="1111250">
            <a:lnSpc>
              <a:spcPct val="90000"/>
            </a:lnSpc>
            <a:spcBef>
              <a:spcPct val="0"/>
            </a:spcBef>
            <a:spcAft>
              <a:spcPct val="35000"/>
            </a:spcAft>
          </a:pPr>
          <a:r>
            <a:rPr lang="en-IN" sz="2500" kern="1200" dirty="0">
              <a:hlinkClick xmlns:r="http://schemas.openxmlformats.org/officeDocument/2006/relationships" r:id="rId6" action="ppaction://hlinksldjump"/>
            </a:rPr>
            <a:t>Actions while On GCP</a:t>
          </a:r>
          <a:endParaRPr lang="en-US" sz="2500" kern="1200" dirty="0">
            <a:latin typeface="Arial"/>
            <a:ea typeface="+mn-ea"/>
            <a:cs typeface="+mn-cs"/>
          </a:endParaRPr>
        </a:p>
      </dgm:t>
    </dgm:pt>
    <dgm:pt modelId="{60EC7422-D450-4656-AC82-F0D66A35F3D6}" type="parTrans" cxnId="{94BAD645-7CBB-4858-8A74-AA5DCF7AA60E}">
      <dgm:prSet/>
      <dgm:spPr/>
      <dgm:t>
        <a:bodyPr/>
        <a:lstStyle/>
        <a:p>
          <a:endParaRPr lang="en-US"/>
        </a:p>
      </dgm:t>
    </dgm:pt>
    <dgm:pt modelId="{216E74A4-FDAC-4004-9579-B4577E953C9A}" type="sibTrans" cxnId="{94BAD645-7CBB-4858-8A74-AA5DCF7AA60E}">
      <dgm:prSet/>
      <dgm:spPr/>
      <dgm:t>
        <a:bodyPr/>
        <a:lstStyle/>
        <a:p>
          <a:endParaRPr lang="en-US"/>
        </a:p>
      </dgm:t>
    </dgm:pt>
    <dgm:pt modelId="{2F63E3E0-BF57-4886-B90B-2C1B57661528}">
      <dgm:prSet phldrT="[Text]"/>
      <dgm:spPr/>
      <dgm:t>
        <a:bodyPr/>
        <a:lstStyle/>
        <a:p>
          <a:r>
            <a:rPr lang="en-IN" dirty="0">
              <a:hlinkClick xmlns:r="http://schemas.openxmlformats.org/officeDocument/2006/relationships" r:id="rId7" action="ppaction://hlinksldjump"/>
            </a:rPr>
            <a:t>GCP Overview</a:t>
          </a:r>
          <a:endParaRPr lang="en-US" dirty="0"/>
        </a:p>
      </dgm:t>
    </dgm:pt>
    <dgm:pt modelId="{E75D8300-BDE3-4283-800F-03F05D9A9CAD}" type="sibTrans" cxnId="{8BC5F85C-241E-45D9-95C2-25E648D785B7}">
      <dgm:prSet/>
      <dgm:spPr/>
      <dgm:t>
        <a:bodyPr/>
        <a:lstStyle/>
        <a:p>
          <a:endParaRPr lang="en-US"/>
        </a:p>
      </dgm:t>
    </dgm:pt>
    <dgm:pt modelId="{543EF4B8-4718-4FBA-A54F-0185B0DDAD15}" type="parTrans" cxnId="{8BC5F85C-241E-45D9-95C2-25E648D785B7}">
      <dgm:prSet/>
      <dgm:spPr/>
      <dgm:t>
        <a:bodyPr/>
        <a:lstStyle/>
        <a:p>
          <a:endParaRPr lang="en-US"/>
        </a:p>
      </dgm:t>
    </dgm:pt>
    <dgm:pt modelId="{3391E75A-1260-45D6-AC88-A95A6FF00EDF}">
      <dgm:prSet phldrT="[Text]"/>
      <dgm:spPr/>
      <dgm:t>
        <a:bodyPr spcFirstLastPara="0" vert="horz" wrap="square" lIns="234364" tIns="95250" rIns="177800" bIns="95250" numCol="1" spcCol="1270" anchor="ctr" anchorCtr="0"/>
        <a:lstStyle/>
        <a:p>
          <a:pPr>
            <a:buNone/>
          </a:pPr>
          <a:r>
            <a:rPr lang="en-IN">
              <a:latin typeface="Arial"/>
              <a:ea typeface="+mn-ea"/>
              <a:cs typeface="+mn-cs"/>
              <a:hlinkClick xmlns:r="http://schemas.openxmlformats.org/officeDocument/2006/relationships" r:id="rId8" action="ppaction://hlinksldjump"/>
            </a:rPr>
            <a:t>Annexure</a:t>
          </a:r>
          <a:endParaRPr lang="en-US">
            <a:latin typeface="Arial"/>
            <a:ea typeface="+mn-ea"/>
            <a:cs typeface="+mn-cs"/>
          </a:endParaRPr>
        </a:p>
      </dgm:t>
    </dgm:pt>
    <dgm:pt modelId="{D952B6D6-0D8E-4E1E-9A74-027972F65F2D}" type="parTrans" cxnId="{9F0CD8FD-1ABD-4457-8D77-CE77C1133C24}">
      <dgm:prSet/>
      <dgm:spPr/>
      <dgm:t>
        <a:bodyPr/>
        <a:lstStyle/>
        <a:p>
          <a:endParaRPr lang="en-IN"/>
        </a:p>
      </dgm:t>
    </dgm:pt>
    <dgm:pt modelId="{24805767-9333-4BAD-951F-BF68B29234A4}" type="sibTrans" cxnId="{9F0CD8FD-1ABD-4457-8D77-CE77C1133C24}">
      <dgm:prSet/>
      <dgm:spPr/>
      <dgm:t>
        <a:bodyPr/>
        <a:lstStyle/>
        <a:p>
          <a:endParaRPr lang="en-IN"/>
        </a:p>
      </dgm:t>
    </dgm:pt>
    <dgm:pt modelId="{C2A7D4E0-8AB7-4A37-B10E-AC27A2D103D5}" type="pres">
      <dgm:prSet presAssocID="{8B3DAB08-C7F1-4F82-BF80-E818937DB26F}" presName="linearFlow" presStyleCnt="0">
        <dgm:presLayoutVars>
          <dgm:dir/>
          <dgm:resizeHandles val="exact"/>
        </dgm:presLayoutVars>
      </dgm:prSet>
      <dgm:spPr/>
    </dgm:pt>
    <dgm:pt modelId="{F500DF48-2F2A-449F-A89E-D6A2510108BC}" type="pres">
      <dgm:prSet presAssocID="{2F63E3E0-BF57-4886-B90B-2C1B57661528}" presName="composite" presStyleCnt="0"/>
      <dgm:spPr/>
    </dgm:pt>
    <dgm:pt modelId="{199ED2FB-11A9-41A6-96A0-259A9BFDAA84}" type="pres">
      <dgm:prSet presAssocID="{2F63E3E0-BF57-4886-B90B-2C1B57661528}" presName="imgShp" presStyleLbl="fgImgPlace1" presStyleIdx="0"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Eye"/>
        </a:ext>
      </dgm:extLst>
    </dgm:pt>
    <dgm:pt modelId="{3628E82B-4CC5-47CB-A968-4780208DF730}" type="pres">
      <dgm:prSet presAssocID="{2F63E3E0-BF57-4886-B90B-2C1B57661528}" presName="txShp" presStyleLbl="node1" presStyleIdx="0" presStyleCnt="8">
        <dgm:presLayoutVars>
          <dgm:bulletEnabled val="1"/>
        </dgm:presLayoutVars>
      </dgm:prSet>
      <dgm:spPr/>
    </dgm:pt>
    <dgm:pt modelId="{DAFBC096-1599-4271-810B-653A6C0F86F4}" type="pres">
      <dgm:prSet presAssocID="{E75D8300-BDE3-4283-800F-03F05D9A9CAD}" presName="spacing" presStyleCnt="0"/>
      <dgm:spPr/>
    </dgm:pt>
    <dgm:pt modelId="{9CD791A6-D12B-4B43-92E6-E3357015E296}" type="pres">
      <dgm:prSet presAssocID="{C679B9EA-7C4D-4997-BD18-A1F755B4DA65}" presName="composite" presStyleCnt="0"/>
      <dgm:spPr/>
    </dgm:pt>
    <dgm:pt modelId="{B9AB3D43-831C-4530-B4FC-5857240D9066}" type="pres">
      <dgm:prSet presAssocID="{C679B9EA-7C4D-4997-BD18-A1F755B4DA65}" presName="imgShp" presStyleLbl="fgImgPlace1" presStyleIdx="1"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am"/>
        </a:ext>
      </dgm:extLst>
    </dgm:pt>
    <dgm:pt modelId="{505089BD-E7D5-4024-931E-77FCA88CAA3D}" type="pres">
      <dgm:prSet presAssocID="{C679B9EA-7C4D-4997-BD18-A1F755B4DA65}" presName="txShp" presStyleLbl="node1" presStyleIdx="1" presStyleCnt="8">
        <dgm:presLayoutVars>
          <dgm:bulletEnabled val="1"/>
        </dgm:presLayoutVars>
      </dgm:prSet>
      <dgm:spPr/>
    </dgm:pt>
    <dgm:pt modelId="{0BCB09AE-CCD2-42AB-B301-A965612501CE}" type="pres">
      <dgm:prSet presAssocID="{6E921034-89F7-4813-A873-3C757865B15A}" presName="spacing" presStyleCnt="0"/>
      <dgm:spPr/>
    </dgm:pt>
    <dgm:pt modelId="{CE87A78E-8303-47B2-A476-47E3DC455107}" type="pres">
      <dgm:prSet presAssocID="{3C1CE61A-45E9-49FD-9A2A-0DADB60733D8}" presName="composite" presStyleCnt="0"/>
      <dgm:spPr/>
    </dgm:pt>
    <dgm:pt modelId="{B35B4C92-0704-4589-BE50-3CF57126BF42}" type="pres">
      <dgm:prSet presAssocID="{3C1CE61A-45E9-49FD-9A2A-0DADB60733D8}" presName="imgShp" presStyleLbl="fgImgPlace1" presStyleIdx="2" presStyleCnt="8" custAng="161630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Airplane"/>
        </a:ext>
      </dgm:extLst>
    </dgm:pt>
    <dgm:pt modelId="{C1549F28-276A-4845-B9B8-4A42CE7EDE88}" type="pres">
      <dgm:prSet presAssocID="{3C1CE61A-45E9-49FD-9A2A-0DADB60733D8}" presName="txShp" presStyleLbl="node1" presStyleIdx="2" presStyleCnt="8">
        <dgm:presLayoutVars>
          <dgm:bulletEnabled val="1"/>
        </dgm:presLayoutVars>
      </dgm:prSet>
      <dgm:spPr>
        <a:xfrm rot="10800000">
          <a:off x="2080010" y="1383014"/>
          <a:ext cx="7730447" cy="531471"/>
        </a:xfrm>
        <a:prstGeom prst="homePlate">
          <a:avLst/>
        </a:prstGeom>
      </dgm:spPr>
    </dgm:pt>
    <dgm:pt modelId="{0AC9D97B-1708-45B3-95D6-3A2149212AFE}" type="pres">
      <dgm:prSet presAssocID="{CEDF5EED-3190-447B-A75C-35D4DD701F93}" presName="spacing" presStyleCnt="0"/>
      <dgm:spPr/>
    </dgm:pt>
    <dgm:pt modelId="{F4D6554C-8C77-43CF-AA5C-C7714FAAE3B2}" type="pres">
      <dgm:prSet presAssocID="{9CA4B0B1-CFFF-4920-9C8F-5B4C5C161AA6}" presName="composite" presStyleCnt="0"/>
      <dgm:spPr/>
    </dgm:pt>
    <dgm:pt modelId="{170ADBCB-5DFC-4CCB-A9AC-79A32111E6A6}" type="pres">
      <dgm:prSet presAssocID="{9CA4B0B1-CFFF-4920-9C8F-5B4C5C161AA6}" presName="imgShp" presStyleLbl="fgImgPlace1" presStyleIdx="3"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Coins"/>
        </a:ext>
      </dgm:extLst>
    </dgm:pt>
    <dgm:pt modelId="{964B5232-C58C-4DDA-A77C-81948327D803}" type="pres">
      <dgm:prSet presAssocID="{9CA4B0B1-CFFF-4920-9C8F-5B4C5C161AA6}" presName="txShp" presStyleLbl="node1" presStyleIdx="3" presStyleCnt="8">
        <dgm:presLayoutVars>
          <dgm:bulletEnabled val="1"/>
        </dgm:presLayoutVars>
      </dgm:prSet>
      <dgm:spPr>
        <a:xfrm rot="10800000">
          <a:off x="2080010" y="2073133"/>
          <a:ext cx="7730447" cy="531471"/>
        </a:xfrm>
        <a:prstGeom prst="homePlate">
          <a:avLst/>
        </a:prstGeom>
      </dgm:spPr>
    </dgm:pt>
    <dgm:pt modelId="{3D587D70-CA04-4617-8F16-B67F37E30CD2}" type="pres">
      <dgm:prSet presAssocID="{74DEE86A-0732-43F4-9DB7-B2935F58E35F}" presName="spacing" presStyleCnt="0"/>
      <dgm:spPr/>
    </dgm:pt>
    <dgm:pt modelId="{1F0ED597-FEF7-42EE-B4FB-F555841507BF}" type="pres">
      <dgm:prSet presAssocID="{487A4E8A-B5AD-40F1-92CD-D2349947F0CD}" presName="composite" presStyleCnt="0"/>
      <dgm:spPr/>
    </dgm:pt>
    <dgm:pt modelId="{756CA38E-7FA7-4CE7-992E-97D18F5222A3}" type="pres">
      <dgm:prSet presAssocID="{487A4E8A-B5AD-40F1-92CD-D2349947F0CD}" presName="imgShp" presStyleLbl="fgImgPlace1" presStyleIdx="4" presStyleCnt="8"/>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dgm:spPr>
      <dgm:extLst>
        <a:ext uri="{E40237B7-FDA0-4F09-8148-C483321AD2D9}">
          <dgm14:cNvPr xmlns:dgm14="http://schemas.microsoft.com/office/drawing/2010/diagram" id="0" name="" descr="Bullseye"/>
        </a:ext>
      </dgm:extLst>
    </dgm:pt>
    <dgm:pt modelId="{EC0B3762-71E7-48B2-BD79-23B0E2BF19C2}" type="pres">
      <dgm:prSet presAssocID="{487A4E8A-B5AD-40F1-92CD-D2349947F0CD}" presName="txShp" presStyleLbl="node1" presStyleIdx="4" presStyleCnt="8">
        <dgm:presLayoutVars>
          <dgm:bulletEnabled val="1"/>
        </dgm:presLayoutVars>
      </dgm:prSet>
      <dgm:spPr>
        <a:xfrm rot="10800000">
          <a:off x="2080010" y="3453372"/>
          <a:ext cx="7730447" cy="531471"/>
        </a:xfrm>
        <a:prstGeom prst="homePlate">
          <a:avLst/>
        </a:prstGeom>
      </dgm:spPr>
    </dgm:pt>
    <dgm:pt modelId="{05763DC9-8743-40FD-ADCD-D61218966D3D}" type="pres">
      <dgm:prSet presAssocID="{216E74A4-FDAC-4004-9579-B4577E953C9A}" presName="spacing" presStyleCnt="0"/>
      <dgm:spPr/>
    </dgm:pt>
    <dgm:pt modelId="{47FB84D5-6196-4D6E-91CA-E14B74229DE9}" type="pres">
      <dgm:prSet presAssocID="{AE6426AD-AB82-4727-8F32-A44A53BDEFC6}" presName="composite" presStyleCnt="0"/>
      <dgm:spPr/>
    </dgm:pt>
    <dgm:pt modelId="{BCE34809-81EB-4C64-B185-D39A5686E693}" type="pres">
      <dgm:prSet presAssocID="{AE6426AD-AB82-4727-8F32-A44A53BDEFC6}" presName="imgShp" presStyleLbl="fgImgPlace1" presStyleIdx="5" presStyleCnt="8"/>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a:blipFill>
      </dgm:spPr>
      <dgm:extLst>
        <a:ext uri="{E40237B7-FDA0-4F09-8148-C483321AD2D9}">
          <dgm14:cNvPr xmlns:dgm14="http://schemas.microsoft.com/office/drawing/2010/diagram" id="0" name="" descr="Briefcase"/>
        </a:ext>
      </dgm:extLst>
    </dgm:pt>
    <dgm:pt modelId="{102DADE7-304F-4E65-84AA-7C3BE3E209FD}" type="pres">
      <dgm:prSet presAssocID="{AE6426AD-AB82-4727-8F32-A44A53BDEFC6}" presName="txShp" presStyleLbl="node1" presStyleIdx="5" presStyleCnt="8">
        <dgm:presLayoutVars>
          <dgm:bulletEnabled val="1"/>
        </dgm:presLayoutVars>
      </dgm:prSet>
      <dgm:spPr>
        <a:xfrm rot="10800000">
          <a:off x="2080010" y="4143491"/>
          <a:ext cx="7730447" cy="531471"/>
        </a:xfrm>
        <a:prstGeom prst="homePlate">
          <a:avLst/>
        </a:prstGeom>
      </dgm:spPr>
    </dgm:pt>
    <dgm:pt modelId="{F5826EC2-5A86-4168-BAFB-91E718AA5902}" type="pres">
      <dgm:prSet presAssocID="{E4352457-ACBE-4523-B933-0F066CDCB99C}" presName="spacing" presStyleCnt="0"/>
      <dgm:spPr/>
    </dgm:pt>
    <dgm:pt modelId="{4C07D6EC-FDBB-4E12-9FC1-29C2A9A9159D}" type="pres">
      <dgm:prSet presAssocID="{D22C62F3-5ACA-4E56-8BF3-61BCDBFD4BC5}" presName="composite" presStyleCnt="0"/>
      <dgm:spPr/>
    </dgm:pt>
    <dgm:pt modelId="{FF19567D-48D5-4926-A9B4-2A5BA3A4E8C3}" type="pres">
      <dgm:prSet presAssocID="{D22C62F3-5ACA-4E56-8BF3-61BCDBFD4BC5}" presName="imgShp" presStyleLbl="fgImgPlace1" presStyleIdx="6" presStyleCnt="8"/>
      <dgm:spPr>
        <a:blipFill>
          <a:blip xmlns:r="http://schemas.openxmlformats.org/officeDocument/2006/relationships"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a:fillRect/>
          </a:stretch>
        </a:blipFill>
      </dgm:spPr>
      <dgm:extLst>
        <a:ext uri="{E40237B7-FDA0-4F09-8148-C483321AD2D9}">
          <dgm14:cNvPr xmlns:dgm14="http://schemas.microsoft.com/office/drawing/2010/diagram" id="0" name="" descr="Checklist"/>
        </a:ext>
      </dgm:extLst>
    </dgm:pt>
    <dgm:pt modelId="{52DD596C-BC9D-4DF4-ACEE-D5E219369CC9}" type="pres">
      <dgm:prSet presAssocID="{D22C62F3-5ACA-4E56-8BF3-61BCDBFD4BC5}" presName="txShp" presStyleLbl="node1" presStyleIdx="6" presStyleCnt="8">
        <dgm:presLayoutVars>
          <dgm:bulletEnabled val="1"/>
        </dgm:presLayoutVars>
      </dgm:prSet>
      <dgm:spPr>
        <a:xfrm rot="10800000">
          <a:off x="2080010" y="4833610"/>
          <a:ext cx="7730447" cy="531471"/>
        </a:xfrm>
        <a:prstGeom prst="homePlate">
          <a:avLst/>
        </a:prstGeom>
      </dgm:spPr>
    </dgm:pt>
    <dgm:pt modelId="{1FEA1784-075C-4C7B-A915-3BA8EA0271CA}" type="pres">
      <dgm:prSet presAssocID="{991B5D62-F9E4-4380-B257-70F864735CF5}" presName="spacing" presStyleCnt="0"/>
      <dgm:spPr/>
    </dgm:pt>
    <dgm:pt modelId="{A070F6E5-3775-4417-9395-1B1C0A9A9255}" type="pres">
      <dgm:prSet presAssocID="{3391E75A-1260-45D6-AC88-A95A6FF00EDF}" presName="composite" presStyleCnt="0"/>
      <dgm:spPr/>
    </dgm:pt>
    <dgm:pt modelId="{99205DC5-FCEE-45E1-B111-2E9DC83924EE}" type="pres">
      <dgm:prSet presAssocID="{3391E75A-1260-45D6-AC88-A95A6FF00EDF}" presName="imgShp" presStyleLbl="fgImgPlace1" presStyleIdx="7" presStyleCnt="8"/>
      <dgm:spPr>
        <a:blipFill>
          <a:blip xmlns:r="http://schemas.openxmlformats.org/officeDocument/2006/relationships"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a:fillRect/>
          </a:stretch>
        </a:blipFill>
      </dgm:spPr>
      <dgm:extLst>
        <a:ext uri="{E40237B7-FDA0-4F09-8148-C483321AD2D9}">
          <dgm14:cNvPr xmlns:dgm14="http://schemas.microsoft.com/office/drawing/2010/diagram" id="0" name="" descr="Map with pin"/>
        </a:ext>
      </dgm:extLst>
    </dgm:pt>
    <dgm:pt modelId="{CB6BF413-7047-410E-B293-81C9D9BF1598}" type="pres">
      <dgm:prSet presAssocID="{3391E75A-1260-45D6-AC88-A95A6FF00EDF}" presName="txShp" presStyleLbl="node1" presStyleIdx="7" presStyleCnt="8">
        <dgm:presLayoutVars>
          <dgm:bulletEnabled val="1"/>
        </dgm:presLayoutVars>
      </dgm:prSet>
      <dgm:spPr>
        <a:prstGeom prst="homePlate">
          <a:avLst/>
        </a:prstGeom>
      </dgm:spPr>
    </dgm:pt>
  </dgm:ptLst>
  <dgm:cxnLst>
    <dgm:cxn modelId="{E9536E00-B696-48CA-85BE-06C2ECF6D396}" type="presOf" srcId="{487A4E8A-B5AD-40F1-92CD-D2349947F0CD}" destId="{EC0B3762-71E7-48B2-BD79-23B0E2BF19C2}" srcOrd="0" destOrd="0" presId="urn:microsoft.com/office/officeart/2005/8/layout/vList3"/>
    <dgm:cxn modelId="{FCA01227-5F0C-4788-9347-949B9439E454}" srcId="{8B3DAB08-C7F1-4F82-BF80-E818937DB26F}" destId="{9CA4B0B1-CFFF-4920-9C8F-5B4C5C161AA6}" srcOrd="3" destOrd="0" parTransId="{42997A7B-3741-4B8A-ADD2-8100B1969868}" sibTransId="{74DEE86A-0732-43F4-9DB7-B2935F58E35F}"/>
    <dgm:cxn modelId="{2AC9BA2A-8480-4FF6-A50B-AFC2D6215286}" type="presOf" srcId="{D22C62F3-5ACA-4E56-8BF3-61BCDBFD4BC5}" destId="{52DD596C-BC9D-4DF4-ACEE-D5E219369CC9}" srcOrd="0" destOrd="0" presId="urn:microsoft.com/office/officeart/2005/8/layout/vList3"/>
    <dgm:cxn modelId="{CDC47833-A220-44B9-841D-D4938CF34FC3}" srcId="{8B3DAB08-C7F1-4F82-BF80-E818937DB26F}" destId="{3C1CE61A-45E9-49FD-9A2A-0DADB60733D8}" srcOrd="2" destOrd="0" parTransId="{A68F0C29-CDB9-493E-8EE4-72E926302192}" sibTransId="{CEDF5EED-3190-447B-A75C-35D4DD701F93}"/>
    <dgm:cxn modelId="{8BC5F85C-241E-45D9-95C2-25E648D785B7}" srcId="{8B3DAB08-C7F1-4F82-BF80-E818937DB26F}" destId="{2F63E3E0-BF57-4886-B90B-2C1B57661528}" srcOrd="0" destOrd="0" parTransId="{543EF4B8-4718-4FBA-A54F-0185B0DDAD15}" sibTransId="{E75D8300-BDE3-4283-800F-03F05D9A9CAD}"/>
    <dgm:cxn modelId="{94BAD645-7CBB-4858-8A74-AA5DCF7AA60E}" srcId="{8B3DAB08-C7F1-4F82-BF80-E818937DB26F}" destId="{487A4E8A-B5AD-40F1-92CD-D2349947F0CD}" srcOrd="4" destOrd="0" parTransId="{60EC7422-D450-4656-AC82-F0D66A35F3D6}" sibTransId="{216E74A4-FDAC-4004-9579-B4577E953C9A}"/>
    <dgm:cxn modelId="{3C46C754-CA91-4D4F-B861-46DE74DBACDA}" srcId="{8B3DAB08-C7F1-4F82-BF80-E818937DB26F}" destId="{AE6426AD-AB82-4727-8F32-A44A53BDEFC6}" srcOrd="5" destOrd="0" parTransId="{E2917473-12A3-4868-AB50-320182B8949C}" sibTransId="{E4352457-ACBE-4523-B933-0F066CDCB99C}"/>
    <dgm:cxn modelId="{9D7B7E88-1FA6-42BC-BFEF-7E7BC0AC15AF}" type="presOf" srcId="{3391E75A-1260-45D6-AC88-A95A6FF00EDF}" destId="{CB6BF413-7047-410E-B293-81C9D9BF1598}" srcOrd="0" destOrd="0" presId="urn:microsoft.com/office/officeart/2005/8/layout/vList3"/>
    <dgm:cxn modelId="{98304594-E1B7-49D6-90D5-B64FF358DA46}" srcId="{8B3DAB08-C7F1-4F82-BF80-E818937DB26F}" destId="{D22C62F3-5ACA-4E56-8BF3-61BCDBFD4BC5}" srcOrd="6" destOrd="0" parTransId="{B5E8DF97-F015-4DEA-B374-7D3F2BAC7235}" sibTransId="{991B5D62-F9E4-4380-B257-70F864735CF5}"/>
    <dgm:cxn modelId="{57898895-DA87-48E7-9671-DDCA8AFC099C}" type="presOf" srcId="{2F63E3E0-BF57-4886-B90B-2C1B57661528}" destId="{3628E82B-4CC5-47CB-A968-4780208DF730}" srcOrd="0" destOrd="0" presId="urn:microsoft.com/office/officeart/2005/8/layout/vList3"/>
    <dgm:cxn modelId="{8E58B797-0BF2-4A41-AC1C-F950506A1831}" type="presOf" srcId="{AE6426AD-AB82-4727-8F32-A44A53BDEFC6}" destId="{102DADE7-304F-4E65-84AA-7C3BE3E209FD}" srcOrd="0" destOrd="0" presId="urn:microsoft.com/office/officeart/2005/8/layout/vList3"/>
    <dgm:cxn modelId="{3AA42BA7-0E1E-4202-A1A2-58850BE1A887}" type="presOf" srcId="{9CA4B0B1-CFFF-4920-9C8F-5B4C5C161AA6}" destId="{964B5232-C58C-4DDA-A77C-81948327D803}" srcOrd="0" destOrd="0" presId="urn:microsoft.com/office/officeart/2005/8/layout/vList3"/>
    <dgm:cxn modelId="{AD7DCDB6-F051-41AC-9F9D-1F7F1E0A8EF4}" type="presOf" srcId="{C679B9EA-7C4D-4997-BD18-A1F755B4DA65}" destId="{505089BD-E7D5-4024-931E-77FCA88CAA3D}" srcOrd="0" destOrd="0" presId="urn:microsoft.com/office/officeart/2005/8/layout/vList3"/>
    <dgm:cxn modelId="{AE90A1C2-F7A4-4067-9A06-BEF485109644}" srcId="{8B3DAB08-C7F1-4F82-BF80-E818937DB26F}" destId="{C679B9EA-7C4D-4997-BD18-A1F755B4DA65}" srcOrd="1" destOrd="0" parTransId="{BAD0BE03-3CC1-4CBE-9967-2144D4DE299D}" sibTransId="{6E921034-89F7-4813-A873-3C757865B15A}"/>
    <dgm:cxn modelId="{96916ACF-6E33-419B-BE25-F808037540CF}" type="presOf" srcId="{8B3DAB08-C7F1-4F82-BF80-E818937DB26F}" destId="{C2A7D4E0-8AB7-4A37-B10E-AC27A2D103D5}" srcOrd="0" destOrd="0" presId="urn:microsoft.com/office/officeart/2005/8/layout/vList3"/>
    <dgm:cxn modelId="{6703D7F4-845A-4E85-9AF6-88B7F7C1B541}" type="presOf" srcId="{3C1CE61A-45E9-49FD-9A2A-0DADB60733D8}" destId="{C1549F28-276A-4845-B9B8-4A42CE7EDE88}" srcOrd="0" destOrd="0" presId="urn:microsoft.com/office/officeart/2005/8/layout/vList3"/>
    <dgm:cxn modelId="{9F0CD8FD-1ABD-4457-8D77-CE77C1133C24}" srcId="{8B3DAB08-C7F1-4F82-BF80-E818937DB26F}" destId="{3391E75A-1260-45D6-AC88-A95A6FF00EDF}" srcOrd="7" destOrd="0" parTransId="{D952B6D6-0D8E-4E1E-9A74-027972F65F2D}" sibTransId="{24805767-9333-4BAD-951F-BF68B29234A4}"/>
    <dgm:cxn modelId="{AD1B5201-E84E-4345-8A08-003F039487FB}" type="presParOf" srcId="{C2A7D4E0-8AB7-4A37-B10E-AC27A2D103D5}" destId="{F500DF48-2F2A-449F-A89E-D6A2510108BC}" srcOrd="0" destOrd="0" presId="urn:microsoft.com/office/officeart/2005/8/layout/vList3"/>
    <dgm:cxn modelId="{07B7C02C-86D8-44DE-8AC7-D3546FEDC9CC}" type="presParOf" srcId="{F500DF48-2F2A-449F-A89E-D6A2510108BC}" destId="{199ED2FB-11A9-41A6-96A0-259A9BFDAA84}" srcOrd="0" destOrd="0" presId="urn:microsoft.com/office/officeart/2005/8/layout/vList3"/>
    <dgm:cxn modelId="{BABE95CE-388B-44C1-9400-1642994AAC35}" type="presParOf" srcId="{F500DF48-2F2A-449F-A89E-D6A2510108BC}" destId="{3628E82B-4CC5-47CB-A968-4780208DF730}" srcOrd="1" destOrd="0" presId="urn:microsoft.com/office/officeart/2005/8/layout/vList3"/>
    <dgm:cxn modelId="{3E13C440-00E1-4D8E-80E8-A15126C5C0B5}" type="presParOf" srcId="{C2A7D4E0-8AB7-4A37-B10E-AC27A2D103D5}" destId="{DAFBC096-1599-4271-810B-653A6C0F86F4}" srcOrd="1" destOrd="0" presId="urn:microsoft.com/office/officeart/2005/8/layout/vList3"/>
    <dgm:cxn modelId="{17F7CFEE-809A-464A-97B5-D45B8B93BD0B}" type="presParOf" srcId="{C2A7D4E0-8AB7-4A37-B10E-AC27A2D103D5}" destId="{9CD791A6-D12B-4B43-92E6-E3357015E296}" srcOrd="2" destOrd="0" presId="urn:microsoft.com/office/officeart/2005/8/layout/vList3"/>
    <dgm:cxn modelId="{940C98A4-DB02-448E-AE2A-E3692A2C7C00}" type="presParOf" srcId="{9CD791A6-D12B-4B43-92E6-E3357015E296}" destId="{B9AB3D43-831C-4530-B4FC-5857240D9066}" srcOrd="0" destOrd="0" presId="urn:microsoft.com/office/officeart/2005/8/layout/vList3"/>
    <dgm:cxn modelId="{6117125B-102A-4080-A6B0-082093DA26A5}" type="presParOf" srcId="{9CD791A6-D12B-4B43-92E6-E3357015E296}" destId="{505089BD-E7D5-4024-931E-77FCA88CAA3D}" srcOrd="1" destOrd="0" presId="urn:microsoft.com/office/officeart/2005/8/layout/vList3"/>
    <dgm:cxn modelId="{D784F490-81E2-4AD1-9788-545F8A112508}" type="presParOf" srcId="{C2A7D4E0-8AB7-4A37-B10E-AC27A2D103D5}" destId="{0BCB09AE-CCD2-42AB-B301-A965612501CE}" srcOrd="3" destOrd="0" presId="urn:microsoft.com/office/officeart/2005/8/layout/vList3"/>
    <dgm:cxn modelId="{1FC980FF-9E22-4B5B-B160-ADD9E8D296E3}" type="presParOf" srcId="{C2A7D4E0-8AB7-4A37-B10E-AC27A2D103D5}" destId="{CE87A78E-8303-47B2-A476-47E3DC455107}" srcOrd="4" destOrd="0" presId="urn:microsoft.com/office/officeart/2005/8/layout/vList3"/>
    <dgm:cxn modelId="{1AFF4BB8-1381-40F2-BF39-FAF8C6276071}" type="presParOf" srcId="{CE87A78E-8303-47B2-A476-47E3DC455107}" destId="{B35B4C92-0704-4589-BE50-3CF57126BF42}" srcOrd="0" destOrd="0" presId="urn:microsoft.com/office/officeart/2005/8/layout/vList3"/>
    <dgm:cxn modelId="{38C1F731-533F-4E7E-9493-DBCC11290DF0}" type="presParOf" srcId="{CE87A78E-8303-47B2-A476-47E3DC455107}" destId="{C1549F28-276A-4845-B9B8-4A42CE7EDE88}" srcOrd="1" destOrd="0" presId="urn:microsoft.com/office/officeart/2005/8/layout/vList3"/>
    <dgm:cxn modelId="{7DD9029E-20BC-42FA-ADCC-ED72DE1972EF}" type="presParOf" srcId="{C2A7D4E0-8AB7-4A37-B10E-AC27A2D103D5}" destId="{0AC9D97B-1708-45B3-95D6-3A2149212AFE}" srcOrd="5" destOrd="0" presId="urn:microsoft.com/office/officeart/2005/8/layout/vList3"/>
    <dgm:cxn modelId="{B40AC33A-5E83-4676-9C9C-B6D1277451D6}" type="presParOf" srcId="{C2A7D4E0-8AB7-4A37-B10E-AC27A2D103D5}" destId="{F4D6554C-8C77-43CF-AA5C-C7714FAAE3B2}" srcOrd="6" destOrd="0" presId="urn:microsoft.com/office/officeart/2005/8/layout/vList3"/>
    <dgm:cxn modelId="{199685E7-7081-42D1-8392-7EF20E87E822}" type="presParOf" srcId="{F4D6554C-8C77-43CF-AA5C-C7714FAAE3B2}" destId="{170ADBCB-5DFC-4CCB-A9AC-79A32111E6A6}" srcOrd="0" destOrd="0" presId="urn:microsoft.com/office/officeart/2005/8/layout/vList3"/>
    <dgm:cxn modelId="{8814481F-E2D4-43B1-BEDD-A3C3CBBA2B6C}" type="presParOf" srcId="{F4D6554C-8C77-43CF-AA5C-C7714FAAE3B2}" destId="{964B5232-C58C-4DDA-A77C-81948327D803}" srcOrd="1" destOrd="0" presId="urn:microsoft.com/office/officeart/2005/8/layout/vList3"/>
    <dgm:cxn modelId="{80020FEB-9ACC-4971-BB10-81B342E61C45}" type="presParOf" srcId="{C2A7D4E0-8AB7-4A37-B10E-AC27A2D103D5}" destId="{3D587D70-CA04-4617-8F16-B67F37E30CD2}" srcOrd="7" destOrd="0" presId="urn:microsoft.com/office/officeart/2005/8/layout/vList3"/>
    <dgm:cxn modelId="{C2767A0F-5AAD-4219-B3AE-A03780C8EAE2}" type="presParOf" srcId="{C2A7D4E0-8AB7-4A37-B10E-AC27A2D103D5}" destId="{1F0ED597-FEF7-42EE-B4FB-F555841507BF}" srcOrd="8" destOrd="0" presId="urn:microsoft.com/office/officeart/2005/8/layout/vList3"/>
    <dgm:cxn modelId="{AFA17B89-D065-4807-8D5F-5222A83D5A77}" type="presParOf" srcId="{1F0ED597-FEF7-42EE-B4FB-F555841507BF}" destId="{756CA38E-7FA7-4CE7-992E-97D18F5222A3}" srcOrd="0" destOrd="0" presId="urn:microsoft.com/office/officeart/2005/8/layout/vList3"/>
    <dgm:cxn modelId="{17A0802E-CB71-41F8-82A7-0CE5B3726751}" type="presParOf" srcId="{1F0ED597-FEF7-42EE-B4FB-F555841507BF}" destId="{EC0B3762-71E7-48B2-BD79-23B0E2BF19C2}" srcOrd="1" destOrd="0" presId="urn:microsoft.com/office/officeart/2005/8/layout/vList3"/>
    <dgm:cxn modelId="{CF066A33-7966-46C3-9677-0A2181BA0A25}" type="presParOf" srcId="{C2A7D4E0-8AB7-4A37-B10E-AC27A2D103D5}" destId="{05763DC9-8743-40FD-ADCD-D61218966D3D}" srcOrd="9" destOrd="0" presId="urn:microsoft.com/office/officeart/2005/8/layout/vList3"/>
    <dgm:cxn modelId="{71B128CE-88DD-40E5-B3A5-A5E1DF8EFB01}" type="presParOf" srcId="{C2A7D4E0-8AB7-4A37-B10E-AC27A2D103D5}" destId="{47FB84D5-6196-4D6E-91CA-E14B74229DE9}" srcOrd="10" destOrd="0" presId="urn:microsoft.com/office/officeart/2005/8/layout/vList3"/>
    <dgm:cxn modelId="{67E11733-77F0-445C-8371-2D28937345D5}" type="presParOf" srcId="{47FB84D5-6196-4D6E-91CA-E14B74229DE9}" destId="{BCE34809-81EB-4C64-B185-D39A5686E693}" srcOrd="0" destOrd="0" presId="urn:microsoft.com/office/officeart/2005/8/layout/vList3"/>
    <dgm:cxn modelId="{1192407E-0E86-47C5-AA88-4C0F27BE8B03}" type="presParOf" srcId="{47FB84D5-6196-4D6E-91CA-E14B74229DE9}" destId="{102DADE7-304F-4E65-84AA-7C3BE3E209FD}" srcOrd="1" destOrd="0" presId="urn:microsoft.com/office/officeart/2005/8/layout/vList3"/>
    <dgm:cxn modelId="{0D09F43A-C667-41C7-AFD9-56A1CAD46FE3}" type="presParOf" srcId="{C2A7D4E0-8AB7-4A37-B10E-AC27A2D103D5}" destId="{F5826EC2-5A86-4168-BAFB-91E718AA5902}" srcOrd="11" destOrd="0" presId="urn:microsoft.com/office/officeart/2005/8/layout/vList3"/>
    <dgm:cxn modelId="{633A7D32-AF83-474B-9BBE-0BA5577734A6}" type="presParOf" srcId="{C2A7D4E0-8AB7-4A37-B10E-AC27A2D103D5}" destId="{4C07D6EC-FDBB-4E12-9FC1-29C2A9A9159D}" srcOrd="12" destOrd="0" presId="urn:microsoft.com/office/officeart/2005/8/layout/vList3"/>
    <dgm:cxn modelId="{C2B5E0B0-9033-4C93-BCCF-0ED5F329B360}" type="presParOf" srcId="{4C07D6EC-FDBB-4E12-9FC1-29C2A9A9159D}" destId="{FF19567D-48D5-4926-A9B4-2A5BA3A4E8C3}" srcOrd="0" destOrd="0" presId="urn:microsoft.com/office/officeart/2005/8/layout/vList3"/>
    <dgm:cxn modelId="{FD00962B-EE05-4A31-BA78-E880E1EEA75C}" type="presParOf" srcId="{4C07D6EC-FDBB-4E12-9FC1-29C2A9A9159D}" destId="{52DD596C-BC9D-4DF4-ACEE-D5E219369CC9}" srcOrd="1" destOrd="0" presId="urn:microsoft.com/office/officeart/2005/8/layout/vList3"/>
    <dgm:cxn modelId="{D2CADE4E-FC2F-4155-9360-DDB801802FBF}" type="presParOf" srcId="{C2A7D4E0-8AB7-4A37-B10E-AC27A2D103D5}" destId="{1FEA1784-075C-4C7B-A915-3BA8EA0271CA}" srcOrd="13" destOrd="0" presId="urn:microsoft.com/office/officeart/2005/8/layout/vList3"/>
    <dgm:cxn modelId="{E6EC2CCE-609C-4255-B7B9-D862DB6996B7}" type="presParOf" srcId="{C2A7D4E0-8AB7-4A37-B10E-AC27A2D103D5}" destId="{A070F6E5-3775-4417-9395-1B1C0A9A9255}" srcOrd="14" destOrd="0" presId="urn:microsoft.com/office/officeart/2005/8/layout/vList3"/>
    <dgm:cxn modelId="{B76E52F2-C421-4958-ADE4-D3911EB10C8B}" type="presParOf" srcId="{A070F6E5-3775-4417-9395-1B1C0A9A9255}" destId="{99205DC5-FCEE-45E1-B111-2E9DC83924EE}" srcOrd="0" destOrd="0" presId="urn:microsoft.com/office/officeart/2005/8/layout/vList3"/>
    <dgm:cxn modelId="{A4983B3D-545D-4B77-9E17-504F67B186CE}" type="presParOf" srcId="{A070F6E5-3775-4417-9395-1B1C0A9A9255}" destId="{CB6BF413-7047-410E-B293-81C9D9BF159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71C868-7E54-4934-8FEF-20B69B12460E}" type="doc">
      <dgm:prSet loTypeId="urn:microsoft.com/office/officeart/2005/8/layout/hList7" loCatId="list" qsTypeId="urn:microsoft.com/office/officeart/2005/8/quickstyle/simple1" qsCatId="simple" csTypeId="urn:microsoft.com/office/officeart/2005/8/colors/accent5_1" csCatId="accent5" phldr="1"/>
      <dgm:spPr/>
      <dgm:t>
        <a:bodyPr/>
        <a:lstStyle/>
        <a:p>
          <a:endParaRPr lang="en-US"/>
        </a:p>
      </dgm:t>
    </dgm:pt>
    <dgm:pt modelId="{DDF35B29-396E-408B-BE80-475E9C51F59B}">
      <dgm:prSet phldrT="[Text]" custT="1"/>
      <dgm:spPr>
        <a:solidFill>
          <a:schemeClr val="accent6">
            <a:lumMod val="40000"/>
            <a:lumOff val="60000"/>
          </a:schemeClr>
        </a:solidFill>
        <a:ln>
          <a:solidFill>
            <a:schemeClr val="accent6"/>
          </a:solidFill>
        </a:ln>
      </dgm:spPr>
      <dgm:t>
        <a:bodyPr/>
        <a:lstStyle/>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Long term cross border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assignments of duration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6 to 12 months </a:t>
          </a:r>
          <a:endParaRPr lang="en-US" sz="1400"/>
        </a:p>
      </dgm:t>
    </dgm:pt>
    <dgm:pt modelId="{DDD0B4B0-BA1F-42BE-91E6-23E7B0E3CF2C}" type="parTrans" cxnId="{6F3386BF-0D06-48E8-B0F2-C6A9F611BD5D}">
      <dgm:prSet/>
      <dgm:spPr/>
      <dgm:t>
        <a:bodyPr/>
        <a:lstStyle/>
        <a:p>
          <a:endParaRPr lang="en-US"/>
        </a:p>
      </dgm:t>
    </dgm:pt>
    <dgm:pt modelId="{4517C8E2-CF9E-4474-AB0D-450C839DBE08}" type="sibTrans" cxnId="{6F3386BF-0D06-48E8-B0F2-C6A9F611BD5D}">
      <dgm:prSet/>
      <dgm:spPr/>
      <dgm:t>
        <a:bodyPr/>
        <a:lstStyle/>
        <a:p>
          <a:endParaRPr lang="en-US"/>
        </a:p>
      </dgm:t>
    </dgm:pt>
    <dgm:pt modelId="{59D67653-4D44-4B5A-8F2E-A22E9F9236A6}">
      <dgm:prSet phldrT="[Text]" custT="1"/>
      <dgm:spPr>
        <a:solidFill>
          <a:schemeClr val="accent1">
            <a:lumMod val="20000"/>
            <a:lumOff val="80000"/>
          </a:schemeClr>
        </a:solidFill>
        <a:ln>
          <a:solidFill>
            <a:schemeClr val="accent1">
              <a:lumMod val="20000"/>
              <a:lumOff val="80000"/>
            </a:schemeClr>
          </a:solidFill>
        </a:ln>
      </dgm:spPr>
      <dgm:t>
        <a:bodyPr/>
        <a:lstStyle/>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Employee</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 headcount in ATCI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ceases and is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transferred to the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GCP country </a:t>
          </a:r>
        </a:p>
        <a:p>
          <a:r>
            <a:rPr lang="en-US" sz="1400" b="0" cap="none" spc="0" dirty="0">
              <a:ln w="0"/>
              <a:solidFill>
                <a:schemeClr val="tx1"/>
              </a:solidFill>
              <a:effectLst>
                <a:outerShdw blurRad="38100" dist="19050" dir="2700000" algn="tl" rotWithShape="0">
                  <a:schemeClr val="dk1">
                    <a:alpha val="40000"/>
                  </a:schemeClr>
                </a:outerShdw>
              </a:effectLst>
              <a:latin typeface="Arial" charset="0"/>
              <a:cs typeface="Arial" charset="0"/>
            </a:rPr>
            <a:t>headcount</a:t>
          </a:r>
          <a:endParaRPr lang="en-US" sz="1400" dirty="0"/>
        </a:p>
      </dgm:t>
    </dgm:pt>
    <dgm:pt modelId="{BDFB306F-B233-43CE-ACF4-D6B3C4D5A656}" type="parTrans" cxnId="{116B44DF-6CC0-4AB6-8832-3A2E32B7DC63}">
      <dgm:prSet/>
      <dgm:spPr/>
      <dgm:t>
        <a:bodyPr/>
        <a:lstStyle/>
        <a:p>
          <a:endParaRPr lang="en-US"/>
        </a:p>
      </dgm:t>
    </dgm:pt>
    <dgm:pt modelId="{036FD37F-7EFF-4CBE-A075-42C5AA24CF01}" type="sibTrans" cxnId="{116B44DF-6CC0-4AB6-8832-3A2E32B7DC63}">
      <dgm:prSet/>
      <dgm:spPr/>
      <dgm:t>
        <a:bodyPr/>
        <a:lstStyle/>
        <a:p>
          <a:endParaRPr lang="en-US"/>
        </a:p>
      </dgm:t>
    </dgm:pt>
    <dgm:pt modelId="{F2EC117F-88F6-4AB1-8F9F-6A8C0558EC32}">
      <dgm:prSet phldrT="[Text]" custT="1"/>
      <dgm:spPr>
        <a:solidFill>
          <a:schemeClr val="accent4">
            <a:lumMod val="20000"/>
            <a:lumOff val="80000"/>
          </a:schemeClr>
        </a:solidFill>
        <a:ln w="12700" cap="flat" cmpd="sng" algn="ctr">
          <a:solidFill>
            <a:srgbClr val="00FF7D">
              <a:lumMod val="20000"/>
              <a:lumOff val="8000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Dependents can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accompany </a:t>
          </a:r>
        </a:p>
      </dgm:t>
    </dgm:pt>
    <dgm:pt modelId="{C7629B67-BFF8-4A18-A367-675E62D64BBD}" type="parTrans" cxnId="{0D0EC963-BF99-47FC-BBC1-611B3FA56BB4}">
      <dgm:prSet/>
      <dgm:spPr/>
      <dgm:t>
        <a:bodyPr/>
        <a:lstStyle/>
        <a:p>
          <a:endParaRPr lang="en-US"/>
        </a:p>
      </dgm:t>
    </dgm:pt>
    <dgm:pt modelId="{8DCE487D-CC93-42BA-A550-441076A6B1EB}" type="sibTrans" cxnId="{0D0EC963-BF99-47FC-BBC1-611B3FA56BB4}">
      <dgm:prSet/>
      <dgm:spPr/>
      <dgm:t>
        <a:bodyPr/>
        <a:lstStyle/>
        <a:p>
          <a:endParaRPr lang="en-US"/>
        </a:p>
      </dgm:t>
    </dgm:pt>
    <dgm:pt modelId="{AE167355-6184-49A0-9606-284D71E5F93D}">
      <dgm:prSet phldrT="[Text]" custT="1"/>
      <dgm:spPr>
        <a:solidFill>
          <a:schemeClr val="accent4">
            <a:lumMod val="20000"/>
            <a:lumOff val="80000"/>
          </a:schemeClr>
        </a:solidFill>
        <a:ln>
          <a:solidFill>
            <a:schemeClr val="accent5">
              <a:lumMod val="20000"/>
              <a:lumOff val="80000"/>
            </a:schemeClr>
          </a:solidFill>
        </a:ln>
      </dgm:spPr>
      <dgm:t>
        <a:bodyPr/>
        <a:lstStyle/>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on</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host country</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payroll and are paid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 per Host Country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Compensation </a:t>
          </a:r>
        </a:p>
        <a:p>
          <a:pPr>
            <a:buNone/>
          </a:pPr>
          <a:r>
            <a:rPr lang="en-US" sz="1400" b="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Model</a:t>
          </a:r>
          <a:endParaRPr lang="en-US" sz="1400"/>
        </a:p>
      </dgm:t>
    </dgm:pt>
    <dgm:pt modelId="{3564A3FC-E2AF-4E6C-9575-1885544420C2}" type="parTrans" cxnId="{E9AA2829-B433-4479-8A19-2069B2E376BC}">
      <dgm:prSet/>
      <dgm:spPr/>
      <dgm:t>
        <a:bodyPr/>
        <a:lstStyle/>
        <a:p>
          <a:endParaRPr lang="en-US"/>
        </a:p>
      </dgm:t>
    </dgm:pt>
    <dgm:pt modelId="{3528E122-AD10-4574-83D4-2F82583768FC}" type="sibTrans" cxnId="{E9AA2829-B433-4479-8A19-2069B2E376BC}">
      <dgm:prSet/>
      <dgm:spPr/>
      <dgm:t>
        <a:bodyPr/>
        <a:lstStyle/>
        <a:p>
          <a:endParaRPr lang="en-US"/>
        </a:p>
      </dgm:t>
    </dgm:pt>
    <dgm:pt modelId="{2C2049CA-B9D8-4F55-AE2C-7F41B4D9D3C0}">
      <dgm:prSet phldrT="[Text]" custT="1"/>
      <dgm:spPr>
        <a:solidFill>
          <a:schemeClr val="accent6">
            <a:lumMod val="40000"/>
            <a:lumOff val="60000"/>
          </a:schemeClr>
        </a:solidFill>
        <a:ln w="12700" cap="flat" cmpd="sng" algn="ctr">
          <a:solidFill>
            <a:srgbClr val="FFEA00"/>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to</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abide by home &amp;</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host country specific</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laws while on </a:t>
          </a:r>
        </a:p>
        <a:p>
          <a:pPr marL="0" lvl="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GCP</a:t>
          </a:r>
        </a:p>
      </dgm:t>
    </dgm:pt>
    <dgm:pt modelId="{A503D16E-89BA-4545-B447-B000B63F9D23}" type="parTrans" cxnId="{017B1D6D-12E0-48C1-8E2E-97453C8ABBB6}">
      <dgm:prSet/>
      <dgm:spPr/>
      <dgm:t>
        <a:bodyPr/>
        <a:lstStyle/>
        <a:p>
          <a:endParaRPr lang="en-US"/>
        </a:p>
      </dgm:t>
    </dgm:pt>
    <dgm:pt modelId="{480D74D1-E8FC-4BE1-B36F-813AE5C38F44}" type="sibTrans" cxnId="{017B1D6D-12E0-48C1-8E2E-97453C8ABBB6}">
      <dgm:prSet/>
      <dgm:spPr/>
      <dgm:t>
        <a:bodyPr/>
        <a:lstStyle/>
        <a:p>
          <a:endParaRPr lang="en-US"/>
        </a:p>
      </dgm:t>
    </dgm:pt>
    <dgm:pt modelId="{0314D88B-DAFA-4A6C-9C98-BC814203F313}">
      <dgm:prSet phldrT="[Text]" custT="1"/>
      <dgm:spPr>
        <a:solidFill>
          <a:schemeClr val="accent1">
            <a:lumMod val="20000"/>
            <a:lumOff val="80000"/>
          </a:schemeClr>
        </a:solidFill>
        <a:ln w="12700" cap="flat" cmpd="sng" algn="ctr">
          <a:solidFill>
            <a:srgbClr val="7E00FF">
              <a:lumMod val="20000"/>
              <a:lumOff val="80000"/>
            </a:srgbClr>
          </a:solidFill>
          <a:prstDash val="solid"/>
          <a:miter lim="800000"/>
        </a:ln>
        <a:effectLst/>
      </dgm:spPr>
      <dgm:t>
        <a:bodyPr spcFirstLastPara="0" vert="horz" wrap="square" lIns="99568" tIns="99568" rIns="99568" bIns="99568" numCol="1" spcCol="1270" anchor="ctr" anchorCtr="0"/>
        <a:lstStyle/>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At the end of</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assignment the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 will either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be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re-staffed or  be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expected to </a:t>
          </a:r>
        </a:p>
        <a:p>
          <a:pPr marL="0" lvl="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return to India </a:t>
          </a:r>
        </a:p>
      </dgm:t>
    </dgm:pt>
    <dgm:pt modelId="{F29E3CB3-898F-4349-BEC8-5A9C93E23948}" type="parTrans" cxnId="{3A5C3AE0-064C-4B47-AC42-C18658F44C74}">
      <dgm:prSet/>
      <dgm:spPr/>
      <dgm:t>
        <a:bodyPr/>
        <a:lstStyle/>
        <a:p>
          <a:endParaRPr lang="en-US"/>
        </a:p>
      </dgm:t>
    </dgm:pt>
    <dgm:pt modelId="{FEEB2F2A-91B0-41AB-8226-D95A0D40128B}" type="sibTrans" cxnId="{3A5C3AE0-064C-4B47-AC42-C18658F44C74}">
      <dgm:prSet/>
      <dgm:spPr/>
      <dgm:t>
        <a:bodyPr/>
        <a:lstStyle/>
        <a:p>
          <a:endParaRPr lang="en-US"/>
        </a:p>
      </dgm:t>
    </dgm:pt>
    <dgm:pt modelId="{3C57015B-C32C-49A4-9191-C7A0BE4EF472}" type="pres">
      <dgm:prSet presAssocID="{EC71C868-7E54-4934-8FEF-20B69B12460E}" presName="Name0" presStyleCnt="0">
        <dgm:presLayoutVars>
          <dgm:dir/>
          <dgm:resizeHandles val="exact"/>
        </dgm:presLayoutVars>
      </dgm:prSet>
      <dgm:spPr/>
    </dgm:pt>
    <dgm:pt modelId="{F1B82651-0295-4F4A-B252-A935B99735C4}" type="pres">
      <dgm:prSet presAssocID="{EC71C868-7E54-4934-8FEF-20B69B12460E}" presName="fgShape" presStyleLbl="fgShp" presStyleIdx="0" presStyleCnt="1"/>
      <dgm:spPr>
        <a:solidFill>
          <a:srgbClr val="FF9500"/>
        </a:solidFill>
      </dgm:spPr>
    </dgm:pt>
    <dgm:pt modelId="{28365F00-192D-4782-A773-D605FD6D3112}" type="pres">
      <dgm:prSet presAssocID="{EC71C868-7E54-4934-8FEF-20B69B12460E}" presName="linComp" presStyleCnt="0"/>
      <dgm:spPr/>
    </dgm:pt>
    <dgm:pt modelId="{06F49CEA-2C70-4236-AC82-B5F43FE8E773}" type="pres">
      <dgm:prSet presAssocID="{DDF35B29-396E-408B-BE80-475E9C51F59B}" presName="compNode" presStyleCnt="0"/>
      <dgm:spPr/>
    </dgm:pt>
    <dgm:pt modelId="{C15F4AE6-F237-40D3-9A18-2C7A9C116AA1}" type="pres">
      <dgm:prSet presAssocID="{DDF35B29-396E-408B-BE80-475E9C51F59B}" presName="bkgdShape" presStyleLbl="node1" presStyleIdx="0" presStyleCnt="6" custLinFactNeighborX="-9281" custLinFactNeighborY="8930"/>
      <dgm:spPr/>
    </dgm:pt>
    <dgm:pt modelId="{19FD87E8-CBBE-494F-A96D-9093E2A31282}" type="pres">
      <dgm:prSet presAssocID="{DDF35B29-396E-408B-BE80-475E9C51F59B}" presName="nodeTx" presStyleLbl="node1" presStyleIdx="0" presStyleCnt="6">
        <dgm:presLayoutVars>
          <dgm:bulletEnabled val="1"/>
        </dgm:presLayoutVars>
      </dgm:prSet>
      <dgm:spPr/>
    </dgm:pt>
    <dgm:pt modelId="{3C602722-7E23-47C4-9ABA-7635C544C013}" type="pres">
      <dgm:prSet presAssocID="{DDF35B29-396E-408B-BE80-475E9C51F59B}" presName="invisiNode" presStyleLbl="node1" presStyleIdx="0" presStyleCnt="6"/>
      <dgm:spPr/>
    </dgm:pt>
    <dgm:pt modelId="{3331E25E-3A18-4761-A30A-E9E294A37D57}" type="pres">
      <dgm:prSet presAssocID="{DDF35B29-396E-408B-BE80-475E9C51F59B}" presName="imagNode" presStyleLbl="fgImgPlace1" presStyleIdx="0" presStyleCnt="6">
        <dgm:style>
          <a:lnRef idx="2">
            <a:schemeClr val="accent6"/>
          </a:lnRef>
          <a:fillRef idx="1">
            <a:schemeClr val="lt1"/>
          </a:fillRef>
          <a:effectRef idx="0">
            <a:schemeClr val="accent6"/>
          </a:effectRef>
          <a:fontRef idx="minor">
            <a:schemeClr val="dk1"/>
          </a:fontRef>
        </dgm:style>
      </dgm:prSet>
      <dgm:spPr>
        <a:solidFill>
          <a:schemeClr val="accent6">
            <a:lumMod val="60000"/>
            <a:lumOff val="40000"/>
          </a:schemeClr>
        </a:solidFill>
        <a:ln>
          <a:solidFill>
            <a:schemeClr val="accent6"/>
          </a:solidFill>
        </a:ln>
      </dgm:spPr>
    </dgm:pt>
    <dgm:pt modelId="{D991EA05-F6E4-4C25-A804-BB4F8B91CDAB}" type="pres">
      <dgm:prSet presAssocID="{4517C8E2-CF9E-4474-AB0D-450C839DBE08}" presName="sibTrans" presStyleLbl="sibTrans2D1" presStyleIdx="0" presStyleCnt="0"/>
      <dgm:spPr/>
    </dgm:pt>
    <dgm:pt modelId="{3EE66E91-6402-4053-A40A-5AF3C189CC21}" type="pres">
      <dgm:prSet presAssocID="{59D67653-4D44-4B5A-8F2E-A22E9F9236A6}" presName="compNode" presStyleCnt="0"/>
      <dgm:spPr/>
    </dgm:pt>
    <dgm:pt modelId="{7C85406A-95A4-4D0E-927A-0A05C45D2D29}" type="pres">
      <dgm:prSet presAssocID="{59D67653-4D44-4B5A-8F2E-A22E9F9236A6}" presName="bkgdShape" presStyleLbl="node1" presStyleIdx="1" presStyleCnt="6"/>
      <dgm:spPr/>
    </dgm:pt>
    <dgm:pt modelId="{FC58C78F-D712-4613-8758-7A72907CF009}" type="pres">
      <dgm:prSet presAssocID="{59D67653-4D44-4B5A-8F2E-A22E9F9236A6}" presName="nodeTx" presStyleLbl="node1" presStyleIdx="1" presStyleCnt="6">
        <dgm:presLayoutVars>
          <dgm:bulletEnabled val="1"/>
        </dgm:presLayoutVars>
      </dgm:prSet>
      <dgm:spPr/>
    </dgm:pt>
    <dgm:pt modelId="{BDB64010-FFD3-4319-9B95-266C21F2742E}" type="pres">
      <dgm:prSet presAssocID="{59D67653-4D44-4B5A-8F2E-A22E9F9236A6}" presName="invisiNode" presStyleLbl="node1" presStyleIdx="1" presStyleCnt="6"/>
      <dgm:spPr/>
    </dgm:pt>
    <dgm:pt modelId="{B9B798E7-2FAA-493B-9324-E3FD1D539711}" type="pres">
      <dgm:prSet presAssocID="{59D67653-4D44-4B5A-8F2E-A22E9F9236A6}" presName="imagNode" presStyleLbl="fgImgPlace1" presStyleIdx="1" presStyleCnt="6"/>
      <dgm:spPr>
        <a:solidFill>
          <a:schemeClr val="accent1">
            <a:lumMod val="40000"/>
            <a:lumOff val="60000"/>
          </a:schemeClr>
        </a:solidFill>
        <a:ln>
          <a:solidFill>
            <a:schemeClr val="accent1">
              <a:lumMod val="40000"/>
              <a:lumOff val="60000"/>
            </a:schemeClr>
          </a:solidFill>
        </a:ln>
      </dgm:spPr>
    </dgm:pt>
    <dgm:pt modelId="{B9FA2EC3-90DA-4182-B328-1DE1F818D0DF}" type="pres">
      <dgm:prSet presAssocID="{036FD37F-7EFF-4CBE-A075-42C5AA24CF01}" presName="sibTrans" presStyleLbl="sibTrans2D1" presStyleIdx="0" presStyleCnt="0"/>
      <dgm:spPr/>
    </dgm:pt>
    <dgm:pt modelId="{E1C04AD1-DC86-476D-BFB8-117AC4631B06}" type="pres">
      <dgm:prSet presAssocID="{AE167355-6184-49A0-9606-284D71E5F93D}" presName="compNode" presStyleCnt="0"/>
      <dgm:spPr/>
    </dgm:pt>
    <dgm:pt modelId="{40704F6F-FFBF-420B-A6EC-817440F0043B}" type="pres">
      <dgm:prSet presAssocID="{AE167355-6184-49A0-9606-284D71E5F93D}" presName="bkgdShape" presStyleLbl="node1" presStyleIdx="2" presStyleCnt="6"/>
      <dgm:spPr/>
    </dgm:pt>
    <dgm:pt modelId="{8B4CDF4D-FEDA-49FC-9829-46C93A904FC4}" type="pres">
      <dgm:prSet presAssocID="{AE167355-6184-49A0-9606-284D71E5F93D}" presName="nodeTx" presStyleLbl="node1" presStyleIdx="2" presStyleCnt="6">
        <dgm:presLayoutVars>
          <dgm:bulletEnabled val="1"/>
        </dgm:presLayoutVars>
      </dgm:prSet>
      <dgm:spPr/>
    </dgm:pt>
    <dgm:pt modelId="{CC0D246E-80C6-4762-A36A-B38DF667B19C}" type="pres">
      <dgm:prSet presAssocID="{AE167355-6184-49A0-9606-284D71E5F93D}" presName="invisiNode" presStyleLbl="node1" presStyleIdx="2" presStyleCnt="6"/>
      <dgm:spPr/>
    </dgm:pt>
    <dgm:pt modelId="{F7D047B7-55A8-40C4-B7E3-45B65C3580E3}" type="pres">
      <dgm:prSet presAssocID="{AE167355-6184-49A0-9606-284D71E5F93D}" presName="imagNode" presStyleLbl="fgImgPlace1" presStyleIdx="2" presStyleCnt="6"/>
      <dgm:spPr>
        <a:solidFill>
          <a:schemeClr val="accent4">
            <a:lumMod val="40000"/>
            <a:lumOff val="60000"/>
          </a:schemeClr>
        </a:solidFill>
        <a:ln>
          <a:solidFill>
            <a:schemeClr val="accent5">
              <a:lumMod val="60000"/>
              <a:lumOff val="40000"/>
            </a:schemeClr>
          </a:solidFill>
        </a:ln>
      </dgm:spPr>
    </dgm:pt>
    <dgm:pt modelId="{D2A3B7F5-90C6-4177-8EB8-B6FEE2FAA0EB}" type="pres">
      <dgm:prSet presAssocID="{3528E122-AD10-4574-83D4-2F82583768FC}" presName="sibTrans" presStyleLbl="sibTrans2D1" presStyleIdx="0" presStyleCnt="0"/>
      <dgm:spPr/>
    </dgm:pt>
    <dgm:pt modelId="{402F92AF-6D60-4B55-99D8-C74AD388CF7C}" type="pres">
      <dgm:prSet presAssocID="{2C2049CA-B9D8-4F55-AE2C-7F41B4D9D3C0}" presName="compNode" presStyleCnt="0"/>
      <dgm:spPr/>
    </dgm:pt>
    <dgm:pt modelId="{CA81706F-A90B-4F27-99B1-6AA338568313}" type="pres">
      <dgm:prSet presAssocID="{2C2049CA-B9D8-4F55-AE2C-7F41B4D9D3C0}" presName="bkgdShape" presStyleLbl="node1" presStyleIdx="3" presStyleCnt="6"/>
      <dgm:spPr>
        <a:xfrm>
          <a:off x="5686849" y="0"/>
          <a:ext cx="1840359" cy="5369185"/>
        </a:xfrm>
        <a:prstGeom prst="roundRect">
          <a:avLst>
            <a:gd name="adj" fmla="val 10000"/>
          </a:avLst>
        </a:prstGeom>
      </dgm:spPr>
    </dgm:pt>
    <dgm:pt modelId="{153096E8-81B2-4375-96CD-1D50506E4D33}" type="pres">
      <dgm:prSet presAssocID="{2C2049CA-B9D8-4F55-AE2C-7F41B4D9D3C0}" presName="nodeTx" presStyleLbl="node1" presStyleIdx="3" presStyleCnt="6">
        <dgm:presLayoutVars>
          <dgm:bulletEnabled val="1"/>
        </dgm:presLayoutVars>
      </dgm:prSet>
      <dgm:spPr/>
    </dgm:pt>
    <dgm:pt modelId="{40A01AB8-1317-48A6-BD1A-A38161959B04}" type="pres">
      <dgm:prSet presAssocID="{2C2049CA-B9D8-4F55-AE2C-7F41B4D9D3C0}" presName="invisiNode" presStyleLbl="node1" presStyleIdx="3" presStyleCnt="6"/>
      <dgm:spPr/>
    </dgm:pt>
    <dgm:pt modelId="{62291EA4-0D00-4CFA-AF4E-63798D8BD283}" type="pres">
      <dgm:prSet presAssocID="{2C2049CA-B9D8-4F55-AE2C-7F41B4D9D3C0}" presName="imagNode" presStyleLbl="fgImgPlace1" presStyleIdx="3" presStyleCnt="6"/>
      <dgm:spPr>
        <a:solidFill>
          <a:schemeClr val="accent6">
            <a:lumMod val="60000"/>
            <a:lumOff val="40000"/>
          </a:schemeClr>
        </a:solidFill>
        <a:ln>
          <a:solidFill>
            <a:schemeClr val="accent6"/>
          </a:solidFill>
        </a:ln>
      </dgm:spPr>
    </dgm:pt>
    <dgm:pt modelId="{2FC0D2E3-EEF9-43DD-BE2E-CFDB770BA355}" type="pres">
      <dgm:prSet presAssocID="{480D74D1-E8FC-4BE1-B36F-813AE5C38F44}" presName="sibTrans" presStyleLbl="sibTrans2D1" presStyleIdx="0" presStyleCnt="0"/>
      <dgm:spPr/>
    </dgm:pt>
    <dgm:pt modelId="{7856D65B-E248-4173-90C6-37D7802FCA9F}" type="pres">
      <dgm:prSet presAssocID="{0314D88B-DAFA-4A6C-9C98-BC814203F313}" presName="compNode" presStyleCnt="0"/>
      <dgm:spPr/>
    </dgm:pt>
    <dgm:pt modelId="{88E60AFB-A26B-4315-9F3E-36E7F972D63D}" type="pres">
      <dgm:prSet presAssocID="{0314D88B-DAFA-4A6C-9C98-BC814203F313}" presName="bkgdShape" presStyleLbl="node1" presStyleIdx="4" presStyleCnt="6"/>
      <dgm:spPr>
        <a:xfrm>
          <a:off x="7582419" y="0"/>
          <a:ext cx="1840359" cy="5369185"/>
        </a:xfrm>
        <a:prstGeom prst="roundRect">
          <a:avLst>
            <a:gd name="adj" fmla="val 10000"/>
          </a:avLst>
        </a:prstGeom>
      </dgm:spPr>
    </dgm:pt>
    <dgm:pt modelId="{BA9E30D4-135A-46A9-93F7-056C325A9204}" type="pres">
      <dgm:prSet presAssocID="{0314D88B-DAFA-4A6C-9C98-BC814203F313}" presName="nodeTx" presStyleLbl="node1" presStyleIdx="4" presStyleCnt="6">
        <dgm:presLayoutVars>
          <dgm:bulletEnabled val="1"/>
        </dgm:presLayoutVars>
      </dgm:prSet>
      <dgm:spPr/>
    </dgm:pt>
    <dgm:pt modelId="{D5B12392-0B81-48D4-A356-774CF4BF17DF}" type="pres">
      <dgm:prSet presAssocID="{0314D88B-DAFA-4A6C-9C98-BC814203F313}" presName="invisiNode" presStyleLbl="node1" presStyleIdx="4" presStyleCnt="6"/>
      <dgm:spPr/>
    </dgm:pt>
    <dgm:pt modelId="{C48B8CD8-4DB2-4919-995F-FD2D243AF7D6}" type="pres">
      <dgm:prSet presAssocID="{0314D88B-DAFA-4A6C-9C98-BC814203F313}" presName="imagNode" presStyleLbl="fgImgPlace1" presStyleIdx="4" presStyleCnt="6"/>
      <dgm:spPr>
        <a:solidFill>
          <a:schemeClr val="accent1">
            <a:lumMod val="40000"/>
            <a:lumOff val="60000"/>
          </a:schemeClr>
        </a:solidFill>
        <a:ln>
          <a:solidFill>
            <a:schemeClr val="accent1">
              <a:lumMod val="40000"/>
              <a:lumOff val="60000"/>
            </a:schemeClr>
          </a:solidFill>
        </a:ln>
      </dgm:spPr>
    </dgm:pt>
    <dgm:pt modelId="{A17FE167-EC25-4037-B934-8EB1A94D1598}" type="pres">
      <dgm:prSet presAssocID="{FEEB2F2A-91B0-41AB-8226-D95A0D40128B}" presName="sibTrans" presStyleLbl="sibTrans2D1" presStyleIdx="0" presStyleCnt="0"/>
      <dgm:spPr/>
    </dgm:pt>
    <dgm:pt modelId="{0049C75E-1792-4786-91F1-C4DE459C1D20}" type="pres">
      <dgm:prSet presAssocID="{F2EC117F-88F6-4AB1-8F9F-6A8C0558EC32}" presName="compNode" presStyleCnt="0"/>
      <dgm:spPr/>
    </dgm:pt>
    <dgm:pt modelId="{17399E4D-D5E8-4A37-8124-9BEC777DCAE9}" type="pres">
      <dgm:prSet presAssocID="{F2EC117F-88F6-4AB1-8F9F-6A8C0558EC32}" presName="bkgdShape" presStyleLbl="node1" presStyleIdx="5" presStyleCnt="6"/>
      <dgm:spPr>
        <a:xfrm>
          <a:off x="9477990" y="0"/>
          <a:ext cx="1840359" cy="5369185"/>
        </a:xfrm>
        <a:prstGeom prst="roundRect">
          <a:avLst>
            <a:gd name="adj" fmla="val 10000"/>
          </a:avLst>
        </a:prstGeom>
      </dgm:spPr>
    </dgm:pt>
    <dgm:pt modelId="{364024DC-DF2C-422C-8E1C-0836272D4984}" type="pres">
      <dgm:prSet presAssocID="{F2EC117F-88F6-4AB1-8F9F-6A8C0558EC32}" presName="nodeTx" presStyleLbl="node1" presStyleIdx="5" presStyleCnt="6">
        <dgm:presLayoutVars>
          <dgm:bulletEnabled val="1"/>
        </dgm:presLayoutVars>
      </dgm:prSet>
      <dgm:spPr/>
    </dgm:pt>
    <dgm:pt modelId="{9FA7AD5B-B9C8-40C8-9C6C-86658E38D83A}" type="pres">
      <dgm:prSet presAssocID="{F2EC117F-88F6-4AB1-8F9F-6A8C0558EC32}" presName="invisiNode" presStyleLbl="node1" presStyleIdx="5" presStyleCnt="6"/>
      <dgm:spPr/>
    </dgm:pt>
    <dgm:pt modelId="{F37A935D-E56E-4A98-87EB-7D6D0978118A}" type="pres">
      <dgm:prSet presAssocID="{F2EC117F-88F6-4AB1-8F9F-6A8C0558EC32}" presName="imagNode" presStyleLbl="fgImgPlace1" presStyleIdx="5" presStyleCnt="6"/>
      <dgm:spPr>
        <a:solidFill>
          <a:schemeClr val="accent4">
            <a:lumMod val="40000"/>
            <a:lumOff val="60000"/>
          </a:schemeClr>
        </a:solidFill>
        <a:ln>
          <a:solidFill>
            <a:schemeClr val="accent4">
              <a:lumMod val="40000"/>
              <a:lumOff val="60000"/>
            </a:schemeClr>
          </a:solidFill>
        </a:ln>
      </dgm:spPr>
    </dgm:pt>
  </dgm:ptLst>
  <dgm:cxnLst>
    <dgm:cxn modelId="{17477409-15B7-4A40-8673-42894366C9E3}" type="presOf" srcId="{3528E122-AD10-4574-83D4-2F82583768FC}" destId="{D2A3B7F5-90C6-4177-8EB8-B6FEE2FAA0EB}" srcOrd="0" destOrd="0" presId="urn:microsoft.com/office/officeart/2005/8/layout/hList7"/>
    <dgm:cxn modelId="{4C24F409-7445-47B0-90DD-C068CC0BEECD}" type="presOf" srcId="{F2EC117F-88F6-4AB1-8F9F-6A8C0558EC32}" destId="{364024DC-DF2C-422C-8E1C-0836272D4984}" srcOrd="1" destOrd="0" presId="urn:microsoft.com/office/officeart/2005/8/layout/hList7"/>
    <dgm:cxn modelId="{17B3A50A-0625-4CC6-97F5-27828D4E9FE2}" type="presOf" srcId="{EC71C868-7E54-4934-8FEF-20B69B12460E}" destId="{3C57015B-C32C-49A4-9191-C7A0BE4EF472}" srcOrd="0" destOrd="0" presId="urn:microsoft.com/office/officeart/2005/8/layout/hList7"/>
    <dgm:cxn modelId="{F146ED21-160E-4251-BE92-1C321753228B}" type="presOf" srcId="{F2EC117F-88F6-4AB1-8F9F-6A8C0558EC32}" destId="{17399E4D-D5E8-4A37-8124-9BEC777DCAE9}" srcOrd="0" destOrd="0" presId="urn:microsoft.com/office/officeart/2005/8/layout/hList7"/>
    <dgm:cxn modelId="{E9AA2829-B433-4479-8A19-2069B2E376BC}" srcId="{EC71C868-7E54-4934-8FEF-20B69B12460E}" destId="{AE167355-6184-49A0-9606-284D71E5F93D}" srcOrd="2" destOrd="0" parTransId="{3564A3FC-E2AF-4E6C-9575-1885544420C2}" sibTransId="{3528E122-AD10-4574-83D4-2F82583768FC}"/>
    <dgm:cxn modelId="{9F286937-F88C-4758-9815-0661AFC49431}" type="presOf" srcId="{2C2049CA-B9D8-4F55-AE2C-7F41B4D9D3C0}" destId="{153096E8-81B2-4375-96CD-1D50506E4D33}" srcOrd="1" destOrd="0" presId="urn:microsoft.com/office/officeart/2005/8/layout/hList7"/>
    <dgm:cxn modelId="{D01EC23C-7133-4FB7-8006-4D8F26B04FEF}" type="presOf" srcId="{AE167355-6184-49A0-9606-284D71E5F93D}" destId="{40704F6F-FFBF-420B-A6EC-817440F0043B}" srcOrd="0" destOrd="0" presId="urn:microsoft.com/office/officeart/2005/8/layout/hList7"/>
    <dgm:cxn modelId="{E1A65C60-E1B5-4BD0-88BE-E02089AA6E48}" type="presOf" srcId="{59D67653-4D44-4B5A-8F2E-A22E9F9236A6}" destId="{FC58C78F-D712-4613-8758-7A72907CF009}" srcOrd="1" destOrd="0" presId="urn:microsoft.com/office/officeart/2005/8/layout/hList7"/>
    <dgm:cxn modelId="{714A3C42-4C17-42D1-A2EE-AC077ECA0863}" type="presOf" srcId="{480D74D1-E8FC-4BE1-B36F-813AE5C38F44}" destId="{2FC0D2E3-EEF9-43DD-BE2E-CFDB770BA355}" srcOrd="0" destOrd="0" presId="urn:microsoft.com/office/officeart/2005/8/layout/hList7"/>
    <dgm:cxn modelId="{0D0EC963-BF99-47FC-BBC1-611B3FA56BB4}" srcId="{EC71C868-7E54-4934-8FEF-20B69B12460E}" destId="{F2EC117F-88F6-4AB1-8F9F-6A8C0558EC32}" srcOrd="5" destOrd="0" parTransId="{C7629B67-BFF8-4A18-A367-675E62D64BBD}" sibTransId="{8DCE487D-CC93-42BA-A550-441076A6B1EB}"/>
    <dgm:cxn modelId="{017B1D6D-12E0-48C1-8E2E-97453C8ABBB6}" srcId="{EC71C868-7E54-4934-8FEF-20B69B12460E}" destId="{2C2049CA-B9D8-4F55-AE2C-7F41B4D9D3C0}" srcOrd="3" destOrd="0" parTransId="{A503D16E-89BA-4545-B447-B000B63F9D23}" sibTransId="{480D74D1-E8FC-4BE1-B36F-813AE5C38F44}"/>
    <dgm:cxn modelId="{89455376-7B78-43B1-8AFB-0F62969456AE}" type="presOf" srcId="{2C2049CA-B9D8-4F55-AE2C-7F41B4D9D3C0}" destId="{CA81706F-A90B-4F27-99B1-6AA338568313}" srcOrd="0" destOrd="0" presId="urn:microsoft.com/office/officeart/2005/8/layout/hList7"/>
    <dgm:cxn modelId="{E8026B5A-4ABD-4C1F-9590-DACFAF86E989}" type="presOf" srcId="{FEEB2F2A-91B0-41AB-8226-D95A0D40128B}" destId="{A17FE167-EC25-4037-B934-8EB1A94D1598}" srcOrd="0" destOrd="0" presId="urn:microsoft.com/office/officeart/2005/8/layout/hList7"/>
    <dgm:cxn modelId="{31AEB483-8093-4FAF-B196-DFFEF9E088F5}" type="presOf" srcId="{59D67653-4D44-4B5A-8F2E-A22E9F9236A6}" destId="{7C85406A-95A4-4D0E-927A-0A05C45D2D29}" srcOrd="0" destOrd="0" presId="urn:microsoft.com/office/officeart/2005/8/layout/hList7"/>
    <dgm:cxn modelId="{74DBDBA8-A416-4934-9CEE-7D9CD40AE5C1}" type="presOf" srcId="{DDF35B29-396E-408B-BE80-475E9C51F59B}" destId="{19FD87E8-CBBE-494F-A96D-9093E2A31282}" srcOrd="1" destOrd="0" presId="urn:microsoft.com/office/officeart/2005/8/layout/hList7"/>
    <dgm:cxn modelId="{9AF50AA9-FF2A-4EFC-9A80-C43538CB7643}" type="presOf" srcId="{AE167355-6184-49A0-9606-284D71E5F93D}" destId="{8B4CDF4D-FEDA-49FC-9829-46C93A904FC4}" srcOrd="1" destOrd="0" presId="urn:microsoft.com/office/officeart/2005/8/layout/hList7"/>
    <dgm:cxn modelId="{DC72FFAF-1A94-4284-9A98-52EF7F65B825}" type="presOf" srcId="{4517C8E2-CF9E-4474-AB0D-450C839DBE08}" destId="{D991EA05-F6E4-4C25-A804-BB4F8B91CDAB}" srcOrd="0" destOrd="0" presId="urn:microsoft.com/office/officeart/2005/8/layout/hList7"/>
    <dgm:cxn modelId="{89B211B4-6DA0-44C4-9D52-0254B6FD1835}" type="presOf" srcId="{0314D88B-DAFA-4A6C-9C98-BC814203F313}" destId="{88E60AFB-A26B-4315-9F3E-36E7F972D63D}" srcOrd="0" destOrd="0" presId="urn:microsoft.com/office/officeart/2005/8/layout/hList7"/>
    <dgm:cxn modelId="{6F3386BF-0D06-48E8-B0F2-C6A9F611BD5D}" srcId="{EC71C868-7E54-4934-8FEF-20B69B12460E}" destId="{DDF35B29-396E-408B-BE80-475E9C51F59B}" srcOrd="0" destOrd="0" parTransId="{DDD0B4B0-BA1F-42BE-91E6-23E7B0E3CF2C}" sibTransId="{4517C8E2-CF9E-4474-AB0D-450C839DBE08}"/>
    <dgm:cxn modelId="{116B44DF-6CC0-4AB6-8832-3A2E32B7DC63}" srcId="{EC71C868-7E54-4934-8FEF-20B69B12460E}" destId="{59D67653-4D44-4B5A-8F2E-A22E9F9236A6}" srcOrd="1" destOrd="0" parTransId="{BDFB306F-B233-43CE-ACF4-D6B3C4D5A656}" sibTransId="{036FD37F-7EFF-4CBE-A075-42C5AA24CF01}"/>
    <dgm:cxn modelId="{3A5C3AE0-064C-4B47-AC42-C18658F44C74}" srcId="{EC71C868-7E54-4934-8FEF-20B69B12460E}" destId="{0314D88B-DAFA-4A6C-9C98-BC814203F313}" srcOrd="4" destOrd="0" parTransId="{F29E3CB3-898F-4349-BEC8-5A9C93E23948}" sibTransId="{FEEB2F2A-91B0-41AB-8226-D95A0D40128B}"/>
    <dgm:cxn modelId="{1E3596E3-08C8-4A06-BEF2-DC7B17B0F31E}" type="presOf" srcId="{DDF35B29-396E-408B-BE80-475E9C51F59B}" destId="{C15F4AE6-F237-40D3-9A18-2C7A9C116AA1}" srcOrd="0" destOrd="0" presId="urn:microsoft.com/office/officeart/2005/8/layout/hList7"/>
    <dgm:cxn modelId="{4C349FEF-FB9D-4722-BAEC-4017820DA231}" type="presOf" srcId="{036FD37F-7EFF-4CBE-A075-42C5AA24CF01}" destId="{B9FA2EC3-90DA-4182-B328-1DE1F818D0DF}" srcOrd="0" destOrd="0" presId="urn:microsoft.com/office/officeart/2005/8/layout/hList7"/>
    <dgm:cxn modelId="{AB22DAF6-C4E2-4B01-A9BF-6B8686DD8B2B}" type="presOf" srcId="{0314D88B-DAFA-4A6C-9C98-BC814203F313}" destId="{BA9E30D4-135A-46A9-93F7-056C325A9204}" srcOrd="1" destOrd="0" presId="urn:microsoft.com/office/officeart/2005/8/layout/hList7"/>
    <dgm:cxn modelId="{7297FF86-1A1A-44CB-98F0-DFD30CCDA6EE}" type="presParOf" srcId="{3C57015B-C32C-49A4-9191-C7A0BE4EF472}" destId="{F1B82651-0295-4F4A-B252-A935B99735C4}" srcOrd="0" destOrd="0" presId="urn:microsoft.com/office/officeart/2005/8/layout/hList7"/>
    <dgm:cxn modelId="{09250FEC-93F7-4953-BA21-D62E815F7407}" type="presParOf" srcId="{3C57015B-C32C-49A4-9191-C7A0BE4EF472}" destId="{28365F00-192D-4782-A773-D605FD6D3112}" srcOrd="1" destOrd="0" presId="urn:microsoft.com/office/officeart/2005/8/layout/hList7"/>
    <dgm:cxn modelId="{89F0BDD0-BF87-47CE-90DF-19A0E1040378}" type="presParOf" srcId="{28365F00-192D-4782-A773-D605FD6D3112}" destId="{06F49CEA-2C70-4236-AC82-B5F43FE8E773}" srcOrd="0" destOrd="0" presId="urn:microsoft.com/office/officeart/2005/8/layout/hList7"/>
    <dgm:cxn modelId="{8AB459CB-7A34-433F-BDB2-00A6BFA37101}" type="presParOf" srcId="{06F49CEA-2C70-4236-AC82-B5F43FE8E773}" destId="{C15F4AE6-F237-40D3-9A18-2C7A9C116AA1}" srcOrd="0" destOrd="0" presId="urn:microsoft.com/office/officeart/2005/8/layout/hList7"/>
    <dgm:cxn modelId="{5B14AD08-447E-42C1-A7EC-F99E4BE9C8F6}" type="presParOf" srcId="{06F49CEA-2C70-4236-AC82-B5F43FE8E773}" destId="{19FD87E8-CBBE-494F-A96D-9093E2A31282}" srcOrd="1" destOrd="0" presId="urn:microsoft.com/office/officeart/2005/8/layout/hList7"/>
    <dgm:cxn modelId="{DD0F94E7-EB38-40E4-96A9-A151BAB4C8EE}" type="presParOf" srcId="{06F49CEA-2C70-4236-AC82-B5F43FE8E773}" destId="{3C602722-7E23-47C4-9ABA-7635C544C013}" srcOrd="2" destOrd="0" presId="urn:microsoft.com/office/officeart/2005/8/layout/hList7"/>
    <dgm:cxn modelId="{08A2F606-FD53-4E3E-82E5-EF1A09F7295D}" type="presParOf" srcId="{06F49CEA-2C70-4236-AC82-B5F43FE8E773}" destId="{3331E25E-3A18-4761-A30A-E9E294A37D57}" srcOrd="3" destOrd="0" presId="urn:microsoft.com/office/officeart/2005/8/layout/hList7"/>
    <dgm:cxn modelId="{A16193D2-DDCE-416B-A5BF-AC4C49BD3822}" type="presParOf" srcId="{28365F00-192D-4782-A773-D605FD6D3112}" destId="{D991EA05-F6E4-4C25-A804-BB4F8B91CDAB}" srcOrd="1" destOrd="0" presId="urn:microsoft.com/office/officeart/2005/8/layout/hList7"/>
    <dgm:cxn modelId="{698C33B2-1D8B-4013-BE1A-BC3695A02454}" type="presParOf" srcId="{28365F00-192D-4782-A773-D605FD6D3112}" destId="{3EE66E91-6402-4053-A40A-5AF3C189CC21}" srcOrd="2" destOrd="0" presId="urn:microsoft.com/office/officeart/2005/8/layout/hList7"/>
    <dgm:cxn modelId="{7647B397-3034-4ADE-A3E5-BA99834D4CE1}" type="presParOf" srcId="{3EE66E91-6402-4053-A40A-5AF3C189CC21}" destId="{7C85406A-95A4-4D0E-927A-0A05C45D2D29}" srcOrd="0" destOrd="0" presId="urn:microsoft.com/office/officeart/2005/8/layout/hList7"/>
    <dgm:cxn modelId="{F7CD2AD2-9953-4F98-AF66-74F9C40E889F}" type="presParOf" srcId="{3EE66E91-6402-4053-A40A-5AF3C189CC21}" destId="{FC58C78F-D712-4613-8758-7A72907CF009}" srcOrd="1" destOrd="0" presId="urn:microsoft.com/office/officeart/2005/8/layout/hList7"/>
    <dgm:cxn modelId="{4AF7F10D-83C3-4FD2-B414-5CD6F1454083}" type="presParOf" srcId="{3EE66E91-6402-4053-A40A-5AF3C189CC21}" destId="{BDB64010-FFD3-4319-9B95-266C21F2742E}" srcOrd="2" destOrd="0" presId="urn:microsoft.com/office/officeart/2005/8/layout/hList7"/>
    <dgm:cxn modelId="{E4205B1B-D644-4E98-835C-2AF5D5CB4AFE}" type="presParOf" srcId="{3EE66E91-6402-4053-A40A-5AF3C189CC21}" destId="{B9B798E7-2FAA-493B-9324-E3FD1D539711}" srcOrd="3" destOrd="0" presId="urn:microsoft.com/office/officeart/2005/8/layout/hList7"/>
    <dgm:cxn modelId="{CA60B970-9D26-4829-913A-270E38BBFDA8}" type="presParOf" srcId="{28365F00-192D-4782-A773-D605FD6D3112}" destId="{B9FA2EC3-90DA-4182-B328-1DE1F818D0DF}" srcOrd="3" destOrd="0" presId="urn:microsoft.com/office/officeart/2005/8/layout/hList7"/>
    <dgm:cxn modelId="{C478BF26-0013-4D3A-AC93-8100268E992B}" type="presParOf" srcId="{28365F00-192D-4782-A773-D605FD6D3112}" destId="{E1C04AD1-DC86-476D-BFB8-117AC4631B06}" srcOrd="4" destOrd="0" presId="urn:microsoft.com/office/officeart/2005/8/layout/hList7"/>
    <dgm:cxn modelId="{F87D8145-7171-4301-88D0-B1563A10A06C}" type="presParOf" srcId="{E1C04AD1-DC86-476D-BFB8-117AC4631B06}" destId="{40704F6F-FFBF-420B-A6EC-817440F0043B}" srcOrd="0" destOrd="0" presId="urn:microsoft.com/office/officeart/2005/8/layout/hList7"/>
    <dgm:cxn modelId="{A8932957-C650-4FB9-8A2B-8B8E0023698D}" type="presParOf" srcId="{E1C04AD1-DC86-476D-BFB8-117AC4631B06}" destId="{8B4CDF4D-FEDA-49FC-9829-46C93A904FC4}" srcOrd="1" destOrd="0" presId="urn:microsoft.com/office/officeart/2005/8/layout/hList7"/>
    <dgm:cxn modelId="{54AFC06A-D8CB-43A9-8A06-3E20E932970F}" type="presParOf" srcId="{E1C04AD1-DC86-476D-BFB8-117AC4631B06}" destId="{CC0D246E-80C6-4762-A36A-B38DF667B19C}" srcOrd="2" destOrd="0" presId="urn:microsoft.com/office/officeart/2005/8/layout/hList7"/>
    <dgm:cxn modelId="{757E4407-F586-41F4-B256-30A141633DEF}" type="presParOf" srcId="{E1C04AD1-DC86-476D-BFB8-117AC4631B06}" destId="{F7D047B7-55A8-40C4-B7E3-45B65C3580E3}" srcOrd="3" destOrd="0" presId="urn:microsoft.com/office/officeart/2005/8/layout/hList7"/>
    <dgm:cxn modelId="{24D310C4-CC4C-4536-AAA6-0752E96DB88C}" type="presParOf" srcId="{28365F00-192D-4782-A773-D605FD6D3112}" destId="{D2A3B7F5-90C6-4177-8EB8-B6FEE2FAA0EB}" srcOrd="5" destOrd="0" presId="urn:microsoft.com/office/officeart/2005/8/layout/hList7"/>
    <dgm:cxn modelId="{9EECE4AD-E8A4-4400-8F0C-608BE237424F}" type="presParOf" srcId="{28365F00-192D-4782-A773-D605FD6D3112}" destId="{402F92AF-6D60-4B55-99D8-C74AD388CF7C}" srcOrd="6" destOrd="0" presId="urn:microsoft.com/office/officeart/2005/8/layout/hList7"/>
    <dgm:cxn modelId="{19F8A9A8-F347-4796-BDBE-F741381B4BDB}" type="presParOf" srcId="{402F92AF-6D60-4B55-99D8-C74AD388CF7C}" destId="{CA81706F-A90B-4F27-99B1-6AA338568313}" srcOrd="0" destOrd="0" presId="urn:microsoft.com/office/officeart/2005/8/layout/hList7"/>
    <dgm:cxn modelId="{15BF7CA2-A79D-4B5A-ADDD-AEC8C01506B3}" type="presParOf" srcId="{402F92AF-6D60-4B55-99D8-C74AD388CF7C}" destId="{153096E8-81B2-4375-96CD-1D50506E4D33}" srcOrd="1" destOrd="0" presId="urn:microsoft.com/office/officeart/2005/8/layout/hList7"/>
    <dgm:cxn modelId="{4267CAD3-7A4F-4305-B6CF-1B9E1EA95C35}" type="presParOf" srcId="{402F92AF-6D60-4B55-99D8-C74AD388CF7C}" destId="{40A01AB8-1317-48A6-BD1A-A38161959B04}" srcOrd="2" destOrd="0" presId="urn:microsoft.com/office/officeart/2005/8/layout/hList7"/>
    <dgm:cxn modelId="{E841DB45-3096-46D0-AB25-5140F4DB70FC}" type="presParOf" srcId="{402F92AF-6D60-4B55-99D8-C74AD388CF7C}" destId="{62291EA4-0D00-4CFA-AF4E-63798D8BD283}" srcOrd="3" destOrd="0" presId="urn:microsoft.com/office/officeart/2005/8/layout/hList7"/>
    <dgm:cxn modelId="{989F3CAA-7308-4E76-9DA7-3BC22343FB6C}" type="presParOf" srcId="{28365F00-192D-4782-A773-D605FD6D3112}" destId="{2FC0D2E3-EEF9-43DD-BE2E-CFDB770BA355}" srcOrd="7" destOrd="0" presId="urn:microsoft.com/office/officeart/2005/8/layout/hList7"/>
    <dgm:cxn modelId="{26AB8157-0B02-42DC-8A6D-4E9872443056}" type="presParOf" srcId="{28365F00-192D-4782-A773-D605FD6D3112}" destId="{7856D65B-E248-4173-90C6-37D7802FCA9F}" srcOrd="8" destOrd="0" presId="urn:microsoft.com/office/officeart/2005/8/layout/hList7"/>
    <dgm:cxn modelId="{D97284BE-C699-4BDC-B123-2D97ED0E236E}" type="presParOf" srcId="{7856D65B-E248-4173-90C6-37D7802FCA9F}" destId="{88E60AFB-A26B-4315-9F3E-36E7F972D63D}" srcOrd="0" destOrd="0" presId="urn:microsoft.com/office/officeart/2005/8/layout/hList7"/>
    <dgm:cxn modelId="{B327BE92-034C-4E06-ADEC-4C89F63AA396}" type="presParOf" srcId="{7856D65B-E248-4173-90C6-37D7802FCA9F}" destId="{BA9E30D4-135A-46A9-93F7-056C325A9204}" srcOrd="1" destOrd="0" presId="urn:microsoft.com/office/officeart/2005/8/layout/hList7"/>
    <dgm:cxn modelId="{BC826455-447B-40B0-90F0-03BF0F70F7D7}" type="presParOf" srcId="{7856D65B-E248-4173-90C6-37D7802FCA9F}" destId="{D5B12392-0B81-48D4-A356-774CF4BF17DF}" srcOrd="2" destOrd="0" presId="urn:microsoft.com/office/officeart/2005/8/layout/hList7"/>
    <dgm:cxn modelId="{EB04080D-8E3A-4557-A380-D4FCD0CB5CF4}" type="presParOf" srcId="{7856D65B-E248-4173-90C6-37D7802FCA9F}" destId="{C48B8CD8-4DB2-4919-995F-FD2D243AF7D6}" srcOrd="3" destOrd="0" presId="urn:microsoft.com/office/officeart/2005/8/layout/hList7"/>
    <dgm:cxn modelId="{08D82193-B282-49C4-A124-DDC65A2E9160}" type="presParOf" srcId="{28365F00-192D-4782-A773-D605FD6D3112}" destId="{A17FE167-EC25-4037-B934-8EB1A94D1598}" srcOrd="9" destOrd="0" presId="urn:microsoft.com/office/officeart/2005/8/layout/hList7"/>
    <dgm:cxn modelId="{5A0252D4-EACF-45DE-9146-8E4AB1F50619}" type="presParOf" srcId="{28365F00-192D-4782-A773-D605FD6D3112}" destId="{0049C75E-1792-4786-91F1-C4DE459C1D20}" srcOrd="10" destOrd="0" presId="urn:microsoft.com/office/officeart/2005/8/layout/hList7"/>
    <dgm:cxn modelId="{202921A3-F25E-43C2-8E16-F3C215FFA21C}" type="presParOf" srcId="{0049C75E-1792-4786-91F1-C4DE459C1D20}" destId="{17399E4D-D5E8-4A37-8124-9BEC777DCAE9}" srcOrd="0" destOrd="0" presId="urn:microsoft.com/office/officeart/2005/8/layout/hList7"/>
    <dgm:cxn modelId="{EC5D903A-8AF8-4712-AFB8-EEDBD3855BF6}" type="presParOf" srcId="{0049C75E-1792-4786-91F1-C4DE459C1D20}" destId="{364024DC-DF2C-422C-8E1C-0836272D4984}" srcOrd="1" destOrd="0" presId="urn:microsoft.com/office/officeart/2005/8/layout/hList7"/>
    <dgm:cxn modelId="{8327165B-0EC9-4ACC-8B37-AE8DF97B55B3}" type="presParOf" srcId="{0049C75E-1792-4786-91F1-C4DE459C1D20}" destId="{9FA7AD5B-B9C8-40C8-9C6C-86658E38D83A}" srcOrd="2" destOrd="0" presId="urn:microsoft.com/office/officeart/2005/8/layout/hList7"/>
    <dgm:cxn modelId="{367D976A-165E-49A1-BD42-600B4BE29A9C}" type="presParOf" srcId="{0049C75E-1792-4786-91F1-C4DE459C1D20}" destId="{F37A935D-E56E-4A98-87EB-7D6D0978118A}"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2FF5286-D286-4F73-B8B6-132548B0274C}" type="doc">
      <dgm:prSet loTypeId="urn:microsoft.com/office/officeart/2005/8/layout/radial4" loCatId="relationship" qsTypeId="urn:microsoft.com/office/officeart/2005/8/quickstyle/simple3" qsCatId="simple" csTypeId="urn:microsoft.com/office/officeart/2005/8/colors/accent1_3" csCatId="accent1" phldr="1"/>
      <dgm:spPr/>
      <dgm:t>
        <a:bodyPr/>
        <a:lstStyle/>
        <a:p>
          <a:endParaRPr lang="en-US"/>
        </a:p>
      </dgm:t>
    </dgm:pt>
    <dgm:pt modelId="{A2AD7177-EC7C-44B8-A441-7D618CABDACD}">
      <dgm:prSet phldrT="[Text]" custT="1"/>
      <dgm:spPr/>
      <dgm:t>
        <a:bodyPr/>
        <a:lstStyle/>
        <a:p>
          <a:r>
            <a:rPr lang="en-IN" sz="1100" b="1" dirty="0">
              <a:latin typeface="Arial"/>
            </a:rPr>
            <a:t>These activities </a:t>
          </a:r>
        </a:p>
        <a:p>
          <a:r>
            <a:rPr lang="en-IN" sz="1100" b="1" dirty="0">
              <a:latin typeface="Arial"/>
            </a:rPr>
            <a:t>have to be </a:t>
          </a:r>
        </a:p>
        <a:p>
          <a:r>
            <a:rPr lang="en-IN" sz="1100" b="1" dirty="0">
              <a:latin typeface="Arial"/>
            </a:rPr>
            <a:t>completed at least</a:t>
          </a:r>
        </a:p>
        <a:p>
          <a:r>
            <a:rPr lang="en-IN" sz="1100" b="1" dirty="0">
              <a:latin typeface="Arial"/>
            </a:rPr>
            <a:t>7 working days </a:t>
          </a:r>
        </a:p>
        <a:p>
          <a:r>
            <a:rPr lang="en-IN" sz="1100" b="1" dirty="0">
              <a:latin typeface="Arial"/>
            </a:rPr>
            <a:t>prior to the GCP </a:t>
          </a:r>
        </a:p>
        <a:p>
          <a:r>
            <a:rPr lang="en-IN" sz="1100" b="1" dirty="0">
              <a:latin typeface="Arial"/>
            </a:rPr>
            <a:t>reporting date</a:t>
          </a:r>
          <a:endParaRPr lang="en-US" sz="1100" dirty="0"/>
        </a:p>
      </dgm:t>
    </dgm:pt>
    <dgm:pt modelId="{E42A4A80-F204-456E-8485-CA5696115CF4}" type="parTrans" cxnId="{A71BD322-AE59-439C-A29D-A6197C806F7B}">
      <dgm:prSet/>
      <dgm:spPr/>
      <dgm:t>
        <a:bodyPr/>
        <a:lstStyle/>
        <a:p>
          <a:endParaRPr lang="en-US"/>
        </a:p>
      </dgm:t>
    </dgm:pt>
    <dgm:pt modelId="{EB8B6D08-45A4-4707-A50B-D4F1521F9EC9}" type="sibTrans" cxnId="{A71BD322-AE59-439C-A29D-A6197C806F7B}">
      <dgm:prSet/>
      <dgm:spPr/>
      <dgm:t>
        <a:bodyPr/>
        <a:lstStyle/>
        <a:p>
          <a:endParaRPr lang="en-US"/>
        </a:p>
      </dgm:t>
    </dgm:pt>
    <dgm:pt modelId="{854F2EB1-1427-4EC9-BC2A-3D989CF06DCE}">
      <dgm:prSet phldrT="[Text]" custT="1"/>
      <dgm:spPr>
        <a:ln>
          <a:noFill/>
        </a:ln>
      </dgm:spPr>
      <dgm:t>
        <a:bodyPr/>
        <a:lstStyle/>
        <a:p>
          <a:pPr algn="ctr"/>
          <a:r>
            <a:rPr lang="en-GB" sz="1100" b="0" dirty="0">
              <a:latin typeface="Arial" panose="020B0604020202020204" pitchFamily="34" charset="0"/>
              <a:cs typeface="Arial" panose="020B0604020202020204" pitchFamily="34" charset="0"/>
            </a:rPr>
            <a:t>Initiate Onsite transition checklist  on AST tool once GCP is initiated.</a:t>
          </a:r>
        </a:p>
        <a:p>
          <a:pPr algn="ctr"/>
          <a:r>
            <a:rPr lang="en-GB" sz="1100" b="0" dirty="0">
              <a:latin typeface="Arial" panose="020B0604020202020204" pitchFamily="34" charset="0"/>
              <a:cs typeface="Arial" panose="020B0604020202020204" pitchFamily="34" charset="0"/>
            </a:rPr>
            <a:t>Work with the respective  team for the Onsite transition checklist closure</a:t>
          </a:r>
          <a:endParaRPr lang="en-US" sz="1100" b="0" dirty="0"/>
        </a:p>
      </dgm:t>
    </dgm:pt>
    <dgm:pt modelId="{D89B8016-8180-496F-9750-3B6578BBA7F1}" type="parTrans" cxnId="{2DF02ACD-7DC6-4B91-9247-38A44336D759}">
      <dgm:prSet/>
      <dgm:spPr/>
      <dgm:t>
        <a:bodyPr/>
        <a:lstStyle/>
        <a:p>
          <a:endParaRPr lang="en-US"/>
        </a:p>
      </dgm:t>
    </dgm:pt>
    <dgm:pt modelId="{D17B9E31-2E15-44A6-B69A-29BD9ACA1FF6}" type="sibTrans" cxnId="{2DF02ACD-7DC6-4B91-9247-38A44336D759}">
      <dgm:prSet/>
      <dgm:spPr/>
      <dgm:t>
        <a:bodyPr/>
        <a:lstStyle/>
        <a:p>
          <a:endParaRPr lang="en-US"/>
        </a:p>
      </dgm:t>
    </dgm:pt>
    <dgm:pt modelId="{19B47C23-DD31-46E7-B5D4-36434FC42434}">
      <dgm:prSet phldrT="[Text]" custT="1"/>
      <dgm:spPr/>
      <dgm:t>
        <a:bodyPr/>
        <a:lstStyle/>
        <a:p>
          <a:r>
            <a:rPr lang="en-US" sz="1100" b="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100" b="0" dirty="0"/>
        </a:p>
      </dgm:t>
    </dgm:pt>
    <dgm:pt modelId="{E899E199-E315-41B8-AE18-22FDCFA73366}" type="parTrans" cxnId="{E68688C7-D048-4A01-97AB-D145CE2C5A44}">
      <dgm:prSet/>
      <dgm:spPr/>
      <dgm:t>
        <a:bodyPr/>
        <a:lstStyle/>
        <a:p>
          <a:endParaRPr lang="en-US"/>
        </a:p>
      </dgm:t>
    </dgm:pt>
    <dgm:pt modelId="{558869CE-A539-4C91-BC7F-4D6EC7FF3CE3}" type="sibTrans" cxnId="{E68688C7-D048-4A01-97AB-D145CE2C5A44}">
      <dgm:prSet/>
      <dgm:spPr/>
      <dgm:t>
        <a:bodyPr/>
        <a:lstStyle/>
        <a:p>
          <a:endParaRPr lang="en-US"/>
        </a:p>
      </dgm:t>
    </dgm:pt>
    <dgm:pt modelId="{55D796AF-DF1E-474F-93AA-55E9211969DC}">
      <dgm:prSet phldrT="[Text]" custT="1"/>
      <dgm:spPr/>
      <dgm:t>
        <a:bodyPr/>
        <a:lstStyle/>
        <a:p>
          <a:r>
            <a:rPr lang="en-US" sz="1100" dirty="0">
              <a:latin typeface="Arial" panose="020B0604020202020204" pitchFamily="34" charset="0"/>
              <a:cs typeface="Arial" panose="020B0604020202020204" pitchFamily="34" charset="0"/>
            </a:rPr>
            <a:t>Do not wait for all the approvals to update the request number on the GCP HUB to close the task. </a:t>
          </a:r>
        </a:p>
      </dgm:t>
    </dgm:pt>
    <dgm:pt modelId="{1DEC9FF8-D522-48C1-9BDC-6CDB1AADC014}" type="parTrans" cxnId="{729FFC96-4FEA-4FF8-8A51-C380ED19710B}">
      <dgm:prSet/>
      <dgm:spPr/>
      <dgm:t>
        <a:bodyPr/>
        <a:lstStyle/>
        <a:p>
          <a:endParaRPr lang="en-US"/>
        </a:p>
      </dgm:t>
    </dgm:pt>
    <dgm:pt modelId="{B6DD6CF1-7F29-475B-B4C5-86C042D4051D}" type="sibTrans" cxnId="{729FFC96-4FEA-4FF8-8A51-C380ED19710B}">
      <dgm:prSet/>
      <dgm:spPr/>
      <dgm:t>
        <a:bodyPr/>
        <a:lstStyle/>
        <a:p>
          <a:endParaRPr lang="en-US"/>
        </a:p>
      </dgm:t>
    </dgm:pt>
    <dgm:pt modelId="{B37A6942-65CA-46FF-87F5-6F2C75225F42}" type="pres">
      <dgm:prSet presAssocID="{42FF5286-D286-4F73-B8B6-132548B0274C}" presName="cycle" presStyleCnt="0">
        <dgm:presLayoutVars>
          <dgm:chMax val="1"/>
          <dgm:dir/>
          <dgm:animLvl val="ctr"/>
          <dgm:resizeHandles val="exact"/>
        </dgm:presLayoutVars>
      </dgm:prSet>
      <dgm:spPr/>
    </dgm:pt>
    <dgm:pt modelId="{4A7C413F-D324-4286-83A8-FD460E898B9D}" type="pres">
      <dgm:prSet presAssocID="{A2AD7177-EC7C-44B8-A441-7D618CABDACD}" presName="centerShape" presStyleLbl="node0" presStyleIdx="0" presStyleCnt="1" custScaleX="112994" custScaleY="102659" custLinFactNeighborX="1936" custLinFactNeighborY="-9188"/>
      <dgm:spPr/>
    </dgm:pt>
    <dgm:pt modelId="{A9CB36CA-5F4C-4CD7-80E2-FF5413E19C7F}" type="pres">
      <dgm:prSet presAssocID="{D89B8016-8180-496F-9750-3B6578BBA7F1}" presName="parTrans" presStyleLbl="bgSibTrans2D1" presStyleIdx="0" presStyleCnt="3" custLinFactNeighborX="-9028" custLinFactNeighborY="18006"/>
      <dgm:spPr/>
    </dgm:pt>
    <dgm:pt modelId="{EE53C42C-26DE-4C3D-9A74-14FFC08F63DD}" type="pres">
      <dgm:prSet presAssocID="{854F2EB1-1427-4EC9-BC2A-3D989CF06DCE}" presName="node" presStyleLbl="node1" presStyleIdx="0" presStyleCnt="3" custScaleX="139773" custScaleY="96303" custRadScaleRad="127898" custRadScaleInc="-11804">
        <dgm:presLayoutVars>
          <dgm:bulletEnabled val="1"/>
        </dgm:presLayoutVars>
      </dgm:prSet>
      <dgm:spPr/>
    </dgm:pt>
    <dgm:pt modelId="{6EC9784E-C55C-4185-8772-B8BE891C91A0}" type="pres">
      <dgm:prSet presAssocID="{E899E199-E315-41B8-AE18-22FDCFA73366}" presName="parTrans" presStyleLbl="bgSibTrans2D1" presStyleIdx="1" presStyleCnt="3" custAng="21582208" custLinFactNeighborX="-4253" custLinFactNeighborY="-878"/>
      <dgm:spPr/>
    </dgm:pt>
    <dgm:pt modelId="{5CC666B6-B539-4476-A202-6CB59022DB4B}" type="pres">
      <dgm:prSet presAssocID="{19B47C23-DD31-46E7-B5D4-36434FC42434}" presName="node" presStyleLbl="node1" presStyleIdx="1" presStyleCnt="3" custScaleX="133939" custScaleY="78471" custRadScaleRad="100549" custRadScaleInc="4082">
        <dgm:presLayoutVars>
          <dgm:bulletEnabled val="1"/>
        </dgm:presLayoutVars>
      </dgm:prSet>
      <dgm:spPr/>
    </dgm:pt>
    <dgm:pt modelId="{EA942989-06C3-449F-B0AF-D314F5651489}" type="pres">
      <dgm:prSet presAssocID="{1DEC9FF8-D522-48C1-9BDC-6CDB1AADC014}" presName="parTrans" presStyleLbl="bgSibTrans2D1" presStyleIdx="2" presStyleCnt="3" custAng="21167821" custLinFactNeighborX="3626" custLinFactNeighborY="15068"/>
      <dgm:spPr/>
    </dgm:pt>
    <dgm:pt modelId="{400767E8-4DE1-4DBE-AC89-911B4B13B4DC}" type="pres">
      <dgm:prSet presAssocID="{55D796AF-DF1E-474F-93AA-55E9211969DC}" presName="node" presStyleLbl="node1" presStyleIdx="2" presStyleCnt="3" custScaleX="118204" custScaleY="89431" custRadScaleRad="123776" custRadScaleInc="11686">
        <dgm:presLayoutVars>
          <dgm:bulletEnabled val="1"/>
        </dgm:presLayoutVars>
      </dgm:prSet>
      <dgm:spPr/>
    </dgm:pt>
  </dgm:ptLst>
  <dgm:cxnLst>
    <dgm:cxn modelId="{CCF73313-C7D7-46D0-8361-15DAAE22E723}" type="presOf" srcId="{D89B8016-8180-496F-9750-3B6578BBA7F1}" destId="{A9CB36CA-5F4C-4CD7-80E2-FF5413E19C7F}" srcOrd="0" destOrd="0" presId="urn:microsoft.com/office/officeart/2005/8/layout/radial4"/>
    <dgm:cxn modelId="{A71BD322-AE59-439C-A29D-A6197C806F7B}" srcId="{42FF5286-D286-4F73-B8B6-132548B0274C}" destId="{A2AD7177-EC7C-44B8-A441-7D618CABDACD}" srcOrd="0" destOrd="0" parTransId="{E42A4A80-F204-456E-8485-CA5696115CF4}" sibTransId="{EB8B6D08-45A4-4707-A50B-D4F1521F9EC9}"/>
    <dgm:cxn modelId="{7F2AA323-45D1-4E5A-8FDA-1524EC323DC9}" type="presOf" srcId="{E899E199-E315-41B8-AE18-22FDCFA73366}" destId="{6EC9784E-C55C-4185-8772-B8BE891C91A0}" srcOrd="0" destOrd="0" presId="urn:microsoft.com/office/officeart/2005/8/layout/radial4"/>
    <dgm:cxn modelId="{5660785F-BCBC-4034-88C5-468989DE8BFB}" type="presOf" srcId="{19B47C23-DD31-46E7-B5D4-36434FC42434}" destId="{5CC666B6-B539-4476-A202-6CB59022DB4B}" srcOrd="0" destOrd="0" presId="urn:microsoft.com/office/officeart/2005/8/layout/radial4"/>
    <dgm:cxn modelId="{A745EB5A-9D24-49ED-A95A-ADA6E37BA42F}" type="presOf" srcId="{55D796AF-DF1E-474F-93AA-55E9211969DC}" destId="{400767E8-4DE1-4DBE-AC89-911B4B13B4DC}" srcOrd="0" destOrd="0" presId="urn:microsoft.com/office/officeart/2005/8/layout/radial4"/>
    <dgm:cxn modelId="{729FFC96-4FEA-4FF8-8A51-C380ED19710B}" srcId="{A2AD7177-EC7C-44B8-A441-7D618CABDACD}" destId="{55D796AF-DF1E-474F-93AA-55E9211969DC}" srcOrd="2" destOrd="0" parTransId="{1DEC9FF8-D522-48C1-9BDC-6CDB1AADC014}" sibTransId="{B6DD6CF1-7F29-475B-B4C5-86C042D4051D}"/>
    <dgm:cxn modelId="{E68688C7-D048-4A01-97AB-D145CE2C5A44}" srcId="{A2AD7177-EC7C-44B8-A441-7D618CABDACD}" destId="{19B47C23-DD31-46E7-B5D4-36434FC42434}" srcOrd="1" destOrd="0" parTransId="{E899E199-E315-41B8-AE18-22FDCFA73366}" sibTransId="{558869CE-A539-4C91-BC7F-4D6EC7FF3CE3}"/>
    <dgm:cxn modelId="{2DF02ACD-7DC6-4B91-9247-38A44336D759}" srcId="{A2AD7177-EC7C-44B8-A441-7D618CABDACD}" destId="{854F2EB1-1427-4EC9-BC2A-3D989CF06DCE}" srcOrd="0" destOrd="0" parTransId="{D89B8016-8180-496F-9750-3B6578BBA7F1}" sibTransId="{D17B9E31-2E15-44A6-B69A-29BD9ACA1FF6}"/>
    <dgm:cxn modelId="{07C8E1E1-F353-4C56-B486-1313D309B3E3}" type="presOf" srcId="{42FF5286-D286-4F73-B8B6-132548B0274C}" destId="{B37A6942-65CA-46FF-87F5-6F2C75225F42}" srcOrd="0" destOrd="0" presId="urn:microsoft.com/office/officeart/2005/8/layout/radial4"/>
    <dgm:cxn modelId="{038032E8-D528-4A84-AE1D-606C3B78A45E}" type="presOf" srcId="{1DEC9FF8-D522-48C1-9BDC-6CDB1AADC014}" destId="{EA942989-06C3-449F-B0AF-D314F5651489}" srcOrd="0" destOrd="0" presId="urn:microsoft.com/office/officeart/2005/8/layout/radial4"/>
    <dgm:cxn modelId="{89FD7AF6-EF14-43F7-BB2E-A7D524F442B0}" type="presOf" srcId="{854F2EB1-1427-4EC9-BC2A-3D989CF06DCE}" destId="{EE53C42C-26DE-4C3D-9A74-14FFC08F63DD}" srcOrd="0" destOrd="0" presId="urn:microsoft.com/office/officeart/2005/8/layout/radial4"/>
    <dgm:cxn modelId="{8BDFE6F6-ACC2-4151-926F-8E1ACDF83A38}" type="presOf" srcId="{A2AD7177-EC7C-44B8-A441-7D618CABDACD}" destId="{4A7C413F-D324-4286-83A8-FD460E898B9D}" srcOrd="0" destOrd="0" presId="urn:microsoft.com/office/officeart/2005/8/layout/radial4"/>
    <dgm:cxn modelId="{2909F515-153B-4F96-8C55-BD7AB4897EC0}" type="presParOf" srcId="{B37A6942-65CA-46FF-87F5-6F2C75225F42}" destId="{4A7C413F-D324-4286-83A8-FD460E898B9D}" srcOrd="0" destOrd="0" presId="urn:microsoft.com/office/officeart/2005/8/layout/radial4"/>
    <dgm:cxn modelId="{C4351BEA-5178-4991-B508-E24318BE8EE5}" type="presParOf" srcId="{B37A6942-65CA-46FF-87F5-6F2C75225F42}" destId="{A9CB36CA-5F4C-4CD7-80E2-FF5413E19C7F}" srcOrd="1" destOrd="0" presId="urn:microsoft.com/office/officeart/2005/8/layout/radial4"/>
    <dgm:cxn modelId="{70858C37-3DF2-4872-8E6E-DB784EBF4888}" type="presParOf" srcId="{B37A6942-65CA-46FF-87F5-6F2C75225F42}" destId="{EE53C42C-26DE-4C3D-9A74-14FFC08F63DD}" srcOrd="2" destOrd="0" presId="urn:microsoft.com/office/officeart/2005/8/layout/radial4"/>
    <dgm:cxn modelId="{CDCBC89C-64D0-4DE3-A52A-3B76396F1014}" type="presParOf" srcId="{B37A6942-65CA-46FF-87F5-6F2C75225F42}" destId="{6EC9784E-C55C-4185-8772-B8BE891C91A0}" srcOrd="3" destOrd="0" presId="urn:microsoft.com/office/officeart/2005/8/layout/radial4"/>
    <dgm:cxn modelId="{343661C1-57B9-49DB-ACF1-58C6002023CC}" type="presParOf" srcId="{B37A6942-65CA-46FF-87F5-6F2C75225F42}" destId="{5CC666B6-B539-4476-A202-6CB59022DB4B}" srcOrd="4" destOrd="0" presId="urn:microsoft.com/office/officeart/2005/8/layout/radial4"/>
    <dgm:cxn modelId="{3033B17C-6DE1-4D5F-BA10-FBB9A5C54EC7}" type="presParOf" srcId="{B37A6942-65CA-46FF-87F5-6F2C75225F42}" destId="{EA942989-06C3-449F-B0AF-D314F5651489}" srcOrd="5" destOrd="0" presId="urn:microsoft.com/office/officeart/2005/8/layout/radial4"/>
    <dgm:cxn modelId="{449603D0-0065-42FE-8DA2-87A0FFF84647}" type="presParOf" srcId="{B37A6942-65CA-46FF-87F5-6F2C75225F42}" destId="{400767E8-4DE1-4DBE-AC89-911B4B13B4D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FF5286-D286-4F73-B8B6-132548B0274C}" type="doc">
      <dgm:prSet loTypeId="urn:microsoft.com/office/officeart/2005/8/layout/radial4" loCatId="relationship" qsTypeId="urn:microsoft.com/office/officeart/2005/8/quickstyle/simple1" qsCatId="simple" csTypeId="urn:microsoft.com/office/officeart/2005/8/colors/accent2_1" csCatId="accent2" phldr="1"/>
      <dgm:spPr/>
      <dgm:t>
        <a:bodyPr/>
        <a:lstStyle/>
        <a:p>
          <a:endParaRPr lang="en-US"/>
        </a:p>
      </dgm:t>
    </dgm:pt>
    <dgm:pt modelId="{A2AD7177-EC7C-44B8-A441-7D618CABDACD}">
      <dgm:prSet phldrT="[Text]" custT="1"/>
      <dgm:spPr>
        <a:ln>
          <a:solidFill>
            <a:srgbClr val="1FA9A6"/>
          </a:solidFill>
        </a:ln>
      </dgm:spPr>
      <dgm:t>
        <a:bodyPr/>
        <a:lstStyle/>
        <a:p>
          <a:r>
            <a:rPr lang="en-IN" sz="1000" b="1" dirty="0">
              <a:latin typeface="Arial"/>
            </a:rPr>
            <a:t>Controllership Approval has to be cleared at least before your GCP travel</a:t>
          </a:r>
        </a:p>
      </dgm:t>
    </dgm:pt>
    <dgm:pt modelId="{E42A4A80-F204-456E-8485-CA5696115CF4}" type="parTrans" cxnId="{A71BD322-AE59-439C-A29D-A6197C806F7B}">
      <dgm:prSet/>
      <dgm:spPr/>
      <dgm:t>
        <a:bodyPr/>
        <a:lstStyle/>
        <a:p>
          <a:endParaRPr lang="en-US" sz="1000"/>
        </a:p>
      </dgm:t>
    </dgm:pt>
    <dgm:pt modelId="{EB8B6D08-45A4-4707-A50B-D4F1521F9EC9}" type="sibTrans" cxnId="{A71BD322-AE59-439C-A29D-A6197C806F7B}">
      <dgm:prSet/>
      <dgm:spPr/>
      <dgm:t>
        <a:bodyPr/>
        <a:lstStyle/>
        <a:p>
          <a:endParaRPr lang="en-US" sz="1000"/>
        </a:p>
      </dgm:t>
    </dgm:pt>
    <dgm:pt modelId="{854F2EB1-1427-4EC9-BC2A-3D989CF06DCE}">
      <dgm:prSet phldrT="[Text]" custT="1"/>
      <dgm:spPr>
        <a:ln>
          <a:solidFill>
            <a:srgbClr val="1FA9A6"/>
          </a:solidFill>
        </a:ln>
      </dgm:spPr>
      <dgm:t>
        <a:bodyPr/>
        <a:lstStyle/>
        <a:p>
          <a:pPr algn="ctr"/>
          <a:r>
            <a:rPr lang="en-GB" sz="1000" b="0" dirty="0">
              <a:latin typeface="Arial" panose="020B0604020202020204" pitchFamily="34" charset="0"/>
              <a:cs typeface="Arial" panose="020B0604020202020204" pitchFamily="34" charset="0"/>
            </a:rPr>
            <a:t>Initiate Onsite transition checklist  on AST tool once GCP is initiated.</a:t>
          </a:r>
        </a:p>
        <a:p>
          <a:pPr algn="ctr"/>
          <a:r>
            <a:rPr lang="en-GB" sz="1000" b="0" dirty="0">
              <a:latin typeface="Arial" panose="020B0604020202020204" pitchFamily="34" charset="0"/>
              <a:cs typeface="Arial" panose="020B0604020202020204" pitchFamily="34" charset="0"/>
            </a:rPr>
            <a:t>Work with the respective  team for the Onsite transition checklist closure</a:t>
          </a:r>
          <a:endParaRPr lang="en-US" sz="1000" b="0" dirty="0"/>
        </a:p>
      </dgm:t>
    </dgm:pt>
    <dgm:pt modelId="{D89B8016-8180-496F-9750-3B6578BBA7F1}" type="parTrans" cxnId="{2DF02ACD-7DC6-4B91-9247-38A44336D759}">
      <dgm:prSet/>
      <dgm:spPr/>
      <dgm:t>
        <a:bodyPr/>
        <a:lstStyle/>
        <a:p>
          <a:endParaRPr lang="en-US" sz="1000"/>
        </a:p>
      </dgm:t>
    </dgm:pt>
    <dgm:pt modelId="{D17B9E31-2E15-44A6-B69A-29BD9ACA1FF6}" type="sibTrans" cxnId="{2DF02ACD-7DC6-4B91-9247-38A44336D759}">
      <dgm:prSet/>
      <dgm:spPr/>
      <dgm:t>
        <a:bodyPr/>
        <a:lstStyle/>
        <a:p>
          <a:endParaRPr lang="en-US" sz="1000"/>
        </a:p>
      </dgm:t>
    </dgm:pt>
    <dgm:pt modelId="{19B47C23-DD31-46E7-B5D4-36434FC42434}">
      <dgm:prSet phldrT="[Text]" custT="1"/>
      <dgm:spPr>
        <a:ln>
          <a:solidFill>
            <a:srgbClr val="1FA9A6"/>
          </a:solidFill>
        </a:ln>
      </dgm:spPr>
      <dgm:t>
        <a:bodyPr/>
        <a:lstStyle/>
        <a:p>
          <a:r>
            <a:rPr lang="en-US" sz="1000" b="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000" b="0" dirty="0"/>
        </a:p>
      </dgm:t>
    </dgm:pt>
    <dgm:pt modelId="{E899E199-E315-41B8-AE18-22FDCFA73366}" type="parTrans" cxnId="{E68688C7-D048-4A01-97AB-D145CE2C5A44}">
      <dgm:prSet/>
      <dgm:spPr/>
      <dgm:t>
        <a:bodyPr/>
        <a:lstStyle/>
        <a:p>
          <a:endParaRPr lang="en-US" sz="1000"/>
        </a:p>
      </dgm:t>
    </dgm:pt>
    <dgm:pt modelId="{558869CE-A539-4C91-BC7F-4D6EC7FF3CE3}" type="sibTrans" cxnId="{E68688C7-D048-4A01-97AB-D145CE2C5A44}">
      <dgm:prSet/>
      <dgm:spPr/>
      <dgm:t>
        <a:bodyPr/>
        <a:lstStyle/>
        <a:p>
          <a:endParaRPr lang="en-US" sz="1000"/>
        </a:p>
      </dgm:t>
    </dgm:pt>
    <dgm:pt modelId="{55D796AF-DF1E-474F-93AA-55E9211969DC}">
      <dgm:prSet phldrT="[Text]" custT="1"/>
      <dgm:spPr>
        <a:ln>
          <a:solidFill>
            <a:srgbClr val="1FA9A6"/>
          </a:solidFill>
        </a:ln>
      </dgm:spPr>
      <dgm:t>
        <a:bodyPr/>
        <a:lstStyle/>
        <a:p>
          <a:r>
            <a:rPr lang="en-US" sz="1000" dirty="0">
              <a:latin typeface="Arial" panose="020B0604020202020204" pitchFamily="34" charset="0"/>
              <a:cs typeface="Arial" panose="020B0604020202020204" pitchFamily="34" charset="0"/>
            </a:rPr>
            <a:t>Do not wait for all the approvals to update the request number on the GCP HUB to close the task. </a:t>
          </a:r>
        </a:p>
      </dgm:t>
    </dgm:pt>
    <dgm:pt modelId="{1DEC9FF8-D522-48C1-9BDC-6CDB1AADC014}" type="parTrans" cxnId="{729FFC96-4FEA-4FF8-8A51-C380ED19710B}">
      <dgm:prSet/>
      <dgm:spPr/>
      <dgm:t>
        <a:bodyPr/>
        <a:lstStyle/>
        <a:p>
          <a:endParaRPr lang="en-US" sz="1000"/>
        </a:p>
      </dgm:t>
    </dgm:pt>
    <dgm:pt modelId="{B6DD6CF1-7F29-475B-B4C5-86C042D4051D}" type="sibTrans" cxnId="{729FFC96-4FEA-4FF8-8A51-C380ED19710B}">
      <dgm:prSet/>
      <dgm:spPr/>
      <dgm:t>
        <a:bodyPr/>
        <a:lstStyle/>
        <a:p>
          <a:endParaRPr lang="en-US" sz="1000"/>
        </a:p>
      </dgm:t>
    </dgm:pt>
    <dgm:pt modelId="{B37A6942-65CA-46FF-87F5-6F2C75225F42}" type="pres">
      <dgm:prSet presAssocID="{42FF5286-D286-4F73-B8B6-132548B0274C}" presName="cycle" presStyleCnt="0">
        <dgm:presLayoutVars>
          <dgm:chMax val="1"/>
          <dgm:dir/>
          <dgm:animLvl val="ctr"/>
          <dgm:resizeHandles val="exact"/>
        </dgm:presLayoutVars>
      </dgm:prSet>
      <dgm:spPr/>
    </dgm:pt>
    <dgm:pt modelId="{4A7C413F-D324-4286-83A8-FD460E898B9D}" type="pres">
      <dgm:prSet presAssocID="{A2AD7177-EC7C-44B8-A441-7D618CABDACD}" presName="centerShape" presStyleLbl="node0" presStyleIdx="0" presStyleCnt="1" custScaleX="112994" custScaleY="102659" custLinFactNeighborX="1936" custLinFactNeighborY="-9188"/>
      <dgm:spPr/>
    </dgm:pt>
    <dgm:pt modelId="{A9CB36CA-5F4C-4CD7-80E2-FF5413E19C7F}" type="pres">
      <dgm:prSet presAssocID="{D89B8016-8180-496F-9750-3B6578BBA7F1}" presName="parTrans" presStyleLbl="bgSibTrans2D1" presStyleIdx="0" presStyleCnt="3" custLinFactNeighborX="-4141" custLinFactNeighborY="88638"/>
      <dgm:spPr/>
    </dgm:pt>
    <dgm:pt modelId="{EE53C42C-26DE-4C3D-9A74-14FFC08F63DD}" type="pres">
      <dgm:prSet presAssocID="{854F2EB1-1427-4EC9-BC2A-3D989CF06DCE}" presName="node" presStyleLbl="node1" presStyleIdx="0" presStyleCnt="3" custScaleX="139773" custScaleY="96303" custRadScaleRad="127898" custRadScaleInc="-11804">
        <dgm:presLayoutVars>
          <dgm:bulletEnabled val="1"/>
        </dgm:presLayoutVars>
      </dgm:prSet>
      <dgm:spPr/>
    </dgm:pt>
    <dgm:pt modelId="{6EC9784E-C55C-4185-8772-B8BE891C91A0}" type="pres">
      <dgm:prSet presAssocID="{E899E199-E315-41B8-AE18-22FDCFA73366}" presName="parTrans" presStyleLbl="bgSibTrans2D1" presStyleIdx="1" presStyleCnt="3" custAng="162399" custLinFactNeighborX="-1081" custLinFactNeighborY="3243"/>
      <dgm:spPr/>
    </dgm:pt>
    <dgm:pt modelId="{5CC666B6-B539-4476-A202-6CB59022DB4B}" type="pres">
      <dgm:prSet presAssocID="{19B47C23-DD31-46E7-B5D4-36434FC42434}" presName="node" presStyleLbl="node1" presStyleIdx="1" presStyleCnt="3" custScaleX="133939" custScaleY="78471" custRadScaleRad="103112" custRadScaleInc="-104">
        <dgm:presLayoutVars>
          <dgm:bulletEnabled val="1"/>
        </dgm:presLayoutVars>
      </dgm:prSet>
      <dgm:spPr/>
    </dgm:pt>
    <dgm:pt modelId="{EA942989-06C3-449F-B0AF-D314F5651489}" type="pres">
      <dgm:prSet presAssocID="{1DEC9FF8-D522-48C1-9BDC-6CDB1AADC014}" presName="parTrans" presStyleLbl="bgSibTrans2D1" presStyleIdx="2" presStyleCnt="3" custAng="21167821" custLinFactNeighborX="4891" custLinFactNeighborY="77960"/>
      <dgm:spPr/>
    </dgm:pt>
    <dgm:pt modelId="{400767E8-4DE1-4DBE-AC89-911B4B13B4DC}" type="pres">
      <dgm:prSet presAssocID="{55D796AF-DF1E-474F-93AA-55E9211969DC}" presName="node" presStyleLbl="node1" presStyleIdx="2" presStyleCnt="3" custScaleX="148236" custScaleY="89431" custRadScaleRad="123776" custRadScaleInc="11686">
        <dgm:presLayoutVars>
          <dgm:bulletEnabled val="1"/>
        </dgm:presLayoutVars>
      </dgm:prSet>
      <dgm:spPr/>
    </dgm:pt>
  </dgm:ptLst>
  <dgm:cxnLst>
    <dgm:cxn modelId="{CCF73313-C7D7-46D0-8361-15DAAE22E723}" type="presOf" srcId="{D89B8016-8180-496F-9750-3B6578BBA7F1}" destId="{A9CB36CA-5F4C-4CD7-80E2-FF5413E19C7F}" srcOrd="0" destOrd="0" presId="urn:microsoft.com/office/officeart/2005/8/layout/radial4"/>
    <dgm:cxn modelId="{A71BD322-AE59-439C-A29D-A6197C806F7B}" srcId="{42FF5286-D286-4F73-B8B6-132548B0274C}" destId="{A2AD7177-EC7C-44B8-A441-7D618CABDACD}" srcOrd="0" destOrd="0" parTransId="{E42A4A80-F204-456E-8485-CA5696115CF4}" sibTransId="{EB8B6D08-45A4-4707-A50B-D4F1521F9EC9}"/>
    <dgm:cxn modelId="{7F2AA323-45D1-4E5A-8FDA-1524EC323DC9}" type="presOf" srcId="{E899E199-E315-41B8-AE18-22FDCFA73366}" destId="{6EC9784E-C55C-4185-8772-B8BE891C91A0}" srcOrd="0" destOrd="0" presId="urn:microsoft.com/office/officeart/2005/8/layout/radial4"/>
    <dgm:cxn modelId="{5660785F-BCBC-4034-88C5-468989DE8BFB}" type="presOf" srcId="{19B47C23-DD31-46E7-B5D4-36434FC42434}" destId="{5CC666B6-B539-4476-A202-6CB59022DB4B}" srcOrd="0" destOrd="0" presId="urn:microsoft.com/office/officeart/2005/8/layout/radial4"/>
    <dgm:cxn modelId="{A745EB5A-9D24-49ED-A95A-ADA6E37BA42F}" type="presOf" srcId="{55D796AF-DF1E-474F-93AA-55E9211969DC}" destId="{400767E8-4DE1-4DBE-AC89-911B4B13B4DC}" srcOrd="0" destOrd="0" presId="urn:microsoft.com/office/officeart/2005/8/layout/radial4"/>
    <dgm:cxn modelId="{729FFC96-4FEA-4FF8-8A51-C380ED19710B}" srcId="{A2AD7177-EC7C-44B8-A441-7D618CABDACD}" destId="{55D796AF-DF1E-474F-93AA-55E9211969DC}" srcOrd="2" destOrd="0" parTransId="{1DEC9FF8-D522-48C1-9BDC-6CDB1AADC014}" sibTransId="{B6DD6CF1-7F29-475B-B4C5-86C042D4051D}"/>
    <dgm:cxn modelId="{E68688C7-D048-4A01-97AB-D145CE2C5A44}" srcId="{A2AD7177-EC7C-44B8-A441-7D618CABDACD}" destId="{19B47C23-DD31-46E7-B5D4-36434FC42434}" srcOrd="1" destOrd="0" parTransId="{E899E199-E315-41B8-AE18-22FDCFA73366}" sibTransId="{558869CE-A539-4C91-BC7F-4D6EC7FF3CE3}"/>
    <dgm:cxn modelId="{2DF02ACD-7DC6-4B91-9247-38A44336D759}" srcId="{A2AD7177-EC7C-44B8-A441-7D618CABDACD}" destId="{854F2EB1-1427-4EC9-BC2A-3D989CF06DCE}" srcOrd="0" destOrd="0" parTransId="{D89B8016-8180-496F-9750-3B6578BBA7F1}" sibTransId="{D17B9E31-2E15-44A6-B69A-29BD9ACA1FF6}"/>
    <dgm:cxn modelId="{07C8E1E1-F353-4C56-B486-1313D309B3E3}" type="presOf" srcId="{42FF5286-D286-4F73-B8B6-132548B0274C}" destId="{B37A6942-65CA-46FF-87F5-6F2C75225F42}" srcOrd="0" destOrd="0" presId="urn:microsoft.com/office/officeart/2005/8/layout/radial4"/>
    <dgm:cxn modelId="{038032E8-D528-4A84-AE1D-606C3B78A45E}" type="presOf" srcId="{1DEC9FF8-D522-48C1-9BDC-6CDB1AADC014}" destId="{EA942989-06C3-449F-B0AF-D314F5651489}" srcOrd="0" destOrd="0" presId="urn:microsoft.com/office/officeart/2005/8/layout/radial4"/>
    <dgm:cxn modelId="{89FD7AF6-EF14-43F7-BB2E-A7D524F442B0}" type="presOf" srcId="{854F2EB1-1427-4EC9-BC2A-3D989CF06DCE}" destId="{EE53C42C-26DE-4C3D-9A74-14FFC08F63DD}" srcOrd="0" destOrd="0" presId="urn:microsoft.com/office/officeart/2005/8/layout/radial4"/>
    <dgm:cxn modelId="{8BDFE6F6-ACC2-4151-926F-8E1ACDF83A38}" type="presOf" srcId="{A2AD7177-EC7C-44B8-A441-7D618CABDACD}" destId="{4A7C413F-D324-4286-83A8-FD460E898B9D}" srcOrd="0" destOrd="0" presId="urn:microsoft.com/office/officeart/2005/8/layout/radial4"/>
    <dgm:cxn modelId="{2909F515-153B-4F96-8C55-BD7AB4897EC0}" type="presParOf" srcId="{B37A6942-65CA-46FF-87F5-6F2C75225F42}" destId="{4A7C413F-D324-4286-83A8-FD460E898B9D}" srcOrd="0" destOrd="0" presId="urn:microsoft.com/office/officeart/2005/8/layout/radial4"/>
    <dgm:cxn modelId="{C4351BEA-5178-4991-B508-E24318BE8EE5}" type="presParOf" srcId="{B37A6942-65CA-46FF-87F5-6F2C75225F42}" destId="{A9CB36CA-5F4C-4CD7-80E2-FF5413E19C7F}" srcOrd="1" destOrd="0" presId="urn:microsoft.com/office/officeart/2005/8/layout/radial4"/>
    <dgm:cxn modelId="{70858C37-3DF2-4872-8E6E-DB784EBF4888}" type="presParOf" srcId="{B37A6942-65CA-46FF-87F5-6F2C75225F42}" destId="{EE53C42C-26DE-4C3D-9A74-14FFC08F63DD}" srcOrd="2" destOrd="0" presId="urn:microsoft.com/office/officeart/2005/8/layout/radial4"/>
    <dgm:cxn modelId="{CDCBC89C-64D0-4DE3-A52A-3B76396F1014}" type="presParOf" srcId="{B37A6942-65CA-46FF-87F5-6F2C75225F42}" destId="{6EC9784E-C55C-4185-8772-B8BE891C91A0}" srcOrd="3" destOrd="0" presId="urn:microsoft.com/office/officeart/2005/8/layout/radial4"/>
    <dgm:cxn modelId="{343661C1-57B9-49DB-ACF1-58C6002023CC}" type="presParOf" srcId="{B37A6942-65CA-46FF-87F5-6F2C75225F42}" destId="{5CC666B6-B539-4476-A202-6CB59022DB4B}" srcOrd="4" destOrd="0" presId="urn:microsoft.com/office/officeart/2005/8/layout/radial4"/>
    <dgm:cxn modelId="{3033B17C-6DE1-4D5F-BA10-FBB9A5C54EC7}" type="presParOf" srcId="{B37A6942-65CA-46FF-87F5-6F2C75225F42}" destId="{EA942989-06C3-449F-B0AF-D314F5651489}" srcOrd="5" destOrd="0" presId="urn:microsoft.com/office/officeart/2005/8/layout/radial4"/>
    <dgm:cxn modelId="{449603D0-0065-42FE-8DA2-87A0FFF84647}" type="presParOf" srcId="{B37A6942-65CA-46FF-87F5-6F2C75225F42}" destId="{400767E8-4DE1-4DBE-AC89-911B4B13B4DC}"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1A6BD2-576D-4DBD-82BC-B3AC45C60C8B}" type="doc">
      <dgm:prSet loTypeId="urn:microsoft.com/office/officeart/2005/8/layout/vProcess5" loCatId="process" qsTypeId="urn:microsoft.com/office/officeart/2005/8/quickstyle/simple3" qsCatId="simple" csTypeId="urn:microsoft.com/office/officeart/2005/8/colors/accent1_4" csCatId="accent1" phldr="1"/>
      <dgm:spPr/>
    </dgm:pt>
    <dgm:pt modelId="{DB3C8509-2F31-46C4-9448-44396A3716FF}">
      <dgm:prSet phldrT="[Text]"/>
      <dgm:spPr/>
      <dgm:t>
        <a:bodyPr/>
        <a:lstStyle/>
        <a:p>
          <a:r>
            <a:rPr lang="en-US"/>
            <a:t>Open Allsec after getting access to it – https://smartpay.allsectech.com/Accenturelogin</a:t>
          </a:r>
        </a:p>
      </dgm:t>
    </dgm:pt>
    <dgm:pt modelId="{82FE886D-8BE3-4872-A49B-9033FD404BEE}" type="parTrans" cxnId="{72958C74-A757-4365-881D-D6DEF86015A8}">
      <dgm:prSet/>
      <dgm:spPr/>
      <dgm:t>
        <a:bodyPr/>
        <a:lstStyle/>
        <a:p>
          <a:endParaRPr lang="en-US"/>
        </a:p>
      </dgm:t>
    </dgm:pt>
    <dgm:pt modelId="{266747A5-A707-454E-8ACF-0AC7FE98765B}" type="sibTrans" cxnId="{72958C74-A757-4365-881D-D6DEF86015A8}">
      <dgm:prSet/>
      <dgm:spPr/>
      <dgm:t>
        <a:bodyPr/>
        <a:lstStyle/>
        <a:p>
          <a:endParaRPr lang="en-US"/>
        </a:p>
      </dgm:t>
    </dgm:pt>
    <dgm:pt modelId="{B36E6E46-FBEE-4F21-A0F8-0FFF9E038517}">
      <dgm:prSet phldrT="[Text]"/>
      <dgm:spPr/>
      <dgm:t>
        <a:bodyPr/>
        <a:lstStyle/>
        <a:p>
          <a:r>
            <a:rPr lang="en-US"/>
            <a:t>Go to Utilities tab</a:t>
          </a:r>
        </a:p>
      </dgm:t>
    </dgm:pt>
    <dgm:pt modelId="{4C50A0CB-2089-4BA6-83C5-61BA69466488}" type="parTrans" cxnId="{9479DEEB-62BC-47B0-907B-A1DF58B14AC3}">
      <dgm:prSet/>
      <dgm:spPr/>
      <dgm:t>
        <a:bodyPr/>
        <a:lstStyle/>
        <a:p>
          <a:endParaRPr lang="en-US"/>
        </a:p>
      </dgm:t>
    </dgm:pt>
    <dgm:pt modelId="{A32DF76C-07EB-478C-9BBC-1AA82E82AF95}" type="sibTrans" cxnId="{9479DEEB-62BC-47B0-907B-A1DF58B14AC3}">
      <dgm:prSet/>
      <dgm:spPr/>
      <dgm:t>
        <a:bodyPr/>
        <a:lstStyle/>
        <a:p>
          <a:endParaRPr lang="en-US"/>
        </a:p>
      </dgm:t>
    </dgm:pt>
    <dgm:pt modelId="{B00E22F3-1E67-4666-B3FC-4C8AFFFC3150}">
      <dgm:prSet phldrT="[Text]"/>
      <dgm:spPr/>
      <dgm:t>
        <a:bodyPr/>
        <a:lstStyle/>
        <a:p>
          <a:r>
            <a:rPr lang="en-US"/>
            <a:t>Fill the information in the PF, GF &amp; Nomination Form – Other Benefits</a:t>
          </a:r>
        </a:p>
      </dgm:t>
    </dgm:pt>
    <dgm:pt modelId="{3250A66F-D781-4AB5-BA81-38D41FB48A03}" type="parTrans" cxnId="{F4F17E60-AF11-4F40-B9F0-B09FA7268B31}">
      <dgm:prSet/>
      <dgm:spPr/>
      <dgm:t>
        <a:bodyPr/>
        <a:lstStyle/>
        <a:p>
          <a:endParaRPr lang="en-US"/>
        </a:p>
      </dgm:t>
    </dgm:pt>
    <dgm:pt modelId="{DE6D44A9-D0D2-48E9-8FC1-6629A6CAB3D8}" type="sibTrans" cxnId="{F4F17E60-AF11-4F40-B9F0-B09FA7268B31}">
      <dgm:prSet/>
      <dgm:spPr/>
      <dgm:t>
        <a:bodyPr/>
        <a:lstStyle/>
        <a:p>
          <a:endParaRPr lang="en-US"/>
        </a:p>
      </dgm:t>
    </dgm:pt>
    <dgm:pt modelId="{33EE633D-31F3-4ACB-B59E-20C9F7156697}">
      <dgm:prSet/>
      <dgm:spPr/>
      <dgm:t>
        <a:bodyPr/>
        <a:lstStyle/>
        <a:p>
          <a:r>
            <a:rPr lang="en-US"/>
            <a:t>Take print outs of all the three forms</a:t>
          </a:r>
        </a:p>
      </dgm:t>
    </dgm:pt>
    <dgm:pt modelId="{88F71E48-D0A6-4CE2-9D69-C4893F6FB0D3}" type="parTrans" cxnId="{2DFEB842-83BC-4A93-96CE-D646C3907993}">
      <dgm:prSet/>
      <dgm:spPr/>
      <dgm:t>
        <a:bodyPr/>
        <a:lstStyle/>
        <a:p>
          <a:endParaRPr lang="en-US"/>
        </a:p>
      </dgm:t>
    </dgm:pt>
    <dgm:pt modelId="{9949384E-DCD0-4C58-8582-8B9F1D5DB16C}" type="sibTrans" cxnId="{2DFEB842-83BC-4A93-96CE-D646C3907993}">
      <dgm:prSet/>
      <dgm:spPr/>
      <dgm:t>
        <a:bodyPr/>
        <a:lstStyle/>
        <a:p>
          <a:endParaRPr lang="en-US"/>
        </a:p>
      </dgm:t>
    </dgm:pt>
    <dgm:pt modelId="{BF4A420C-1866-41BB-9DFF-AF5C67EE97F7}">
      <dgm:prSet/>
      <dgm:spPr/>
      <dgm:t>
        <a:bodyPr/>
        <a:lstStyle/>
        <a:p>
          <a:r>
            <a:rPr lang="en-US"/>
            <a:t>Drop the forms in the “Nomination Forms Collection” drop box in the mailroom</a:t>
          </a:r>
        </a:p>
      </dgm:t>
    </dgm:pt>
    <dgm:pt modelId="{104C9A1A-F875-4002-8086-F24208129EEA}" type="parTrans" cxnId="{C3E19AFB-5A69-43FD-BA99-BAB384F55954}">
      <dgm:prSet/>
      <dgm:spPr/>
      <dgm:t>
        <a:bodyPr/>
        <a:lstStyle/>
        <a:p>
          <a:endParaRPr lang="en-US"/>
        </a:p>
      </dgm:t>
    </dgm:pt>
    <dgm:pt modelId="{9AEF6045-D8BB-4C0F-9190-B2B4D0CD9059}" type="sibTrans" cxnId="{C3E19AFB-5A69-43FD-BA99-BAB384F55954}">
      <dgm:prSet/>
      <dgm:spPr/>
      <dgm:t>
        <a:bodyPr/>
        <a:lstStyle/>
        <a:p>
          <a:endParaRPr lang="en-US"/>
        </a:p>
      </dgm:t>
    </dgm:pt>
    <dgm:pt modelId="{BD2D750C-1D0C-4F78-9E42-B3B6F131032F}" type="pres">
      <dgm:prSet presAssocID="{441A6BD2-576D-4DBD-82BC-B3AC45C60C8B}" presName="outerComposite" presStyleCnt="0">
        <dgm:presLayoutVars>
          <dgm:chMax val="5"/>
          <dgm:dir/>
          <dgm:resizeHandles val="exact"/>
        </dgm:presLayoutVars>
      </dgm:prSet>
      <dgm:spPr/>
    </dgm:pt>
    <dgm:pt modelId="{6DD8AA51-1B7B-4EBA-9D55-FF3FE15CB7B1}" type="pres">
      <dgm:prSet presAssocID="{441A6BD2-576D-4DBD-82BC-B3AC45C60C8B}" presName="dummyMaxCanvas" presStyleCnt="0">
        <dgm:presLayoutVars/>
      </dgm:prSet>
      <dgm:spPr/>
    </dgm:pt>
    <dgm:pt modelId="{F0FD5A13-3D98-4867-A8E0-24E7F5F73AF3}" type="pres">
      <dgm:prSet presAssocID="{441A6BD2-576D-4DBD-82BC-B3AC45C60C8B}" presName="FiveNodes_1" presStyleLbl="node1" presStyleIdx="0" presStyleCnt="5">
        <dgm:presLayoutVars>
          <dgm:bulletEnabled val="1"/>
        </dgm:presLayoutVars>
      </dgm:prSet>
      <dgm:spPr/>
    </dgm:pt>
    <dgm:pt modelId="{BC4F5EF0-47FA-4A76-A086-1EE08632B8D0}" type="pres">
      <dgm:prSet presAssocID="{441A6BD2-576D-4DBD-82BC-B3AC45C60C8B}" presName="FiveNodes_2" presStyleLbl="node1" presStyleIdx="1" presStyleCnt="5">
        <dgm:presLayoutVars>
          <dgm:bulletEnabled val="1"/>
        </dgm:presLayoutVars>
      </dgm:prSet>
      <dgm:spPr/>
    </dgm:pt>
    <dgm:pt modelId="{5AEE696C-1867-4906-A64D-51A8D378C1C7}" type="pres">
      <dgm:prSet presAssocID="{441A6BD2-576D-4DBD-82BC-B3AC45C60C8B}" presName="FiveNodes_3" presStyleLbl="node1" presStyleIdx="2" presStyleCnt="5">
        <dgm:presLayoutVars>
          <dgm:bulletEnabled val="1"/>
        </dgm:presLayoutVars>
      </dgm:prSet>
      <dgm:spPr/>
    </dgm:pt>
    <dgm:pt modelId="{643B4307-18CA-46BC-AD89-326D9BF2930C}" type="pres">
      <dgm:prSet presAssocID="{441A6BD2-576D-4DBD-82BC-B3AC45C60C8B}" presName="FiveNodes_4" presStyleLbl="node1" presStyleIdx="3" presStyleCnt="5">
        <dgm:presLayoutVars>
          <dgm:bulletEnabled val="1"/>
        </dgm:presLayoutVars>
      </dgm:prSet>
      <dgm:spPr/>
    </dgm:pt>
    <dgm:pt modelId="{DFBA2C24-DCCA-44FE-A245-24E7971DD12F}" type="pres">
      <dgm:prSet presAssocID="{441A6BD2-576D-4DBD-82BC-B3AC45C60C8B}" presName="FiveNodes_5" presStyleLbl="node1" presStyleIdx="4" presStyleCnt="5">
        <dgm:presLayoutVars>
          <dgm:bulletEnabled val="1"/>
        </dgm:presLayoutVars>
      </dgm:prSet>
      <dgm:spPr/>
    </dgm:pt>
    <dgm:pt modelId="{63284D84-E488-4DFF-BE85-F09F6ECFD7B6}" type="pres">
      <dgm:prSet presAssocID="{441A6BD2-576D-4DBD-82BC-B3AC45C60C8B}" presName="FiveConn_1-2" presStyleLbl="fgAccFollowNode1" presStyleIdx="0" presStyleCnt="4">
        <dgm:presLayoutVars>
          <dgm:bulletEnabled val="1"/>
        </dgm:presLayoutVars>
      </dgm:prSet>
      <dgm:spPr/>
    </dgm:pt>
    <dgm:pt modelId="{A34F2D91-D048-4920-8028-D1864A2F1E45}" type="pres">
      <dgm:prSet presAssocID="{441A6BD2-576D-4DBD-82BC-B3AC45C60C8B}" presName="FiveConn_2-3" presStyleLbl="fgAccFollowNode1" presStyleIdx="1" presStyleCnt="4">
        <dgm:presLayoutVars>
          <dgm:bulletEnabled val="1"/>
        </dgm:presLayoutVars>
      </dgm:prSet>
      <dgm:spPr/>
    </dgm:pt>
    <dgm:pt modelId="{E614DE67-AD56-4A35-A457-6A9BE0F8D6C6}" type="pres">
      <dgm:prSet presAssocID="{441A6BD2-576D-4DBD-82BC-B3AC45C60C8B}" presName="FiveConn_3-4" presStyleLbl="fgAccFollowNode1" presStyleIdx="2" presStyleCnt="4">
        <dgm:presLayoutVars>
          <dgm:bulletEnabled val="1"/>
        </dgm:presLayoutVars>
      </dgm:prSet>
      <dgm:spPr/>
    </dgm:pt>
    <dgm:pt modelId="{D3CA5921-7332-4366-9DDE-E09F4E03DF79}" type="pres">
      <dgm:prSet presAssocID="{441A6BD2-576D-4DBD-82BC-B3AC45C60C8B}" presName="FiveConn_4-5" presStyleLbl="fgAccFollowNode1" presStyleIdx="3" presStyleCnt="4">
        <dgm:presLayoutVars>
          <dgm:bulletEnabled val="1"/>
        </dgm:presLayoutVars>
      </dgm:prSet>
      <dgm:spPr/>
    </dgm:pt>
    <dgm:pt modelId="{09DFE694-26C9-4D5A-A11D-4F29BF459632}" type="pres">
      <dgm:prSet presAssocID="{441A6BD2-576D-4DBD-82BC-B3AC45C60C8B}" presName="FiveNodes_1_text" presStyleLbl="node1" presStyleIdx="4" presStyleCnt="5">
        <dgm:presLayoutVars>
          <dgm:bulletEnabled val="1"/>
        </dgm:presLayoutVars>
      </dgm:prSet>
      <dgm:spPr/>
    </dgm:pt>
    <dgm:pt modelId="{418A65DA-982C-4096-8D31-A005614E7D7C}" type="pres">
      <dgm:prSet presAssocID="{441A6BD2-576D-4DBD-82BC-B3AC45C60C8B}" presName="FiveNodes_2_text" presStyleLbl="node1" presStyleIdx="4" presStyleCnt="5">
        <dgm:presLayoutVars>
          <dgm:bulletEnabled val="1"/>
        </dgm:presLayoutVars>
      </dgm:prSet>
      <dgm:spPr/>
    </dgm:pt>
    <dgm:pt modelId="{5FA0732B-0FD6-4F13-BA43-936496F0834D}" type="pres">
      <dgm:prSet presAssocID="{441A6BD2-576D-4DBD-82BC-B3AC45C60C8B}" presName="FiveNodes_3_text" presStyleLbl="node1" presStyleIdx="4" presStyleCnt="5">
        <dgm:presLayoutVars>
          <dgm:bulletEnabled val="1"/>
        </dgm:presLayoutVars>
      </dgm:prSet>
      <dgm:spPr/>
    </dgm:pt>
    <dgm:pt modelId="{24784E7C-B315-4160-BA12-B69C68EDC757}" type="pres">
      <dgm:prSet presAssocID="{441A6BD2-576D-4DBD-82BC-B3AC45C60C8B}" presName="FiveNodes_4_text" presStyleLbl="node1" presStyleIdx="4" presStyleCnt="5">
        <dgm:presLayoutVars>
          <dgm:bulletEnabled val="1"/>
        </dgm:presLayoutVars>
      </dgm:prSet>
      <dgm:spPr/>
    </dgm:pt>
    <dgm:pt modelId="{EFD8229F-BB2B-4A11-BB52-15AA25ECBEB5}" type="pres">
      <dgm:prSet presAssocID="{441A6BD2-576D-4DBD-82BC-B3AC45C60C8B}" presName="FiveNodes_5_text" presStyleLbl="node1" presStyleIdx="4" presStyleCnt="5">
        <dgm:presLayoutVars>
          <dgm:bulletEnabled val="1"/>
        </dgm:presLayoutVars>
      </dgm:prSet>
      <dgm:spPr/>
    </dgm:pt>
  </dgm:ptLst>
  <dgm:cxnLst>
    <dgm:cxn modelId="{5691C009-B485-45E3-B6D0-3E14727357CF}" type="presOf" srcId="{B36E6E46-FBEE-4F21-A0F8-0FFF9E038517}" destId="{BC4F5EF0-47FA-4A76-A086-1EE08632B8D0}" srcOrd="0" destOrd="0" presId="urn:microsoft.com/office/officeart/2005/8/layout/vProcess5"/>
    <dgm:cxn modelId="{B7A5CE0A-53B1-4454-89B3-B4239D4C1BD9}" type="presOf" srcId="{B36E6E46-FBEE-4F21-A0F8-0FFF9E038517}" destId="{418A65DA-982C-4096-8D31-A005614E7D7C}" srcOrd="1" destOrd="0" presId="urn:microsoft.com/office/officeart/2005/8/layout/vProcess5"/>
    <dgm:cxn modelId="{F8570E21-E16A-4171-923E-834BC570F076}" type="presOf" srcId="{266747A5-A707-454E-8ACF-0AC7FE98765B}" destId="{63284D84-E488-4DFF-BE85-F09F6ECFD7B6}" srcOrd="0" destOrd="0" presId="urn:microsoft.com/office/officeart/2005/8/layout/vProcess5"/>
    <dgm:cxn modelId="{318BAD3F-87C5-4CE3-9233-98D253ACECB9}" type="presOf" srcId="{33EE633D-31F3-4ACB-B59E-20C9F7156697}" destId="{643B4307-18CA-46BC-AD89-326D9BF2930C}" srcOrd="0" destOrd="0" presId="urn:microsoft.com/office/officeart/2005/8/layout/vProcess5"/>
    <dgm:cxn modelId="{F4F17E60-AF11-4F40-B9F0-B09FA7268B31}" srcId="{441A6BD2-576D-4DBD-82BC-B3AC45C60C8B}" destId="{B00E22F3-1E67-4666-B3FC-4C8AFFFC3150}" srcOrd="2" destOrd="0" parTransId="{3250A66F-D781-4AB5-BA81-38D41FB48A03}" sibTransId="{DE6D44A9-D0D2-48E9-8FC1-6629A6CAB3D8}"/>
    <dgm:cxn modelId="{2DFEB842-83BC-4A93-96CE-D646C3907993}" srcId="{441A6BD2-576D-4DBD-82BC-B3AC45C60C8B}" destId="{33EE633D-31F3-4ACB-B59E-20C9F7156697}" srcOrd="3" destOrd="0" parTransId="{88F71E48-D0A6-4CE2-9D69-C4893F6FB0D3}" sibTransId="{9949384E-DCD0-4C58-8582-8B9F1D5DB16C}"/>
    <dgm:cxn modelId="{72958C74-A757-4365-881D-D6DEF86015A8}" srcId="{441A6BD2-576D-4DBD-82BC-B3AC45C60C8B}" destId="{DB3C8509-2F31-46C4-9448-44396A3716FF}" srcOrd="0" destOrd="0" parTransId="{82FE886D-8BE3-4872-A49B-9033FD404BEE}" sibTransId="{266747A5-A707-454E-8ACF-0AC7FE98765B}"/>
    <dgm:cxn modelId="{4533A277-4B23-413C-8FA6-5D0D535DCEB6}" type="presOf" srcId="{BF4A420C-1866-41BB-9DFF-AF5C67EE97F7}" destId="{DFBA2C24-DCCA-44FE-A245-24E7971DD12F}" srcOrd="0" destOrd="0" presId="urn:microsoft.com/office/officeart/2005/8/layout/vProcess5"/>
    <dgm:cxn modelId="{BB5A5578-B668-4437-89B3-D4107E877D2E}" type="presOf" srcId="{DB3C8509-2F31-46C4-9448-44396A3716FF}" destId="{F0FD5A13-3D98-4867-A8E0-24E7F5F73AF3}" srcOrd="0" destOrd="0" presId="urn:microsoft.com/office/officeart/2005/8/layout/vProcess5"/>
    <dgm:cxn modelId="{C6609189-ACC7-490D-BE9F-03D1A438A9D1}" type="presOf" srcId="{B00E22F3-1E67-4666-B3FC-4C8AFFFC3150}" destId="{5AEE696C-1867-4906-A64D-51A8D378C1C7}" srcOrd="0" destOrd="0" presId="urn:microsoft.com/office/officeart/2005/8/layout/vProcess5"/>
    <dgm:cxn modelId="{59EC5EBC-5FE5-43ED-A063-9D44E42E517A}" type="presOf" srcId="{DB3C8509-2F31-46C4-9448-44396A3716FF}" destId="{09DFE694-26C9-4D5A-A11D-4F29BF459632}" srcOrd="1" destOrd="0" presId="urn:microsoft.com/office/officeart/2005/8/layout/vProcess5"/>
    <dgm:cxn modelId="{A4B189C5-3961-477F-B981-81A3B7573D91}" type="presOf" srcId="{DE6D44A9-D0D2-48E9-8FC1-6629A6CAB3D8}" destId="{E614DE67-AD56-4A35-A457-6A9BE0F8D6C6}" srcOrd="0" destOrd="0" presId="urn:microsoft.com/office/officeart/2005/8/layout/vProcess5"/>
    <dgm:cxn modelId="{559316CB-AE39-491D-BB4A-868939ED7019}" type="presOf" srcId="{BF4A420C-1866-41BB-9DFF-AF5C67EE97F7}" destId="{EFD8229F-BB2B-4A11-BB52-15AA25ECBEB5}" srcOrd="1" destOrd="0" presId="urn:microsoft.com/office/officeart/2005/8/layout/vProcess5"/>
    <dgm:cxn modelId="{9A577ED9-3E6D-4CF0-BA15-6F89D76F2AB3}" type="presOf" srcId="{A32DF76C-07EB-478C-9BBC-1AA82E82AF95}" destId="{A34F2D91-D048-4920-8028-D1864A2F1E45}" srcOrd="0" destOrd="0" presId="urn:microsoft.com/office/officeart/2005/8/layout/vProcess5"/>
    <dgm:cxn modelId="{9D7122DD-7DBD-47CC-A88C-0D6BBC92D82E}" type="presOf" srcId="{B00E22F3-1E67-4666-B3FC-4C8AFFFC3150}" destId="{5FA0732B-0FD6-4F13-BA43-936496F0834D}" srcOrd="1" destOrd="0" presId="urn:microsoft.com/office/officeart/2005/8/layout/vProcess5"/>
    <dgm:cxn modelId="{1FFA79E9-1BEC-4111-A74F-1A18A8042204}" type="presOf" srcId="{33EE633D-31F3-4ACB-B59E-20C9F7156697}" destId="{24784E7C-B315-4160-BA12-B69C68EDC757}" srcOrd="1" destOrd="0" presId="urn:microsoft.com/office/officeart/2005/8/layout/vProcess5"/>
    <dgm:cxn modelId="{9479DEEB-62BC-47B0-907B-A1DF58B14AC3}" srcId="{441A6BD2-576D-4DBD-82BC-B3AC45C60C8B}" destId="{B36E6E46-FBEE-4F21-A0F8-0FFF9E038517}" srcOrd="1" destOrd="0" parTransId="{4C50A0CB-2089-4BA6-83C5-61BA69466488}" sibTransId="{A32DF76C-07EB-478C-9BBC-1AA82E82AF95}"/>
    <dgm:cxn modelId="{785C6CEF-4E88-4362-8080-158E6425F928}" type="presOf" srcId="{441A6BD2-576D-4DBD-82BC-B3AC45C60C8B}" destId="{BD2D750C-1D0C-4F78-9E42-B3B6F131032F}" srcOrd="0" destOrd="0" presId="urn:microsoft.com/office/officeart/2005/8/layout/vProcess5"/>
    <dgm:cxn modelId="{C3E19AFB-5A69-43FD-BA99-BAB384F55954}" srcId="{441A6BD2-576D-4DBD-82BC-B3AC45C60C8B}" destId="{BF4A420C-1866-41BB-9DFF-AF5C67EE97F7}" srcOrd="4" destOrd="0" parTransId="{104C9A1A-F875-4002-8086-F24208129EEA}" sibTransId="{9AEF6045-D8BB-4C0F-9190-B2B4D0CD9059}"/>
    <dgm:cxn modelId="{553D54FF-CBB2-4385-ACD9-AD55422F0FCA}" type="presOf" srcId="{9949384E-DCD0-4C58-8582-8B9F1D5DB16C}" destId="{D3CA5921-7332-4366-9DDE-E09F4E03DF79}" srcOrd="0" destOrd="0" presId="urn:microsoft.com/office/officeart/2005/8/layout/vProcess5"/>
    <dgm:cxn modelId="{B56E088C-FFF1-4E1F-8C7A-6E468D9B463B}" type="presParOf" srcId="{BD2D750C-1D0C-4F78-9E42-B3B6F131032F}" destId="{6DD8AA51-1B7B-4EBA-9D55-FF3FE15CB7B1}" srcOrd="0" destOrd="0" presId="urn:microsoft.com/office/officeart/2005/8/layout/vProcess5"/>
    <dgm:cxn modelId="{18FA825C-8C35-4053-9713-3686E75E45B8}" type="presParOf" srcId="{BD2D750C-1D0C-4F78-9E42-B3B6F131032F}" destId="{F0FD5A13-3D98-4867-A8E0-24E7F5F73AF3}" srcOrd="1" destOrd="0" presId="urn:microsoft.com/office/officeart/2005/8/layout/vProcess5"/>
    <dgm:cxn modelId="{3B4C9414-8DBF-4672-BFCD-EA99CE9B3121}" type="presParOf" srcId="{BD2D750C-1D0C-4F78-9E42-B3B6F131032F}" destId="{BC4F5EF0-47FA-4A76-A086-1EE08632B8D0}" srcOrd="2" destOrd="0" presId="urn:microsoft.com/office/officeart/2005/8/layout/vProcess5"/>
    <dgm:cxn modelId="{7FE3B9EA-1BB5-41D5-B923-11F9CCBF9EB7}" type="presParOf" srcId="{BD2D750C-1D0C-4F78-9E42-B3B6F131032F}" destId="{5AEE696C-1867-4906-A64D-51A8D378C1C7}" srcOrd="3" destOrd="0" presId="urn:microsoft.com/office/officeart/2005/8/layout/vProcess5"/>
    <dgm:cxn modelId="{AE9ABF22-6AD5-4135-A276-0448D16A09EE}" type="presParOf" srcId="{BD2D750C-1D0C-4F78-9E42-B3B6F131032F}" destId="{643B4307-18CA-46BC-AD89-326D9BF2930C}" srcOrd="4" destOrd="0" presId="urn:microsoft.com/office/officeart/2005/8/layout/vProcess5"/>
    <dgm:cxn modelId="{EF6EBD73-F095-4980-80D7-C4D08357751E}" type="presParOf" srcId="{BD2D750C-1D0C-4F78-9E42-B3B6F131032F}" destId="{DFBA2C24-DCCA-44FE-A245-24E7971DD12F}" srcOrd="5" destOrd="0" presId="urn:microsoft.com/office/officeart/2005/8/layout/vProcess5"/>
    <dgm:cxn modelId="{27A0E13A-7C6B-49FA-A763-83780517C52A}" type="presParOf" srcId="{BD2D750C-1D0C-4F78-9E42-B3B6F131032F}" destId="{63284D84-E488-4DFF-BE85-F09F6ECFD7B6}" srcOrd="6" destOrd="0" presId="urn:microsoft.com/office/officeart/2005/8/layout/vProcess5"/>
    <dgm:cxn modelId="{A4386A76-E426-424F-B590-8A7F86616F66}" type="presParOf" srcId="{BD2D750C-1D0C-4F78-9E42-B3B6F131032F}" destId="{A34F2D91-D048-4920-8028-D1864A2F1E45}" srcOrd="7" destOrd="0" presId="urn:microsoft.com/office/officeart/2005/8/layout/vProcess5"/>
    <dgm:cxn modelId="{812F9A8E-13F4-4CC1-BCD8-96AEF8BCAF93}" type="presParOf" srcId="{BD2D750C-1D0C-4F78-9E42-B3B6F131032F}" destId="{E614DE67-AD56-4A35-A457-6A9BE0F8D6C6}" srcOrd="8" destOrd="0" presId="urn:microsoft.com/office/officeart/2005/8/layout/vProcess5"/>
    <dgm:cxn modelId="{4B694EEF-6F9C-4930-9614-4D1A15DA851A}" type="presParOf" srcId="{BD2D750C-1D0C-4F78-9E42-B3B6F131032F}" destId="{D3CA5921-7332-4366-9DDE-E09F4E03DF79}" srcOrd="9" destOrd="0" presId="urn:microsoft.com/office/officeart/2005/8/layout/vProcess5"/>
    <dgm:cxn modelId="{6CFF50DE-CA67-42FA-8A25-9441DD24BFEC}" type="presParOf" srcId="{BD2D750C-1D0C-4F78-9E42-B3B6F131032F}" destId="{09DFE694-26C9-4D5A-A11D-4F29BF459632}" srcOrd="10" destOrd="0" presId="urn:microsoft.com/office/officeart/2005/8/layout/vProcess5"/>
    <dgm:cxn modelId="{29A18C65-2D31-41DA-BD69-DC0F162C689C}" type="presParOf" srcId="{BD2D750C-1D0C-4F78-9E42-B3B6F131032F}" destId="{418A65DA-982C-4096-8D31-A005614E7D7C}" srcOrd="11" destOrd="0" presId="urn:microsoft.com/office/officeart/2005/8/layout/vProcess5"/>
    <dgm:cxn modelId="{0FBB3BA5-E691-4BBE-ADF6-0CCD90B309FA}" type="presParOf" srcId="{BD2D750C-1D0C-4F78-9E42-B3B6F131032F}" destId="{5FA0732B-0FD6-4F13-BA43-936496F0834D}" srcOrd="12" destOrd="0" presId="urn:microsoft.com/office/officeart/2005/8/layout/vProcess5"/>
    <dgm:cxn modelId="{CC36EC85-6D84-46D4-A979-EB59DEFBFABA}" type="presParOf" srcId="{BD2D750C-1D0C-4F78-9E42-B3B6F131032F}" destId="{24784E7C-B315-4160-BA12-B69C68EDC757}" srcOrd="13" destOrd="0" presId="urn:microsoft.com/office/officeart/2005/8/layout/vProcess5"/>
    <dgm:cxn modelId="{19286E82-2197-41CC-AF06-D28570256AB5}" type="presParOf" srcId="{BD2D750C-1D0C-4F78-9E42-B3B6F131032F}" destId="{EFD8229F-BB2B-4A11-BB52-15AA25ECBEB5}"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DDD2A0-73BE-434D-A0FC-409277C06238}" type="doc">
      <dgm:prSet loTypeId="urn:microsoft.com/office/officeart/2005/8/layout/hList2" loCatId="picture" qsTypeId="urn:microsoft.com/office/officeart/2005/8/quickstyle/3d2" qsCatId="3D" csTypeId="urn:microsoft.com/office/officeart/2005/8/colors/accent4_5" csCatId="accent4" phldr="1"/>
      <dgm:spPr/>
      <dgm:t>
        <a:bodyPr/>
        <a:lstStyle/>
        <a:p>
          <a:endParaRPr lang="en-US"/>
        </a:p>
      </dgm:t>
    </dgm:pt>
    <dgm:pt modelId="{6976078A-3448-4560-9B04-61ADCD6CBD3F}">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Steps to be followed on the </a:t>
          </a:r>
          <a:r>
            <a:rPr lang="en-US" u="sng">
              <a:effectLst/>
              <a:latin typeface="Arial Black" panose="020B0A04020102020204" pitchFamily="34" charset="0"/>
              <a:ea typeface="Times New Roman" panose="02020603050405020304" pitchFamily="18" charset="0"/>
              <a:cs typeface="Arial" panose="020B0604020202020204" pitchFamily="34" charset="0"/>
              <a:hlinkClick xmlns:r="http://schemas.openxmlformats.org/officeDocument/2006/relationships" r:id="rId1"/>
            </a:rPr>
            <a:t>e-travel site</a:t>
          </a:r>
          <a:r>
            <a:rPr lang="en-US" b="1">
              <a:effectLst/>
              <a:latin typeface="Arial Black" panose="020B0A04020102020204" pitchFamily="34" charset="0"/>
              <a:ea typeface="Times New Roman" panose="02020603050405020304" pitchFamily="18" charset="0"/>
              <a:cs typeface="Arial" panose="020B0604020202020204" pitchFamily="34" charset="0"/>
            </a:rPr>
            <a:t> </a:t>
          </a:r>
          <a:endParaRPr lang="en-US"/>
        </a:p>
      </dgm:t>
    </dgm:pt>
    <dgm:pt modelId="{0FED015E-72BF-4FAC-9ADE-16C0D784F7EA}" type="parTrans" cxnId="{C6280DD4-BF9D-4EBA-9DCB-D4D8E7B623AE}">
      <dgm:prSet/>
      <dgm:spPr/>
      <dgm:t>
        <a:bodyPr/>
        <a:lstStyle/>
        <a:p>
          <a:endParaRPr lang="en-US"/>
        </a:p>
      </dgm:t>
    </dgm:pt>
    <dgm:pt modelId="{2EEB9734-EF0C-4093-A691-9229A77908A7}" type="sibTrans" cxnId="{C6280DD4-BF9D-4EBA-9DCB-D4D8E7B623AE}">
      <dgm:prSet/>
      <dgm:spPr/>
      <dgm:t>
        <a:bodyPr/>
        <a:lstStyle/>
        <a:p>
          <a:endParaRPr lang="en-US"/>
        </a:p>
      </dgm:t>
    </dgm:pt>
    <dgm:pt modelId="{035F65BB-EA51-4CA3-9374-263F9BCFA038}">
      <dgm:prSet phldrT="[Tex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dirty="0">
              <a:ln/>
              <a:solidFill>
                <a:schemeClr val="tx1"/>
              </a:solidFill>
              <a:effectLst/>
              <a:uLnTx/>
              <a:uFillTx/>
              <a:latin typeface="Arial"/>
              <a:ea typeface="+mn-ea"/>
              <a:cs typeface="+mn-cs"/>
            </a:rPr>
            <a:t>Enter the GCP WBS and click on validate</a:t>
          </a:r>
          <a:endParaRPr kumimoji="0" lang="en-US" sz="1200" b="0" i="0" u="none" strike="noStrike" kern="0" cap="none" spc="0" normalizeH="0" baseline="0" dirty="0">
            <a:ln/>
            <a:solidFill>
              <a:schemeClr val="tx1"/>
            </a:solidFill>
            <a:effectLst/>
            <a:uLnTx/>
            <a:uFillTx/>
            <a:latin typeface="Arial"/>
            <a:ea typeface="+mn-ea"/>
            <a:cs typeface="+mn-cs"/>
          </a:endParaRPr>
        </a:p>
      </dgm:t>
    </dgm:pt>
    <dgm:pt modelId="{DF0C626D-20A1-4559-80C5-48EDBECF7D4C}" type="parTrans" cxnId="{BC948072-F08B-4420-A535-BFD8668C0905}">
      <dgm:prSet/>
      <dgm:spPr/>
      <dgm:t>
        <a:bodyPr/>
        <a:lstStyle/>
        <a:p>
          <a:endParaRPr lang="en-US"/>
        </a:p>
      </dgm:t>
    </dgm:pt>
    <dgm:pt modelId="{CA9D6D80-DC94-4D8F-B395-76AE8F659284}" type="sibTrans" cxnId="{BC948072-F08B-4420-A535-BFD8668C0905}">
      <dgm:prSet/>
      <dgm:spPr/>
      <dgm:t>
        <a:bodyPr/>
        <a:lstStyle/>
        <a:p>
          <a:endParaRPr lang="en-US"/>
        </a:p>
      </dgm:t>
    </dgm:pt>
    <dgm:pt modelId="{EB77B902-D81D-4D83-BF62-56995E6DFFA7}">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Receiving the initial salary advance</a:t>
          </a:r>
          <a:endParaRPr lang="en-US"/>
        </a:p>
      </dgm:t>
    </dgm:pt>
    <dgm:pt modelId="{CB822C5E-4992-4716-AC19-A91041D30491}" type="parTrans" cxnId="{F1389D6B-25E5-4069-BD38-3D70B7F22C97}">
      <dgm:prSet/>
      <dgm:spPr/>
      <dgm:t>
        <a:bodyPr/>
        <a:lstStyle/>
        <a:p>
          <a:endParaRPr lang="en-US"/>
        </a:p>
      </dgm:t>
    </dgm:pt>
    <dgm:pt modelId="{25240D5F-2D81-4EF0-9FB8-ED1AFF684500}" type="sibTrans" cxnId="{F1389D6B-25E5-4069-BD38-3D70B7F22C97}">
      <dgm:prSet/>
      <dgm:spPr/>
      <dgm:t>
        <a:bodyPr/>
        <a:lstStyle/>
        <a:p>
          <a:endParaRPr lang="en-US"/>
        </a:p>
      </dgm:t>
    </dgm:pt>
    <dgm:pt modelId="{5A270551-3320-46B6-805C-4473D50FCB53}">
      <dgm:prSet phldrT="[Text]"/>
      <dgm:spPr/>
      <dgm:t>
        <a:bodyPr/>
        <a:lstStyle/>
        <a:p>
          <a:pPr>
            <a:buClrTx/>
            <a:buSzTx/>
            <a:buFontTx/>
            <a:buNone/>
          </a:pPr>
          <a:r>
            <a:rPr kumimoji="0" lang="en-US" altLang="en-US" b="0"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Forex team will load the </a:t>
          </a:r>
          <a:r>
            <a:rPr kumimoji="0" lang="en-US" altLang="en-US" b="1"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a:t>
          </a:r>
          <a:r>
            <a:rPr kumimoji="0" lang="en-US" altLang="en-US" b="0"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salary advance on receiving the approval from the project MD on the </a:t>
          </a:r>
          <a:r>
            <a:rPr kumimoji="0" lang="en-US" altLang="en-US" b="1" i="0" u="none" strike="noStrike"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e-travel request</a:t>
          </a:r>
          <a:endParaRPr lang="en-US">
            <a:solidFill>
              <a:schemeClr val="tx1"/>
            </a:solidFill>
          </a:endParaRPr>
        </a:p>
      </dgm:t>
    </dgm:pt>
    <dgm:pt modelId="{53587E14-66ED-43EE-B316-239BDD9F41F2}" type="parTrans" cxnId="{E550D3D0-4158-4FEA-A2E1-45053227E6EB}">
      <dgm:prSet/>
      <dgm:spPr/>
      <dgm:t>
        <a:bodyPr/>
        <a:lstStyle/>
        <a:p>
          <a:endParaRPr lang="en-US"/>
        </a:p>
      </dgm:t>
    </dgm:pt>
    <dgm:pt modelId="{675F8BB0-94C2-4043-A1B7-C493C38AD3FD}" type="sibTrans" cxnId="{E550D3D0-4158-4FEA-A2E1-45053227E6EB}">
      <dgm:prSet/>
      <dgm:spPr/>
      <dgm:t>
        <a:bodyPr/>
        <a:lstStyle/>
        <a:p>
          <a:endParaRPr lang="en-US"/>
        </a:p>
      </dgm:t>
    </dgm:pt>
    <dgm:pt modelId="{9C323EB6-8AEA-49AF-B896-DE633AA29AA7}">
      <dgm:prSet phldrT="[Text]"/>
      <dgm:spPr/>
      <dgm:t>
        <a:bodyPr/>
        <a:lstStyle/>
        <a:p>
          <a:r>
            <a:rPr lang="en-US" b="1">
              <a:effectLst/>
              <a:latin typeface="Arial Black" panose="020B0A04020102020204" pitchFamily="34" charset="0"/>
              <a:ea typeface="Times New Roman" panose="02020603050405020304" pitchFamily="18" charset="0"/>
              <a:cs typeface="Arial" panose="020B0604020202020204" pitchFamily="34" charset="0"/>
            </a:rPr>
            <a:t>Receiving the remaining salary advance</a:t>
          </a:r>
          <a:endParaRPr lang="en-US"/>
        </a:p>
      </dgm:t>
    </dgm:pt>
    <dgm:pt modelId="{42884878-CD08-4011-B452-75C7A56585FC}" type="parTrans" cxnId="{98CCF73B-383F-42DF-AC7E-529E9ACB732C}">
      <dgm:prSet/>
      <dgm:spPr/>
      <dgm:t>
        <a:bodyPr/>
        <a:lstStyle/>
        <a:p>
          <a:endParaRPr lang="en-US"/>
        </a:p>
      </dgm:t>
    </dgm:pt>
    <dgm:pt modelId="{98C55BB0-832B-4858-8342-085A7ED98C3A}" type="sibTrans" cxnId="{98CCF73B-383F-42DF-AC7E-529E9ACB732C}">
      <dgm:prSet/>
      <dgm:spPr/>
      <dgm:t>
        <a:bodyPr/>
        <a:lstStyle/>
        <a:p>
          <a:endParaRPr lang="en-US"/>
        </a:p>
      </dgm:t>
    </dgm:pt>
    <dgm:pt modelId="{C8BDD619-3309-4D73-88DE-BD19279A27CF}">
      <dgm:prSet phldrT="[Text]"/>
      <dgm:spPr/>
      <dgm:t>
        <a:bodyPr/>
        <a:lstStyle/>
        <a:p>
          <a:r>
            <a:rPr lang="en-US" dirty="0">
              <a:solidFill>
                <a:schemeClr val="tx1"/>
              </a:solidFill>
              <a:effectLst/>
              <a:latin typeface="Arial" panose="020B0604020202020204" pitchFamily="34" charset="0"/>
              <a:ea typeface="Times New Roman" panose="02020603050405020304" pitchFamily="18" charset="0"/>
            </a:rPr>
            <a:t>The balance amount will be loaded once the final alert is released from the </a:t>
          </a:r>
          <a:r>
            <a:rPr lang="en-US" u="sng"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2"/>
            </a:rPr>
            <a:t>GCP HUB</a:t>
          </a:r>
          <a:r>
            <a:rPr lang="en-US"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2"/>
            </a:rPr>
            <a:t>  </a:t>
          </a:r>
          <a:r>
            <a:rPr lang="en-US" dirty="0">
              <a:solidFill>
                <a:schemeClr val="tx1"/>
              </a:solidFill>
              <a:effectLst/>
              <a:latin typeface="Arial" panose="020B0604020202020204" pitchFamily="34" charset="0"/>
              <a:ea typeface="Times New Roman" panose="02020603050405020304" pitchFamily="18" charset="0"/>
            </a:rPr>
            <a:t>by the ATCI GCP PA and the controllership checklist is approved on the </a:t>
          </a:r>
          <a:r>
            <a:rPr lang="en-US" u="sng"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3"/>
            </a:rPr>
            <a:t>AST tool</a:t>
          </a:r>
          <a:r>
            <a:rPr lang="en-US" dirty="0">
              <a:solidFill>
                <a:schemeClr val="tx1"/>
              </a:solidFill>
              <a:effectLst/>
              <a:latin typeface="Arial" panose="020B0604020202020204" pitchFamily="34" charset="0"/>
              <a:ea typeface="Times New Roman" panose="02020603050405020304" pitchFamily="18" charset="0"/>
            </a:rPr>
            <a:t> </a:t>
          </a:r>
          <a:endParaRPr lang="en-US" dirty="0">
            <a:solidFill>
              <a:schemeClr val="tx1"/>
            </a:solidFill>
          </a:endParaRPr>
        </a:p>
      </dgm:t>
    </dgm:pt>
    <dgm:pt modelId="{BCC220E0-8781-4066-B899-8C444C139304}" type="parTrans" cxnId="{6A97CE04-F9E4-4E8F-999E-4592F8B0E729}">
      <dgm:prSet/>
      <dgm:spPr/>
      <dgm:t>
        <a:bodyPr/>
        <a:lstStyle/>
        <a:p>
          <a:endParaRPr lang="en-US"/>
        </a:p>
      </dgm:t>
    </dgm:pt>
    <dgm:pt modelId="{168A6D3E-75FF-4108-B013-2CD0E182089E}" type="sibTrans" cxnId="{6A97CE04-F9E4-4E8F-999E-4592F8B0E729}">
      <dgm:prSet/>
      <dgm:spPr/>
      <dgm:t>
        <a:bodyPr/>
        <a:lstStyle/>
        <a:p>
          <a:endParaRPr lang="en-US"/>
        </a:p>
      </dgm:t>
    </dgm:pt>
    <dgm:pt modelId="{D5BE0720-987E-41CD-BBB0-ABD9F8528C34}">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Enter the Employee and travel details</a:t>
          </a:r>
        </a:p>
      </dgm:t>
    </dgm:pt>
    <dgm:pt modelId="{B28C7D8D-C4B7-4E06-9C88-71DDF2D97E75}" type="parTrans" cxnId="{1E8AC69E-B419-41CF-A27B-F61B05CA32F2}">
      <dgm:prSet/>
      <dgm:spPr/>
      <dgm:t>
        <a:bodyPr/>
        <a:lstStyle/>
        <a:p>
          <a:endParaRPr lang="en-US"/>
        </a:p>
      </dgm:t>
    </dgm:pt>
    <dgm:pt modelId="{4886ADE1-84F4-48CD-B0B2-438A56C5F2F9}" type="sibTrans" cxnId="{1E8AC69E-B419-41CF-A27B-F61B05CA32F2}">
      <dgm:prSet/>
      <dgm:spPr/>
      <dgm:t>
        <a:bodyPr/>
        <a:lstStyle/>
        <a:p>
          <a:endParaRPr lang="en-US"/>
        </a:p>
      </dgm:t>
    </dgm:pt>
    <dgm:pt modelId="{45E7CAAC-3307-4517-979F-D39A43E9ADC8}">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purpose of the travel as “Global careers program”</a:t>
          </a:r>
        </a:p>
      </dgm:t>
    </dgm:pt>
    <dgm:pt modelId="{CF6ED544-630E-406E-A03F-A36386B7F857}" type="parTrans" cxnId="{BDA731CE-70C9-4F3E-B614-378EF11E1210}">
      <dgm:prSet/>
      <dgm:spPr/>
      <dgm:t>
        <a:bodyPr/>
        <a:lstStyle/>
        <a:p>
          <a:endParaRPr lang="en-US"/>
        </a:p>
      </dgm:t>
    </dgm:pt>
    <dgm:pt modelId="{60E1BFC7-46F8-41E5-83A6-4AA1B61CF0F1}" type="sibTrans" cxnId="{BDA731CE-70C9-4F3E-B614-378EF11E1210}">
      <dgm:prSet/>
      <dgm:spPr/>
      <dgm:t>
        <a:bodyPr/>
        <a:lstStyle/>
        <a:p>
          <a:endParaRPr lang="en-US"/>
        </a:p>
      </dgm:t>
    </dgm:pt>
    <dgm:pt modelId="{22045B31-5242-489D-8FFA-8D2D07EF4ECF}">
      <dgm:prSet custT="1"/>
      <dgm:spPr/>
      <dgm:t>
        <a:bodyPr wrap="none" lIns="45720" rIns="45720"/>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next mode of request as “Forex request”</a:t>
          </a:r>
        </a:p>
      </dgm:t>
    </dgm:pt>
    <dgm:pt modelId="{6726E7DC-DA35-4C6A-B6B3-C91F46B61A7A}" type="parTrans" cxnId="{BEF9CCA1-979C-488E-BFC4-210ED4602978}">
      <dgm:prSet/>
      <dgm:spPr/>
      <dgm:t>
        <a:bodyPr/>
        <a:lstStyle/>
        <a:p>
          <a:endParaRPr lang="en-US"/>
        </a:p>
      </dgm:t>
    </dgm:pt>
    <dgm:pt modelId="{E40D5110-CF70-4A3E-9216-208D8B1C4878}" type="sibTrans" cxnId="{BEF9CCA1-979C-488E-BFC4-210ED4602978}">
      <dgm:prSet/>
      <dgm:spPr/>
      <dgm:t>
        <a:bodyPr/>
        <a:lstStyle/>
        <a:p>
          <a:endParaRPr lang="en-US"/>
        </a:p>
      </dgm:t>
    </dgm:pt>
    <dgm:pt modelId="{2C7E66EC-72DA-4DD7-8558-3ADB6CEF7FB0}" type="pres">
      <dgm:prSet presAssocID="{B6DDD2A0-73BE-434D-A0FC-409277C06238}" presName="linearFlow" presStyleCnt="0">
        <dgm:presLayoutVars>
          <dgm:dir/>
          <dgm:animLvl val="lvl"/>
          <dgm:resizeHandles/>
        </dgm:presLayoutVars>
      </dgm:prSet>
      <dgm:spPr/>
    </dgm:pt>
    <dgm:pt modelId="{F8AFA1B6-B70D-4B21-8F23-7D686C5B8B2A}" type="pres">
      <dgm:prSet presAssocID="{6976078A-3448-4560-9B04-61ADCD6CBD3F}" presName="compositeNode" presStyleCnt="0">
        <dgm:presLayoutVars>
          <dgm:bulletEnabled val="1"/>
        </dgm:presLayoutVars>
      </dgm:prSet>
      <dgm:spPr/>
    </dgm:pt>
    <dgm:pt modelId="{792927BD-23DD-4537-A5D3-CAF4A01C4B05}" type="pres">
      <dgm:prSet presAssocID="{6976078A-3448-4560-9B04-61ADCD6CBD3F}" presName="image" presStyleLbl="fgImgPlace1" presStyleIdx="0" presStyleCnt="3" custLinFactNeighborX="46944" custLinFactNeighborY="-550"/>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Walk"/>
        </a:ext>
      </dgm:extLst>
    </dgm:pt>
    <dgm:pt modelId="{120DFCED-2131-47C6-AEE2-23AD5C3BA54C}" type="pres">
      <dgm:prSet presAssocID="{6976078A-3448-4560-9B04-61ADCD6CBD3F}" presName="childNode" presStyleLbl="node1" presStyleIdx="0" presStyleCnt="3" custLinFactNeighborX="18629" custLinFactNeighborY="413">
        <dgm:presLayoutVars>
          <dgm:bulletEnabled val="1"/>
        </dgm:presLayoutVars>
      </dgm:prSet>
      <dgm:spPr>
        <a:xfrm>
          <a:off x="283802" y="752407"/>
          <a:ext cx="1282380" cy="3915302"/>
        </a:xfrm>
        <a:prstGeom prst="rect">
          <a:avLst/>
        </a:prstGeom>
      </dgm:spPr>
    </dgm:pt>
    <dgm:pt modelId="{70997E52-9577-43CF-AE5A-A3983932D996}" type="pres">
      <dgm:prSet presAssocID="{6976078A-3448-4560-9B04-61ADCD6CBD3F}" presName="parentNode" presStyleLbl="revTx" presStyleIdx="0" presStyleCnt="3" custLinFactNeighborX="93889" custLinFactNeighborY="413">
        <dgm:presLayoutVars>
          <dgm:chMax val="0"/>
          <dgm:bulletEnabled val="1"/>
        </dgm:presLayoutVars>
      </dgm:prSet>
      <dgm:spPr/>
    </dgm:pt>
    <dgm:pt modelId="{9B60A5FE-ED25-4EBC-8186-90921673108F}" type="pres">
      <dgm:prSet presAssocID="{2EEB9734-EF0C-4093-A691-9229A77908A7}" presName="sibTrans" presStyleCnt="0"/>
      <dgm:spPr/>
    </dgm:pt>
    <dgm:pt modelId="{E150DC40-2425-4F2F-94DA-FE6EFCDEAD9D}" type="pres">
      <dgm:prSet presAssocID="{EB77B902-D81D-4D83-BF62-56995E6DFFA7}" presName="compositeNode" presStyleCnt="0">
        <dgm:presLayoutVars>
          <dgm:bulletEnabled val="1"/>
        </dgm:presLayoutVars>
      </dgm:prSet>
      <dgm:spPr/>
    </dgm:pt>
    <dgm:pt modelId="{E52C9F1A-E163-4AB7-BCF7-498CABB024D4}" type="pres">
      <dgm:prSet presAssocID="{EB77B902-D81D-4D83-BF62-56995E6DFFA7}" presName="image" presStyleLbl="fgImgPlace1" presStyleIdx="1" presStyleCnt="3" custLinFactNeighborX="49593" custLinFactNeighborY="-5910"/>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Coins"/>
        </a:ext>
      </dgm:extLst>
    </dgm:pt>
    <dgm:pt modelId="{28F305B8-C849-479E-8068-8A38F6EA59EC}" type="pres">
      <dgm:prSet presAssocID="{EB77B902-D81D-4D83-BF62-56995E6DFFA7}" presName="childNode" presStyleLbl="node1" presStyleIdx="1" presStyleCnt="3" custLinFactNeighborX="13044" custLinFactNeighborY="413">
        <dgm:presLayoutVars>
          <dgm:bulletEnabled val="1"/>
        </dgm:presLayoutVars>
      </dgm:prSet>
      <dgm:spPr/>
    </dgm:pt>
    <dgm:pt modelId="{5C91B176-1B98-44E9-9AF3-97FF8574FD30}" type="pres">
      <dgm:prSet presAssocID="{EB77B902-D81D-4D83-BF62-56995E6DFFA7}" presName="parentNode" presStyleLbl="revTx" presStyleIdx="1" presStyleCnt="3" custLinFactNeighborX="43337" custLinFactNeighborY="413">
        <dgm:presLayoutVars>
          <dgm:chMax val="0"/>
          <dgm:bulletEnabled val="1"/>
        </dgm:presLayoutVars>
      </dgm:prSet>
      <dgm:spPr/>
    </dgm:pt>
    <dgm:pt modelId="{4840D5EC-B6A6-4CAB-A58E-302291CA58F8}" type="pres">
      <dgm:prSet presAssocID="{25240D5F-2D81-4EF0-9FB8-ED1AFF684500}" presName="sibTrans" presStyleCnt="0"/>
      <dgm:spPr/>
    </dgm:pt>
    <dgm:pt modelId="{069ABC2B-F8C6-4438-BF8F-59D3D3CC5AC5}" type="pres">
      <dgm:prSet presAssocID="{9C323EB6-8AEA-49AF-B896-DE633AA29AA7}" presName="compositeNode" presStyleCnt="0">
        <dgm:presLayoutVars>
          <dgm:bulletEnabled val="1"/>
        </dgm:presLayoutVars>
      </dgm:prSet>
      <dgm:spPr/>
    </dgm:pt>
    <dgm:pt modelId="{5CFF132C-F72B-4A24-9B17-50EC7F751CC1}" type="pres">
      <dgm:prSet presAssocID="{9C323EB6-8AEA-49AF-B896-DE633AA29AA7}" presName="image" presStyleLbl="fgImgPlac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Handshake"/>
        </a:ext>
      </dgm:extLst>
    </dgm:pt>
    <dgm:pt modelId="{8437B6DD-493F-4218-935C-2639449E058F}" type="pres">
      <dgm:prSet presAssocID="{9C323EB6-8AEA-49AF-B896-DE633AA29AA7}" presName="childNode" presStyleLbl="node1" presStyleIdx="2" presStyleCnt="3">
        <dgm:presLayoutVars>
          <dgm:bulletEnabled val="1"/>
        </dgm:presLayoutVars>
      </dgm:prSet>
      <dgm:spPr/>
    </dgm:pt>
    <dgm:pt modelId="{9811AC3C-948C-4DA4-B67A-FD2A085101AC}" type="pres">
      <dgm:prSet presAssocID="{9C323EB6-8AEA-49AF-B896-DE633AA29AA7}" presName="parentNode" presStyleLbl="revTx" presStyleIdx="2" presStyleCnt="3">
        <dgm:presLayoutVars>
          <dgm:chMax val="0"/>
          <dgm:bulletEnabled val="1"/>
        </dgm:presLayoutVars>
      </dgm:prSet>
      <dgm:spPr/>
    </dgm:pt>
  </dgm:ptLst>
  <dgm:cxnLst>
    <dgm:cxn modelId="{6A97CE04-F9E4-4E8F-999E-4592F8B0E729}" srcId="{9C323EB6-8AEA-49AF-B896-DE633AA29AA7}" destId="{C8BDD619-3309-4D73-88DE-BD19279A27CF}" srcOrd="0" destOrd="0" parTransId="{BCC220E0-8781-4066-B899-8C444C139304}" sibTransId="{168A6D3E-75FF-4108-B013-2CD0E182089E}"/>
    <dgm:cxn modelId="{C6BA0012-28A9-4429-AFF9-0C514236F45A}" type="presOf" srcId="{9C323EB6-8AEA-49AF-B896-DE633AA29AA7}" destId="{9811AC3C-948C-4DA4-B67A-FD2A085101AC}" srcOrd="0" destOrd="0" presId="urn:microsoft.com/office/officeart/2005/8/layout/hList2"/>
    <dgm:cxn modelId="{CCC2C812-B1AD-42FF-8C79-3F20A4ADED51}" type="presOf" srcId="{6976078A-3448-4560-9B04-61ADCD6CBD3F}" destId="{70997E52-9577-43CF-AE5A-A3983932D996}" srcOrd="0" destOrd="0" presId="urn:microsoft.com/office/officeart/2005/8/layout/hList2"/>
    <dgm:cxn modelId="{4B0F0024-501A-4B9F-8CA4-CBF22F87E790}" type="presOf" srcId="{5A270551-3320-46B6-805C-4473D50FCB53}" destId="{28F305B8-C849-479E-8068-8A38F6EA59EC}" srcOrd="0" destOrd="0" presId="urn:microsoft.com/office/officeart/2005/8/layout/hList2"/>
    <dgm:cxn modelId="{36E80330-F0B8-4265-9D4B-5079E190FE13}" type="presOf" srcId="{45E7CAAC-3307-4517-979F-D39A43E9ADC8}" destId="{120DFCED-2131-47C6-AEE2-23AD5C3BA54C}" srcOrd="0" destOrd="2" presId="urn:microsoft.com/office/officeart/2005/8/layout/hList2"/>
    <dgm:cxn modelId="{98CCF73B-383F-42DF-AC7E-529E9ACB732C}" srcId="{B6DDD2A0-73BE-434D-A0FC-409277C06238}" destId="{9C323EB6-8AEA-49AF-B896-DE633AA29AA7}" srcOrd="2" destOrd="0" parTransId="{42884878-CD08-4011-B452-75C7A56585FC}" sibTransId="{98C55BB0-832B-4858-8342-085A7ED98C3A}"/>
    <dgm:cxn modelId="{CB02D15B-9190-4E7D-AE49-5A84A59B1DC6}" type="presOf" srcId="{D5BE0720-987E-41CD-BBB0-ABD9F8528C34}" destId="{120DFCED-2131-47C6-AEE2-23AD5C3BA54C}" srcOrd="0" destOrd="1" presId="urn:microsoft.com/office/officeart/2005/8/layout/hList2"/>
    <dgm:cxn modelId="{1F689F67-331B-43F8-8F9F-336D0CE6D37E}" type="presOf" srcId="{B6DDD2A0-73BE-434D-A0FC-409277C06238}" destId="{2C7E66EC-72DA-4DD7-8558-3ADB6CEF7FB0}" srcOrd="0" destOrd="0" presId="urn:microsoft.com/office/officeart/2005/8/layout/hList2"/>
    <dgm:cxn modelId="{F1389D6B-25E5-4069-BD38-3D70B7F22C97}" srcId="{B6DDD2A0-73BE-434D-A0FC-409277C06238}" destId="{EB77B902-D81D-4D83-BF62-56995E6DFFA7}" srcOrd="1" destOrd="0" parTransId="{CB822C5E-4992-4716-AC19-A91041D30491}" sibTransId="{25240D5F-2D81-4EF0-9FB8-ED1AFF684500}"/>
    <dgm:cxn modelId="{BC948072-F08B-4420-A535-BFD8668C0905}" srcId="{6976078A-3448-4560-9B04-61ADCD6CBD3F}" destId="{035F65BB-EA51-4CA3-9374-263F9BCFA038}" srcOrd="0" destOrd="0" parTransId="{DF0C626D-20A1-4559-80C5-48EDBECF7D4C}" sibTransId="{CA9D6D80-DC94-4D8F-B395-76AE8F659284}"/>
    <dgm:cxn modelId="{1E8AC69E-B419-41CF-A27B-F61B05CA32F2}" srcId="{6976078A-3448-4560-9B04-61ADCD6CBD3F}" destId="{D5BE0720-987E-41CD-BBB0-ABD9F8528C34}" srcOrd="1" destOrd="0" parTransId="{B28C7D8D-C4B7-4E06-9C88-71DDF2D97E75}" sibTransId="{4886ADE1-84F4-48CD-B0B2-438A56C5F2F9}"/>
    <dgm:cxn modelId="{BEF9CCA1-979C-488E-BFC4-210ED4602978}" srcId="{6976078A-3448-4560-9B04-61ADCD6CBD3F}" destId="{22045B31-5242-489D-8FFA-8D2D07EF4ECF}" srcOrd="3" destOrd="0" parTransId="{6726E7DC-DA35-4C6A-B6B3-C91F46B61A7A}" sibTransId="{E40D5110-CF70-4A3E-9216-208D8B1C4878}"/>
    <dgm:cxn modelId="{BDA731CE-70C9-4F3E-B614-378EF11E1210}" srcId="{6976078A-3448-4560-9B04-61ADCD6CBD3F}" destId="{45E7CAAC-3307-4517-979F-D39A43E9ADC8}" srcOrd="2" destOrd="0" parTransId="{CF6ED544-630E-406E-A03F-A36386B7F857}" sibTransId="{60E1BFC7-46F8-41E5-83A6-4AA1B61CF0F1}"/>
    <dgm:cxn modelId="{E550D3D0-4158-4FEA-A2E1-45053227E6EB}" srcId="{EB77B902-D81D-4D83-BF62-56995E6DFFA7}" destId="{5A270551-3320-46B6-805C-4473D50FCB53}" srcOrd="0" destOrd="0" parTransId="{53587E14-66ED-43EE-B316-239BDD9F41F2}" sibTransId="{675F8BB0-94C2-4043-A1B7-C493C38AD3FD}"/>
    <dgm:cxn modelId="{C6280DD4-BF9D-4EBA-9DCB-D4D8E7B623AE}" srcId="{B6DDD2A0-73BE-434D-A0FC-409277C06238}" destId="{6976078A-3448-4560-9B04-61ADCD6CBD3F}" srcOrd="0" destOrd="0" parTransId="{0FED015E-72BF-4FAC-9ADE-16C0D784F7EA}" sibTransId="{2EEB9734-EF0C-4093-A691-9229A77908A7}"/>
    <dgm:cxn modelId="{8C6849E1-03FE-4DF7-BC16-0C88933757F9}" type="presOf" srcId="{22045B31-5242-489D-8FFA-8D2D07EF4ECF}" destId="{120DFCED-2131-47C6-AEE2-23AD5C3BA54C}" srcOrd="0" destOrd="3" presId="urn:microsoft.com/office/officeart/2005/8/layout/hList2"/>
    <dgm:cxn modelId="{C96C56E1-385C-4166-A7E3-4C1309A1E1BE}" type="presOf" srcId="{035F65BB-EA51-4CA3-9374-263F9BCFA038}" destId="{120DFCED-2131-47C6-AEE2-23AD5C3BA54C}" srcOrd="0" destOrd="0" presId="urn:microsoft.com/office/officeart/2005/8/layout/hList2"/>
    <dgm:cxn modelId="{61C496EC-1324-4E2B-AE34-C805203794FE}" type="presOf" srcId="{EB77B902-D81D-4D83-BF62-56995E6DFFA7}" destId="{5C91B176-1B98-44E9-9AF3-97FF8574FD30}" srcOrd="0" destOrd="0" presId="urn:microsoft.com/office/officeart/2005/8/layout/hList2"/>
    <dgm:cxn modelId="{2BC0F5F3-A1FF-4131-8FC4-70E0BCAC8ABD}" type="presOf" srcId="{C8BDD619-3309-4D73-88DE-BD19279A27CF}" destId="{8437B6DD-493F-4218-935C-2639449E058F}" srcOrd="0" destOrd="0" presId="urn:microsoft.com/office/officeart/2005/8/layout/hList2"/>
    <dgm:cxn modelId="{E31FBBBE-20A0-4FD8-B627-8CF9A5B3637F}" type="presParOf" srcId="{2C7E66EC-72DA-4DD7-8558-3ADB6CEF7FB0}" destId="{F8AFA1B6-B70D-4B21-8F23-7D686C5B8B2A}" srcOrd="0" destOrd="0" presId="urn:microsoft.com/office/officeart/2005/8/layout/hList2"/>
    <dgm:cxn modelId="{718079AD-C949-4D4C-9BB9-E2F1B2933384}" type="presParOf" srcId="{F8AFA1B6-B70D-4B21-8F23-7D686C5B8B2A}" destId="{792927BD-23DD-4537-A5D3-CAF4A01C4B05}" srcOrd="0" destOrd="0" presId="urn:microsoft.com/office/officeart/2005/8/layout/hList2"/>
    <dgm:cxn modelId="{8D344E43-B9D0-40DC-896C-A4A91781AE9E}" type="presParOf" srcId="{F8AFA1B6-B70D-4B21-8F23-7D686C5B8B2A}" destId="{120DFCED-2131-47C6-AEE2-23AD5C3BA54C}" srcOrd="1" destOrd="0" presId="urn:microsoft.com/office/officeart/2005/8/layout/hList2"/>
    <dgm:cxn modelId="{3B2F106B-A884-486E-830A-F580D0CEDCDA}" type="presParOf" srcId="{F8AFA1B6-B70D-4B21-8F23-7D686C5B8B2A}" destId="{70997E52-9577-43CF-AE5A-A3983932D996}" srcOrd="2" destOrd="0" presId="urn:microsoft.com/office/officeart/2005/8/layout/hList2"/>
    <dgm:cxn modelId="{E8DDA05C-F0A6-4AFE-BC8C-6E1E68712083}" type="presParOf" srcId="{2C7E66EC-72DA-4DD7-8558-3ADB6CEF7FB0}" destId="{9B60A5FE-ED25-4EBC-8186-90921673108F}" srcOrd="1" destOrd="0" presId="urn:microsoft.com/office/officeart/2005/8/layout/hList2"/>
    <dgm:cxn modelId="{D87774B4-4953-47A9-A081-E07DE51DEDF9}" type="presParOf" srcId="{2C7E66EC-72DA-4DD7-8558-3ADB6CEF7FB0}" destId="{E150DC40-2425-4F2F-94DA-FE6EFCDEAD9D}" srcOrd="2" destOrd="0" presId="urn:microsoft.com/office/officeart/2005/8/layout/hList2"/>
    <dgm:cxn modelId="{6957A6E9-CCF2-4F05-BB62-F1A38EECE6FF}" type="presParOf" srcId="{E150DC40-2425-4F2F-94DA-FE6EFCDEAD9D}" destId="{E52C9F1A-E163-4AB7-BCF7-498CABB024D4}" srcOrd="0" destOrd="0" presId="urn:microsoft.com/office/officeart/2005/8/layout/hList2"/>
    <dgm:cxn modelId="{B89297F6-7B53-4160-A5C5-9D985B972DB7}" type="presParOf" srcId="{E150DC40-2425-4F2F-94DA-FE6EFCDEAD9D}" destId="{28F305B8-C849-479E-8068-8A38F6EA59EC}" srcOrd="1" destOrd="0" presId="urn:microsoft.com/office/officeart/2005/8/layout/hList2"/>
    <dgm:cxn modelId="{D3BBEEE1-274E-449D-9703-AB3A12798993}" type="presParOf" srcId="{E150DC40-2425-4F2F-94DA-FE6EFCDEAD9D}" destId="{5C91B176-1B98-44E9-9AF3-97FF8574FD30}" srcOrd="2" destOrd="0" presId="urn:microsoft.com/office/officeart/2005/8/layout/hList2"/>
    <dgm:cxn modelId="{AFD3E877-6E32-4E10-BE23-EDC168BB3781}" type="presParOf" srcId="{2C7E66EC-72DA-4DD7-8558-3ADB6CEF7FB0}" destId="{4840D5EC-B6A6-4CAB-A58E-302291CA58F8}" srcOrd="3" destOrd="0" presId="urn:microsoft.com/office/officeart/2005/8/layout/hList2"/>
    <dgm:cxn modelId="{EF8C6194-D3CF-4EB7-B4F2-EBC0610C7532}" type="presParOf" srcId="{2C7E66EC-72DA-4DD7-8558-3ADB6CEF7FB0}" destId="{069ABC2B-F8C6-4438-BF8F-59D3D3CC5AC5}" srcOrd="4" destOrd="0" presId="urn:microsoft.com/office/officeart/2005/8/layout/hList2"/>
    <dgm:cxn modelId="{7275F135-A662-46BF-BEFE-9F35CD4C3ACF}" type="presParOf" srcId="{069ABC2B-F8C6-4438-BF8F-59D3D3CC5AC5}" destId="{5CFF132C-F72B-4A24-9B17-50EC7F751CC1}" srcOrd="0" destOrd="0" presId="urn:microsoft.com/office/officeart/2005/8/layout/hList2"/>
    <dgm:cxn modelId="{DEBC8A5C-3F97-4AFF-ADF3-CB6E68AA2525}" type="presParOf" srcId="{069ABC2B-F8C6-4438-BF8F-59D3D3CC5AC5}" destId="{8437B6DD-493F-4218-935C-2639449E058F}" srcOrd="1" destOrd="0" presId="urn:microsoft.com/office/officeart/2005/8/layout/hList2"/>
    <dgm:cxn modelId="{D6C400C0-21B5-4F4C-BBD3-E56FB6573CC0}" type="presParOf" srcId="{069ABC2B-F8C6-4438-BF8F-59D3D3CC5AC5}" destId="{9811AC3C-948C-4DA4-B67A-FD2A08510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E4C77CC-3615-4134-BEFB-3A237FF8AEFD}" type="doc">
      <dgm:prSet loTypeId="urn:microsoft.com/office/officeart/2008/layout/VerticalCurvedList" loCatId="list" qsTypeId="urn:microsoft.com/office/officeart/2005/8/quickstyle/3d2" qsCatId="3D" csTypeId="urn:microsoft.com/office/officeart/2005/8/colors/accent2_5" csCatId="accent2" phldr="1"/>
      <dgm:spPr/>
      <dgm:t>
        <a:bodyPr/>
        <a:lstStyle/>
        <a:p>
          <a:endParaRPr lang="en-US"/>
        </a:p>
      </dgm:t>
    </dgm:pt>
    <dgm:pt modelId="{B5DAD4C3-F7E2-4AD3-8D1E-5DEEC981A26B}">
      <dgm:prSet phldrT="[Text]"/>
      <dgm:spPr/>
      <dgm:t>
        <a:bodyPr/>
        <a:lstStyle/>
        <a:p>
          <a:pPr>
            <a:buFont typeface="Arial" panose="020B0604020202020204" pitchFamily="34" charset="0"/>
            <a:buChar char="→"/>
          </a:pPr>
          <a:r>
            <a:rPr lang="en-US">
              <a:solidFill>
                <a:schemeClr val="tx1"/>
              </a:solidFill>
            </a:rPr>
            <a:t>During your international relocation (traveling internationally to your host country location from your home country location at the start of your temporary country transfer) up to 14 days </a:t>
          </a:r>
        </a:p>
      </dgm:t>
    </dgm:pt>
    <dgm:pt modelId="{A4BE145E-F505-4B26-8D21-8BCA9A9565D9}" type="parTrans" cxnId="{6A12FCC1-F0ED-435C-B119-AB63B7E68E51}">
      <dgm:prSet/>
      <dgm:spPr/>
      <dgm:t>
        <a:bodyPr/>
        <a:lstStyle/>
        <a:p>
          <a:endParaRPr lang="en-US"/>
        </a:p>
      </dgm:t>
    </dgm:pt>
    <dgm:pt modelId="{A244F74F-96BF-4A77-B4ED-74E20B728474}" type="sibTrans" cxnId="{6A12FCC1-F0ED-435C-B119-AB63B7E68E51}">
      <dgm:prSet/>
      <dgm:spPr/>
      <dgm:t>
        <a:bodyPr/>
        <a:lstStyle/>
        <a:p>
          <a:endParaRPr lang="en-US"/>
        </a:p>
      </dgm:t>
    </dgm:pt>
    <dgm:pt modelId="{F24E59D8-9359-4830-BA86-23337B7EBD04}">
      <dgm:prSet phldrT="[Text]"/>
      <dgm:spPr/>
      <dgm:t>
        <a:bodyPr/>
        <a:lstStyle/>
        <a:p>
          <a:pPr>
            <a:buFont typeface="Arial" panose="020B0604020202020204" pitchFamily="34" charset="0"/>
            <a:buChar char="→"/>
          </a:pPr>
          <a:r>
            <a:rPr lang="en-US">
              <a:solidFill>
                <a:schemeClr val="tx1"/>
              </a:solidFill>
            </a:rPr>
            <a:t>During an international business or international training trip that takes you outside your host country </a:t>
          </a:r>
        </a:p>
      </dgm:t>
    </dgm:pt>
    <dgm:pt modelId="{490DA3C9-66EC-46C0-A63E-858027F458FA}" type="parTrans" cxnId="{6C0DF7AA-AB6B-4982-BC28-E6AFB652A96D}">
      <dgm:prSet/>
      <dgm:spPr/>
      <dgm:t>
        <a:bodyPr/>
        <a:lstStyle/>
        <a:p>
          <a:endParaRPr lang="en-US"/>
        </a:p>
      </dgm:t>
    </dgm:pt>
    <dgm:pt modelId="{9E8D8C33-7005-41FB-BAD8-B6E4788439BC}" type="sibTrans" cxnId="{6C0DF7AA-AB6B-4982-BC28-E6AFB652A96D}">
      <dgm:prSet/>
      <dgm:spPr/>
      <dgm:t>
        <a:bodyPr/>
        <a:lstStyle/>
        <a:p>
          <a:endParaRPr lang="en-US"/>
        </a:p>
      </dgm:t>
    </dgm:pt>
    <dgm:pt modelId="{9011FD81-8D63-4506-BC7A-4C995C066F8C}">
      <dgm:prSet phldrT="[Text]"/>
      <dgm:spPr/>
      <dgm:t>
        <a:bodyPr/>
        <a:lstStyle/>
        <a:p>
          <a:pPr>
            <a:buFont typeface="Arial" panose="020B0604020202020204" pitchFamily="34" charset="0"/>
            <a:buChar char="→"/>
          </a:pPr>
          <a:r>
            <a:rPr lang="en-US">
              <a:solidFill>
                <a:schemeClr val="tx1"/>
              </a:solidFill>
            </a:rPr>
            <a:t>Approved fly backs until the earlier of: the date you return to your place of permanent assignment or temporary residence, the date you return to your place of work, or the date your trip exceeds 30 days</a:t>
          </a:r>
        </a:p>
      </dgm:t>
    </dgm:pt>
    <dgm:pt modelId="{9439556F-50A4-4C46-8102-1E38FF0CDE91}" type="parTrans" cxnId="{5AB7F175-5A02-4E89-8758-527451A4F4EF}">
      <dgm:prSet/>
      <dgm:spPr/>
      <dgm:t>
        <a:bodyPr/>
        <a:lstStyle/>
        <a:p>
          <a:endParaRPr lang="en-US"/>
        </a:p>
      </dgm:t>
    </dgm:pt>
    <dgm:pt modelId="{C238BAD8-17BB-43FD-A481-E8A9EE519033}" type="sibTrans" cxnId="{5AB7F175-5A02-4E89-8758-527451A4F4EF}">
      <dgm:prSet/>
      <dgm:spPr/>
      <dgm:t>
        <a:bodyPr/>
        <a:lstStyle/>
        <a:p>
          <a:endParaRPr lang="en-US"/>
        </a:p>
      </dgm:t>
    </dgm:pt>
    <dgm:pt modelId="{7AE1BA76-FAB4-42C3-8D87-012D9A25A9D1}" type="pres">
      <dgm:prSet presAssocID="{6E4C77CC-3615-4134-BEFB-3A237FF8AEFD}" presName="Name0" presStyleCnt="0">
        <dgm:presLayoutVars>
          <dgm:chMax val="7"/>
          <dgm:chPref val="7"/>
          <dgm:dir/>
        </dgm:presLayoutVars>
      </dgm:prSet>
      <dgm:spPr/>
    </dgm:pt>
    <dgm:pt modelId="{CFD9B7A8-7EBB-41EF-BF7A-39B5B17E8572}" type="pres">
      <dgm:prSet presAssocID="{6E4C77CC-3615-4134-BEFB-3A237FF8AEFD}" presName="Name1" presStyleCnt="0"/>
      <dgm:spPr/>
    </dgm:pt>
    <dgm:pt modelId="{EDC5EA0B-7701-4E79-BBF1-00B2E334C38C}" type="pres">
      <dgm:prSet presAssocID="{6E4C77CC-3615-4134-BEFB-3A237FF8AEFD}" presName="cycle" presStyleCnt="0"/>
      <dgm:spPr/>
    </dgm:pt>
    <dgm:pt modelId="{F6AAFA76-F696-4125-A412-FF331D9B3B81}" type="pres">
      <dgm:prSet presAssocID="{6E4C77CC-3615-4134-BEFB-3A237FF8AEFD}" presName="srcNode" presStyleLbl="node1" presStyleIdx="0" presStyleCnt="3"/>
      <dgm:spPr/>
    </dgm:pt>
    <dgm:pt modelId="{203CEC61-3A13-4E9A-B6B2-2885D74ED4DA}" type="pres">
      <dgm:prSet presAssocID="{6E4C77CC-3615-4134-BEFB-3A237FF8AEFD}" presName="conn" presStyleLbl="parChTrans1D2" presStyleIdx="0" presStyleCnt="1"/>
      <dgm:spPr/>
    </dgm:pt>
    <dgm:pt modelId="{06FC7B28-0CAC-4D9B-8218-1BFB8AE92E14}" type="pres">
      <dgm:prSet presAssocID="{6E4C77CC-3615-4134-BEFB-3A237FF8AEFD}" presName="extraNode" presStyleLbl="node1" presStyleIdx="0" presStyleCnt="3"/>
      <dgm:spPr/>
    </dgm:pt>
    <dgm:pt modelId="{103A3A02-11F3-4514-98D3-B1B34B866EE1}" type="pres">
      <dgm:prSet presAssocID="{6E4C77CC-3615-4134-BEFB-3A237FF8AEFD}" presName="dstNode" presStyleLbl="node1" presStyleIdx="0" presStyleCnt="3"/>
      <dgm:spPr/>
    </dgm:pt>
    <dgm:pt modelId="{9E07A2DF-C74B-4851-A309-F5AEA0CC4FBA}" type="pres">
      <dgm:prSet presAssocID="{B5DAD4C3-F7E2-4AD3-8D1E-5DEEC981A26B}" presName="text_1" presStyleLbl="node1" presStyleIdx="0" presStyleCnt="3">
        <dgm:presLayoutVars>
          <dgm:bulletEnabled val="1"/>
        </dgm:presLayoutVars>
      </dgm:prSet>
      <dgm:spPr/>
    </dgm:pt>
    <dgm:pt modelId="{B4AD0EA4-BD8D-4269-9FDC-56CFAF971AED}" type="pres">
      <dgm:prSet presAssocID="{B5DAD4C3-F7E2-4AD3-8D1E-5DEEC981A26B}" presName="accent_1" presStyleCnt="0"/>
      <dgm:spPr/>
    </dgm:pt>
    <dgm:pt modelId="{871D3720-C2C3-44DD-9791-AAF03C811121}" type="pres">
      <dgm:prSet presAssocID="{B5DAD4C3-F7E2-4AD3-8D1E-5DEEC981A26B}" presName="accentRepeatNode" presStyleLbl="solidFgAcc1" presStyleIdx="0" presStyleCnt="3"/>
      <dgm:spPr/>
    </dgm:pt>
    <dgm:pt modelId="{28F67FA6-E0C2-4B06-9B07-02E247BF8B16}" type="pres">
      <dgm:prSet presAssocID="{F24E59D8-9359-4830-BA86-23337B7EBD04}" presName="text_2" presStyleLbl="node1" presStyleIdx="1" presStyleCnt="3">
        <dgm:presLayoutVars>
          <dgm:bulletEnabled val="1"/>
        </dgm:presLayoutVars>
      </dgm:prSet>
      <dgm:spPr/>
    </dgm:pt>
    <dgm:pt modelId="{E41DEEC0-B52A-487F-ADAF-01B2A4DEC7CD}" type="pres">
      <dgm:prSet presAssocID="{F24E59D8-9359-4830-BA86-23337B7EBD04}" presName="accent_2" presStyleCnt="0"/>
      <dgm:spPr/>
    </dgm:pt>
    <dgm:pt modelId="{3C066D86-EDE8-4F04-BE5A-A3B6EA68523C}" type="pres">
      <dgm:prSet presAssocID="{F24E59D8-9359-4830-BA86-23337B7EBD04}" presName="accentRepeatNode" presStyleLbl="solidFgAcc1" presStyleIdx="1" presStyleCnt="3"/>
      <dgm:spPr/>
    </dgm:pt>
    <dgm:pt modelId="{79039DF9-E5F3-45B5-B987-1351BBD0816E}" type="pres">
      <dgm:prSet presAssocID="{9011FD81-8D63-4506-BC7A-4C995C066F8C}" presName="text_3" presStyleLbl="node1" presStyleIdx="2" presStyleCnt="3">
        <dgm:presLayoutVars>
          <dgm:bulletEnabled val="1"/>
        </dgm:presLayoutVars>
      </dgm:prSet>
      <dgm:spPr/>
    </dgm:pt>
    <dgm:pt modelId="{6260A44C-F824-4994-852A-523D7DE50C13}" type="pres">
      <dgm:prSet presAssocID="{9011FD81-8D63-4506-BC7A-4C995C066F8C}" presName="accent_3" presStyleCnt="0"/>
      <dgm:spPr/>
    </dgm:pt>
    <dgm:pt modelId="{D10949B8-E63E-42DE-AC34-7AB4CE408860}" type="pres">
      <dgm:prSet presAssocID="{9011FD81-8D63-4506-BC7A-4C995C066F8C}" presName="accentRepeatNode" presStyleLbl="solidFgAcc1" presStyleIdx="2" presStyleCnt="3"/>
      <dgm:spPr/>
    </dgm:pt>
  </dgm:ptLst>
  <dgm:cxnLst>
    <dgm:cxn modelId="{8B8EDE28-FBE1-4E4B-9D69-A220B6C5C4ED}" type="presOf" srcId="{B5DAD4C3-F7E2-4AD3-8D1E-5DEEC981A26B}" destId="{9E07A2DF-C74B-4851-A309-F5AEA0CC4FBA}" srcOrd="0" destOrd="0" presId="urn:microsoft.com/office/officeart/2008/layout/VerticalCurvedList"/>
    <dgm:cxn modelId="{4A4E0530-5781-46C7-9D5F-D043E6870A92}" type="presOf" srcId="{9011FD81-8D63-4506-BC7A-4C995C066F8C}" destId="{79039DF9-E5F3-45B5-B987-1351BBD0816E}" srcOrd="0" destOrd="0" presId="urn:microsoft.com/office/officeart/2008/layout/VerticalCurvedList"/>
    <dgm:cxn modelId="{595EE345-049B-4191-A2F0-00925CBBD7DE}" type="presOf" srcId="{A244F74F-96BF-4A77-B4ED-74E20B728474}" destId="{203CEC61-3A13-4E9A-B6B2-2885D74ED4DA}" srcOrd="0" destOrd="0" presId="urn:microsoft.com/office/officeart/2008/layout/VerticalCurvedList"/>
    <dgm:cxn modelId="{5AB7F175-5A02-4E89-8758-527451A4F4EF}" srcId="{6E4C77CC-3615-4134-BEFB-3A237FF8AEFD}" destId="{9011FD81-8D63-4506-BC7A-4C995C066F8C}" srcOrd="2" destOrd="0" parTransId="{9439556F-50A4-4C46-8102-1E38FF0CDE91}" sibTransId="{C238BAD8-17BB-43FD-A481-E8A9EE519033}"/>
    <dgm:cxn modelId="{CCEE36AA-8841-44A9-82A5-3D1A7F6E9A9D}" type="presOf" srcId="{F24E59D8-9359-4830-BA86-23337B7EBD04}" destId="{28F67FA6-E0C2-4B06-9B07-02E247BF8B16}" srcOrd="0" destOrd="0" presId="urn:microsoft.com/office/officeart/2008/layout/VerticalCurvedList"/>
    <dgm:cxn modelId="{6C0DF7AA-AB6B-4982-BC28-E6AFB652A96D}" srcId="{6E4C77CC-3615-4134-BEFB-3A237FF8AEFD}" destId="{F24E59D8-9359-4830-BA86-23337B7EBD04}" srcOrd="1" destOrd="0" parTransId="{490DA3C9-66EC-46C0-A63E-858027F458FA}" sibTransId="{9E8D8C33-7005-41FB-BAD8-B6E4788439BC}"/>
    <dgm:cxn modelId="{F8EDB1B7-5929-429E-94E2-39D2CB573421}" type="presOf" srcId="{6E4C77CC-3615-4134-BEFB-3A237FF8AEFD}" destId="{7AE1BA76-FAB4-42C3-8D87-012D9A25A9D1}" srcOrd="0" destOrd="0" presId="urn:microsoft.com/office/officeart/2008/layout/VerticalCurvedList"/>
    <dgm:cxn modelId="{6A12FCC1-F0ED-435C-B119-AB63B7E68E51}" srcId="{6E4C77CC-3615-4134-BEFB-3A237FF8AEFD}" destId="{B5DAD4C3-F7E2-4AD3-8D1E-5DEEC981A26B}" srcOrd="0" destOrd="0" parTransId="{A4BE145E-F505-4B26-8D21-8BCA9A9565D9}" sibTransId="{A244F74F-96BF-4A77-B4ED-74E20B728474}"/>
    <dgm:cxn modelId="{4FF41F98-37CF-4878-B882-6236715421C1}" type="presParOf" srcId="{7AE1BA76-FAB4-42C3-8D87-012D9A25A9D1}" destId="{CFD9B7A8-7EBB-41EF-BF7A-39B5B17E8572}" srcOrd="0" destOrd="0" presId="urn:microsoft.com/office/officeart/2008/layout/VerticalCurvedList"/>
    <dgm:cxn modelId="{BB0170EF-A1CC-4023-B5D8-A06B02EEE09E}" type="presParOf" srcId="{CFD9B7A8-7EBB-41EF-BF7A-39B5B17E8572}" destId="{EDC5EA0B-7701-4E79-BBF1-00B2E334C38C}" srcOrd="0" destOrd="0" presId="urn:microsoft.com/office/officeart/2008/layout/VerticalCurvedList"/>
    <dgm:cxn modelId="{E6C59D71-4F5E-4357-B58B-26DDC122A959}" type="presParOf" srcId="{EDC5EA0B-7701-4E79-BBF1-00B2E334C38C}" destId="{F6AAFA76-F696-4125-A412-FF331D9B3B81}" srcOrd="0" destOrd="0" presId="urn:microsoft.com/office/officeart/2008/layout/VerticalCurvedList"/>
    <dgm:cxn modelId="{02EB01D2-C7FA-4D0C-BF12-3370E0DD91BC}" type="presParOf" srcId="{EDC5EA0B-7701-4E79-BBF1-00B2E334C38C}" destId="{203CEC61-3A13-4E9A-B6B2-2885D74ED4DA}" srcOrd="1" destOrd="0" presId="urn:microsoft.com/office/officeart/2008/layout/VerticalCurvedList"/>
    <dgm:cxn modelId="{7AA621FB-E4D5-446C-9EA8-DF415CFBFD88}" type="presParOf" srcId="{EDC5EA0B-7701-4E79-BBF1-00B2E334C38C}" destId="{06FC7B28-0CAC-4D9B-8218-1BFB8AE92E14}" srcOrd="2" destOrd="0" presId="urn:microsoft.com/office/officeart/2008/layout/VerticalCurvedList"/>
    <dgm:cxn modelId="{EE17CE3E-3EC7-42FE-AEF4-FFBA9BC5EC78}" type="presParOf" srcId="{EDC5EA0B-7701-4E79-BBF1-00B2E334C38C}" destId="{103A3A02-11F3-4514-98D3-B1B34B866EE1}" srcOrd="3" destOrd="0" presId="urn:microsoft.com/office/officeart/2008/layout/VerticalCurvedList"/>
    <dgm:cxn modelId="{1F457314-D97A-4ECA-9234-EA1A3614F6FB}" type="presParOf" srcId="{CFD9B7A8-7EBB-41EF-BF7A-39B5B17E8572}" destId="{9E07A2DF-C74B-4851-A309-F5AEA0CC4FBA}" srcOrd="1" destOrd="0" presId="urn:microsoft.com/office/officeart/2008/layout/VerticalCurvedList"/>
    <dgm:cxn modelId="{99934BB3-7B97-4CB8-8707-DEEB7EBC1CB1}" type="presParOf" srcId="{CFD9B7A8-7EBB-41EF-BF7A-39B5B17E8572}" destId="{B4AD0EA4-BD8D-4269-9FDC-56CFAF971AED}" srcOrd="2" destOrd="0" presId="urn:microsoft.com/office/officeart/2008/layout/VerticalCurvedList"/>
    <dgm:cxn modelId="{21F4A736-B704-4F6D-A616-9C3C030F9CD0}" type="presParOf" srcId="{B4AD0EA4-BD8D-4269-9FDC-56CFAF971AED}" destId="{871D3720-C2C3-44DD-9791-AAF03C811121}" srcOrd="0" destOrd="0" presId="urn:microsoft.com/office/officeart/2008/layout/VerticalCurvedList"/>
    <dgm:cxn modelId="{B76D21B8-B8A8-4A28-AEE1-41E373CAF983}" type="presParOf" srcId="{CFD9B7A8-7EBB-41EF-BF7A-39B5B17E8572}" destId="{28F67FA6-E0C2-4B06-9B07-02E247BF8B16}" srcOrd="3" destOrd="0" presId="urn:microsoft.com/office/officeart/2008/layout/VerticalCurvedList"/>
    <dgm:cxn modelId="{E8F61E19-0829-4158-A673-0BAAEDFBFCDC}" type="presParOf" srcId="{CFD9B7A8-7EBB-41EF-BF7A-39B5B17E8572}" destId="{E41DEEC0-B52A-487F-ADAF-01B2A4DEC7CD}" srcOrd="4" destOrd="0" presId="urn:microsoft.com/office/officeart/2008/layout/VerticalCurvedList"/>
    <dgm:cxn modelId="{EDB2AB17-D7E8-4944-A1AE-54D7AD815911}" type="presParOf" srcId="{E41DEEC0-B52A-487F-ADAF-01B2A4DEC7CD}" destId="{3C066D86-EDE8-4F04-BE5A-A3B6EA68523C}" srcOrd="0" destOrd="0" presId="urn:microsoft.com/office/officeart/2008/layout/VerticalCurvedList"/>
    <dgm:cxn modelId="{BD05A2E9-D92F-4E77-BDD1-04751CBD7968}" type="presParOf" srcId="{CFD9B7A8-7EBB-41EF-BF7A-39B5B17E8572}" destId="{79039DF9-E5F3-45B5-B987-1351BBD0816E}" srcOrd="5" destOrd="0" presId="urn:microsoft.com/office/officeart/2008/layout/VerticalCurvedList"/>
    <dgm:cxn modelId="{D8E7CD48-E38E-4768-8E2C-7473822C3162}" type="presParOf" srcId="{CFD9B7A8-7EBB-41EF-BF7A-39B5B17E8572}" destId="{6260A44C-F824-4994-852A-523D7DE50C13}" srcOrd="6" destOrd="0" presId="urn:microsoft.com/office/officeart/2008/layout/VerticalCurvedList"/>
    <dgm:cxn modelId="{65FD1754-D26F-4FEB-8E73-100F298A4F7B}" type="presParOf" srcId="{6260A44C-F824-4994-852A-523D7DE50C13}" destId="{D10949B8-E63E-42DE-AC34-7AB4CE40886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1A6BD2-576D-4DBD-82BC-B3AC45C60C8B}" type="doc">
      <dgm:prSet loTypeId="urn:microsoft.com/office/officeart/2005/8/layout/process4" loCatId="process" qsTypeId="urn:microsoft.com/office/officeart/2005/8/quickstyle/simple4" qsCatId="simple" csTypeId="urn:microsoft.com/office/officeart/2005/8/colors/accent4_5" csCatId="accent4" phldr="1"/>
      <dgm:spPr/>
    </dgm:pt>
    <dgm:pt modelId="{DB3C8509-2F31-46C4-9448-44396A3716FF}">
      <dgm:prSet phldrT="[Text]" custT="1"/>
      <dgm:spPr/>
      <dgm:t>
        <a:bodyPr/>
        <a:lstStyle/>
        <a:p>
          <a:pPr algn="ctr">
            <a:buNone/>
          </a:pPr>
          <a:r>
            <a:rPr lang="en-US" sz="1200">
              <a:solidFill>
                <a:schemeClr val="tx1"/>
              </a:solidFill>
              <a:latin typeface="Arial"/>
              <a:ea typeface="+mn-ea"/>
              <a:cs typeface="+mn-cs"/>
            </a:rPr>
            <a:t>Employee/Hospital to call up International SOS (service provider for HDFC ERGO) </a:t>
          </a:r>
          <a:r>
            <a:rPr lang="en-US" sz="1200">
              <a:solidFill>
                <a:schemeClr val="tx1"/>
              </a:solidFill>
              <a:latin typeface="Arial"/>
              <a:ea typeface="+mn-ea"/>
              <a:cs typeface="+mn-cs"/>
              <a:hlinkClick xmlns:r="http://schemas.openxmlformats.org/officeDocument/2006/relationships" r:id="rId1"/>
            </a:rPr>
            <a:t>Link</a:t>
          </a:r>
          <a:r>
            <a:rPr lang="en-US" sz="1200">
              <a:solidFill>
                <a:schemeClr val="tx1"/>
              </a:solidFill>
              <a:latin typeface="Arial"/>
              <a:ea typeface="+mn-ea"/>
              <a:cs typeface="+mn-cs"/>
            </a:rPr>
            <a:t> </a:t>
          </a:r>
          <a:r>
            <a:rPr lang="en-IN" sz="1200">
              <a:solidFill>
                <a:schemeClr val="tx1"/>
              </a:solidFill>
              <a:latin typeface="Arial"/>
              <a:ea typeface="+mn-ea"/>
              <a:cs typeface="+mn-cs"/>
            </a:rPr>
            <a:t>International SOS @ +1-215-942-8390</a:t>
          </a:r>
          <a:endParaRPr lang="en-US" sz="1200">
            <a:solidFill>
              <a:schemeClr val="tx1"/>
            </a:solidFill>
            <a:latin typeface="Arial"/>
            <a:ea typeface="+mn-ea"/>
            <a:cs typeface="+mn-cs"/>
          </a:endParaRPr>
        </a:p>
      </dgm:t>
    </dgm:pt>
    <dgm:pt modelId="{82FE886D-8BE3-4872-A49B-9033FD404BEE}" type="parTrans" cxnId="{72958C74-A757-4365-881D-D6DEF86015A8}">
      <dgm:prSet/>
      <dgm:spPr/>
      <dgm:t>
        <a:bodyPr/>
        <a:lstStyle/>
        <a:p>
          <a:endParaRPr lang="en-US"/>
        </a:p>
      </dgm:t>
    </dgm:pt>
    <dgm:pt modelId="{266747A5-A707-454E-8ACF-0AC7FE98765B}" type="sibTrans" cxnId="{72958C74-A757-4365-881D-D6DEF86015A8}">
      <dgm:prSet/>
      <dgm:spPr/>
      <dgm:t>
        <a:bodyPr/>
        <a:lstStyle/>
        <a:p>
          <a:endParaRPr lang="en-US"/>
        </a:p>
      </dgm:t>
    </dgm:pt>
    <dgm:pt modelId="{B36E6E46-FBEE-4F21-A0F8-0FFF9E038517}">
      <dgm:prSet phldrT="[Text]" custT="1"/>
      <dgm:spPr/>
      <dgm:t>
        <a:bodyPr/>
        <a:lstStyle/>
        <a:p>
          <a:pPr>
            <a:buNone/>
          </a:pPr>
          <a:r>
            <a:rPr lang="en-US" sz="1200">
              <a:solidFill>
                <a:schemeClr val="tx1"/>
              </a:solidFill>
              <a:latin typeface="Arial"/>
              <a:ea typeface="+mn-ea"/>
              <a:cs typeface="+mn-cs"/>
            </a:rPr>
            <a:t>Share Employee Name, HDCF ERGO certificate no, Travel Card No, Passport No ( Available in the Insurance Certificate)</a:t>
          </a:r>
        </a:p>
      </dgm:t>
    </dgm:pt>
    <dgm:pt modelId="{4C50A0CB-2089-4BA6-83C5-61BA69466488}" type="parTrans" cxnId="{9479DEEB-62BC-47B0-907B-A1DF58B14AC3}">
      <dgm:prSet/>
      <dgm:spPr/>
      <dgm:t>
        <a:bodyPr/>
        <a:lstStyle/>
        <a:p>
          <a:endParaRPr lang="en-US"/>
        </a:p>
      </dgm:t>
    </dgm:pt>
    <dgm:pt modelId="{A32DF76C-07EB-478C-9BBC-1AA82E82AF95}" type="sibTrans" cxnId="{9479DEEB-62BC-47B0-907B-A1DF58B14AC3}">
      <dgm:prSet/>
      <dgm:spPr/>
      <dgm:t>
        <a:bodyPr/>
        <a:lstStyle/>
        <a:p>
          <a:endParaRPr lang="en-US"/>
        </a:p>
      </dgm:t>
    </dgm:pt>
    <dgm:pt modelId="{B00E22F3-1E67-4666-B3FC-4C8AFFFC3150}">
      <dgm:prSet phldrT="[Text]" custT="1"/>
      <dgm:spPr/>
      <dgm:t>
        <a:bodyPr/>
        <a:lstStyle/>
        <a:p>
          <a:pPr>
            <a:buNone/>
          </a:pPr>
          <a:r>
            <a:rPr lang="en-US" sz="1200">
              <a:solidFill>
                <a:schemeClr val="tx1"/>
              </a:solidFill>
              <a:latin typeface="Arial"/>
              <a:ea typeface="+mn-ea"/>
              <a:cs typeface="+mn-cs"/>
            </a:rPr>
            <a:t>Once they validate the Travel Insurance, employee may claim cashless facility</a:t>
          </a:r>
        </a:p>
      </dgm:t>
    </dgm:pt>
    <dgm:pt modelId="{3250A66F-D781-4AB5-BA81-38D41FB48A03}" type="parTrans" cxnId="{F4F17E60-AF11-4F40-B9F0-B09FA7268B31}">
      <dgm:prSet/>
      <dgm:spPr/>
      <dgm:t>
        <a:bodyPr/>
        <a:lstStyle/>
        <a:p>
          <a:endParaRPr lang="en-US"/>
        </a:p>
      </dgm:t>
    </dgm:pt>
    <dgm:pt modelId="{DE6D44A9-D0D2-48E9-8FC1-6629A6CAB3D8}" type="sibTrans" cxnId="{F4F17E60-AF11-4F40-B9F0-B09FA7268B31}">
      <dgm:prSet/>
      <dgm:spPr/>
      <dgm:t>
        <a:bodyPr/>
        <a:lstStyle/>
        <a:p>
          <a:endParaRPr lang="en-US"/>
        </a:p>
      </dgm:t>
    </dgm:pt>
    <dgm:pt modelId="{33EE633D-31F3-4ACB-B59E-20C9F7156697}">
      <dgm:prSet custT="1"/>
      <dgm:spPr/>
      <dgm:t>
        <a:bodyPr spcFirstLastPara="0" vert="horz" wrap="square" lIns="85344" tIns="85344" rIns="85344" bIns="85344" numCol="1" spcCol="1270" anchor="ctr" anchorCtr="0"/>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Else if the expenses are borne by employee, it can be claimed by dropping an email to </a:t>
          </a:r>
          <a:r>
            <a:rPr lang="en-US" sz="1200" kern="1200">
              <a:solidFill>
                <a:schemeClr val="tx1"/>
              </a:solidFill>
              <a:latin typeface="Arial"/>
              <a:ea typeface="+mn-ea"/>
              <a:cs typeface="+mn-cs"/>
              <a:hlinkClick xmlns:r="http://schemas.openxmlformats.org/officeDocument/2006/relationships" r:id="rId2"/>
            </a:rPr>
            <a:t>travelclaims@hdfcergo.com</a:t>
          </a:r>
          <a:r>
            <a:rPr lang="en-US" sz="1200" kern="1200">
              <a:solidFill>
                <a:schemeClr val="tx1"/>
              </a:solidFill>
              <a:latin typeface="Arial"/>
              <a:ea typeface="+mn-ea"/>
              <a:cs typeface="+mn-cs"/>
            </a:rPr>
            <a:t> </a:t>
          </a:r>
        </a:p>
      </dgm:t>
    </dgm:pt>
    <dgm:pt modelId="{88F71E48-D0A6-4CE2-9D69-C4893F6FB0D3}" type="parTrans" cxnId="{2DFEB842-83BC-4A93-96CE-D646C3907993}">
      <dgm:prSet/>
      <dgm:spPr/>
      <dgm:t>
        <a:bodyPr/>
        <a:lstStyle/>
        <a:p>
          <a:endParaRPr lang="en-US"/>
        </a:p>
      </dgm:t>
    </dgm:pt>
    <dgm:pt modelId="{9949384E-DCD0-4C58-8582-8B9F1D5DB16C}" type="sibTrans" cxnId="{2DFEB842-83BC-4A93-96CE-D646C3907993}">
      <dgm:prSet/>
      <dgm:spPr/>
      <dgm:t>
        <a:bodyPr/>
        <a:lstStyle/>
        <a:p>
          <a:endParaRPr lang="en-US"/>
        </a:p>
      </dgm:t>
    </dgm:pt>
    <dgm:pt modelId="{A630DC96-DDA9-463B-A5D6-D1943BAE33E0}" type="pres">
      <dgm:prSet presAssocID="{441A6BD2-576D-4DBD-82BC-B3AC45C60C8B}" presName="Name0" presStyleCnt="0">
        <dgm:presLayoutVars>
          <dgm:dir/>
          <dgm:animLvl val="lvl"/>
          <dgm:resizeHandles val="exact"/>
        </dgm:presLayoutVars>
      </dgm:prSet>
      <dgm:spPr/>
    </dgm:pt>
    <dgm:pt modelId="{AC4715D2-8163-40F9-907B-5641E2139D11}" type="pres">
      <dgm:prSet presAssocID="{33EE633D-31F3-4ACB-B59E-20C9F7156697}" presName="boxAndChildren" presStyleCnt="0"/>
      <dgm:spPr/>
    </dgm:pt>
    <dgm:pt modelId="{7563182E-B288-4063-BAB4-08E368ACD72F}" type="pres">
      <dgm:prSet presAssocID="{33EE633D-31F3-4ACB-B59E-20C9F7156697}" presName="parentTextBox" presStyleLbl="node1" presStyleIdx="0" presStyleCnt="4" custScaleY="239363"/>
      <dgm:spPr>
        <a:xfrm>
          <a:off x="0" y="1256624"/>
          <a:ext cx="7902713" cy="457200"/>
        </a:xfrm>
        <a:prstGeom prst="rect">
          <a:avLst/>
        </a:prstGeom>
      </dgm:spPr>
    </dgm:pt>
    <dgm:pt modelId="{4AF56DA7-135A-477B-96B2-E172D29E194E}" type="pres">
      <dgm:prSet presAssocID="{DE6D44A9-D0D2-48E9-8FC1-6629A6CAB3D8}" presName="sp" presStyleCnt="0"/>
      <dgm:spPr/>
    </dgm:pt>
    <dgm:pt modelId="{436669E6-8D8E-4B6D-BA38-429F269165B0}" type="pres">
      <dgm:prSet presAssocID="{B00E22F3-1E67-4666-B3FC-4C8AFFFC3150}" presName="arrowAndChildren" presStyleCnt="0"/>
      <dgm:spPr/>
    </dgm:pt>
    <dgm:pt modelId="{3443C8B6-C016-45A5-A528-710D9D566459}" type="pres">
      <dgm:prSet presAssocID="{B00E22F3-1E67-4666-B3FC-4C8AFFFC3150}" presName="parentTextArrow" presStyleLbl="node1" presStyleIdx="1" presStyleCnt="4" custScaleY="162843"/>
      <dgm:spPr>
        <a:xfrm rot="10800000">
          <a:off x="0" y="909173"/>
          <a:ext cx="7902713" cy="350316"/>
        </a:xfrm>
        <a:prstGeom prst="upArrowCallout">
          <a:avLst/>
        </a:prstGeom>
      </dgm:spPr>
    </dgm:pt>
    <dgm:pt modelId="{A2719BC2-00C9-414E-AC65-ABF26CB2524F}" type="pres">
      <dgm:prSet presAssocID="{A32DF76C-07EB-478C-9BBC-1AA82E82AF95}" presName="sp" presStyleCnt="0"/>
      <dgm:spPr/>
    </dgm:pt>
    <dgm:pt modelId="{3EC8EFA3-871B-401E-A75E-73AA39106366}" type="pres">
      <dgm:prSet presAssocID="{B36E6E46-FBEE-4F21-A0F8-0FFF9E038517}" presName="arrowAndChildren" presStyleCnt="0"/>
      <dgm:spPr/>
    </dgm:pt>
    <dgm:pt modelId="{B646508A-1123-4C85-97B5-16301E0278A4}" type="pres">
      <dgm:prSet presAssocID="{B36E6E46-FBEE-4F21-A0F8-0FFF9E038517}" presName="parentTextArrow" presStyleLbl="node1" presStyleIdx="2" presStyleCnt="4" custScaleY="172485"/>
      <dgm:spPr>
        <a:xfrm rot="10800000">
          <a:off x="0" y="405331"/>
          <a:ext cx="7902713" cy="506707"/>
        </a:xfrm>
        <a:prstGeom prst="upArrowCallout">
          <a:avLst/>
        </a:prstGeom>
      </dgm:spPr>
    </dgm:pt>
    <dgm:pt modelId="{369FFEA1-47DE-439B-95C3-31C94B8E12A8}" type="pres">
      <dgm:prSet presAssocID="{266747A5-A707-454E-8ACF-0AC7FE98765B}" presName="sp" presStyleCnt="0"/>
      <dgm:spPr/>
    </dgm:pt>
    <dgm:pt modelId="{7C4C08C9-ED0C-44FE-8665-9EADA5F49DA8}" type="pres">
      <dgm:prSet presAssocID="{DB3C8509-2F31-46C4-9448-44396A3716FF}" presName="arrowAndChildren" presStyleCnt="0"/>
      <dgm:spPr/>
    </dgm:pt>
    <dgm:pt modelId="{C4AD30DA-7166-47FA-96A8-7A0E93E458EE}" type="pres">
      <dgm:prSet presAssocID="{DB3C8509-2F31-46C4-9448-44396A3716FF}" presName="parentTextArrow" presStyleLbl="node1" presStyleIdx="3" presStyleCnt="4" custScaleY="207026"/>
      <dgm:spPr>
        <a:xfrm rot="10800000">
          <a:off x="0" y="7"/>
          <a:ext cx="7902713" cy="408188"/>
        </a:xfrm>
        <a:prstGeom prst="upArrowCallout">
          <a:avLst/>
        </a:prstGeom>
      </dgm:spPr>
    </dgm:pt>
  </dgm:ptLst>
  <dgm:cxnLst>
    <dgm:cxn modelId="{3262F108-8621-487D-AB01-5516933EFE04}" type="presOf" srcId="{B00E22F3-1E67-4666-B3FC-4C8AFFFC3150}" destId="{3443C8B6-C016-45A5-A528-710D9D566459}" srcOrd="0" destOrd="0" presId="urn:microsoft.com/office/officeart/2005/8/layout/process4"/>
    <dgm:cxn modelId="{9D1F9A16-88EB-44ED-94C2-E090E66D9F30}" type="presOf" srcId="{B36E6E46-FBEE-4F21-A0F8-0FFF9E038517}" destId="{B646508A-1123-4C85-97B5-16301E0278A4}" srcOrd="0" destOrd="0" presId="urn:microsoft.com/office/officeart/2005/8/layout/process4"/>
    <dgm:cxn modelId="{F4F17E60-AF11-4F40-B9F0-B09FA7268B31}" srcId="{441A6BD2-576D-4DBD-82BC-B3AC45C60C8B}" destId="{B00E22F3-1E67-4666-B3FC-4C8AFFFC3150}" srcOrd="2" destOrd="0" parTransId="{3250A66F-D781-4AB5-BA81-38D41FB48A03}" sibTransId="{DE6D44A9-D0D2-48E9-8FC1-6629A6CAB3D8}"/>
    <dgm:cxn modelId="{2DFEB842-83BC-4A93-96CE-D646C3907993}" srcId="{441A6BD2-576D-4DBD-82BC-B3AC45C60C8B}" destId="{33EE633D-31F3-4ACB-B59E-20C9F7156697}" srcOrd="3" destOrd="0" parTransId="{88F71E48-D0A6-4CE2-9D69-C4893F6FB0D3}" sibTransId="{9949384E-DCD0-4C58-8582-8B9F1D5DB16C}"/>
    <dgm:cxn modelId="{72958C74-A757-4365-881D-D6DEF86015A8}" srcId="{441A6BD2-576D-4DBD-82BC-B3AC45C60C8B}" destId="{DB3C8509-2F31-46C4-9448-44396A3716FF}" srcOrd="0" destOrd="0" parTransId="{82FE886D-8BE3-4872-A49B-9033FD404BEE}" sibTransId="{266747A5-A707-454E-8ACF-0AC7FE98765B}"/>
    <dgm:cxn modelId="{2CB0CA59-2D53-4696-9EFB-4919A88B9530}" type="presOf" srcId="{DB3C8509-2F31-46C4-9448-44396A3716FF}" destId="{C4AD30DA-7166-47FA-96A8-7A0E93E458EE}" srcOrd="0" destOrd="0" presId="urn:microsoft.com/office/officeart/2005/8/layout/process4"/>
    <dgm:cxn modelId="{C0A65185-8E51-473D-9831-AE2CD348D121}" type="presOf" srcId="{33EE633D-31F3-4ACB-B59E-20C9F7156697}" destId="{7563182E-B288-4063-BAB4-08E368ACD72F}" srcOrd="0" destOrd="0" presId="urn:microsoft.com/office/officeart/2005/8/layout/process4"/>
    <dgm:cxn modelId="{182161A7-03A0-47CC-A8BE-38EE241577D1}" type="presOf" srcId="{441A6BD2-576D-4DBD-82BC-B3AC45C60C8B}" destId="{A630DC96-DDA9-463B-A5D6-D1943BAE33E0}" srcOrd="0" destOrd="0" presId="urn:microsoft.com/office/officeart/2005/8/layout/process4"/>
    <dgm:cxn modelId="{9479DEEB-62BC-47B0-907B-A1DF58B14AC3}" srcId="{441A6BD2-576D-4DBD-82BC-B3AC45C60C8B}" destId="{B36E6E46-FBEE-4F21-A0F8-0FFF9E038517}" srcOrd="1" destOrd="0" parTransId="{4C50A0CB-2089-4BA6-83C5-61BA69466488}" sibTransId="{A32DF76C-07EB-478C-9BBC-1AA82E82AF95}"/>
    <dgm:cxn modelId="{27734449-D59A-4CBC-9CAE-E9E7A82E074E}" type="presParOf" srcId="{A630DC96-DDA9-463B-A5D6-D1943BAE33E0}" destId="{AC4715D2-8163-40F9-907B-5641E2139D11}" srcOrd="0" destOrd="0" presId="urn:microsoft.com/office/officeart/2005/8/layout/process4"/>
    <dgm:cxn modelId="{7557F61F-4E4F-4E82-B415-BD9E9BB88DF5}" type="presParOf" srcId="{AC4715D2-8163-40F9-907B-5641E2139D11}" destId="{7563182E-B288-4063-BAB4-08E368ACD72F}" srcOrd="0" destOrd="0" presId="urn:microsoft.com/office/officeart/2005/8/layout/process4"/>
    <dgm:cxn modelId="{D714EEED-3799-49FF-A919-A253C7DF7301}" type="presParOf" srcId="{A630DC96-DDA9-463B-A5D6-D1943BAE33E0}" destId="{4AF56DA7-135A-477B-96B2-E172D29E194E}" srcOrd="1" destOrd="0" presId="urn:microsoft.com/office/officeart/2005/8/layout/process4"/>
    <dgm:cxn modelId="{564409E5-D5E2-45D5-8B08-FD08562AA7AA}" type="presParOf" srcId="{A630DC96-DDA9-463B-A5D6-D1943BAE33E0}" destId="{436669E6-8D8E-4B6D-BA38-429F269165B0}" srcOrd="2" destOrd="0" presId="urn:microsoft.com/office/officeart/2005/8/layout/process4"/>
    <dgm:cxn modelId="{52A02052-B815-423D-8B47-8F58B8600206}" type="presParOf" srcId="{436669E6-8D8E-4B6D-BA38-429F269165B0}" destId="{3443C8B6-C016-45A5-A528-710D9D566459}" srcOrd="0" destOrd="0" presId="urn:microsoft.com/office/officeart/2005/8/layout/process4"/>
    <dgm:cxn modelId="{85B5762C-6FD6-4AAD-9851-65458E7618CB}" type="presParOf" srcId="{A630DC96-DDA9-463B-A5D6-D1943BAE33E0}" destId="{A2719BC2-00C9-414E-AC65-ABF26CB2524F}" srcOrd="3" destOrd="0" presId="urn:microsoft.com/office/officeart/2005/8/layout/process4"/>
    <dgm:cxn modelId="{50160090-4331-4D2F-A519-8346CD967BE3}" type="presParOf" srcId="{A630DC96-DDA9-463B-A5D6-D1943BAE33E0}" destId="{3EC8EFA3-871B-401E-A75E-73AA39106366}" srcOrd="4" destOrd="0" presId="urn:microsoft.com/office/officeart/2005/8/layout/process4"/>
    <dgm:cxn modelId="{F40969CA-D52B-43B0-8EFA-B116467ED27E}" type="presParOf" srcId="{3EC8EFA3-871B-401E-A75E-73AA39106366}" destId="{B646508A-1123-4C85-97B5-16301E0278A4}" srcOrd="0" destOrd="0" presId="urn:microsoft.com/office/officeart/2005/8/layout/process4"/>
    <dgm:cxn modelId="{DA7EA096-4146-4CA8-A7AF-4D38ED397BD1}" type="presParOf" srcId="{A630DC96-DDA9-463B-A5D6-D1943BAE33E0}" destId="{369FFEA1-47DE-439B-95C3-31C94B8E12A8}" srcOrd="5" destOrd="0" presId="urn:microsoft.com/office/officeart/2005/8/layout/process4"/>
    <dgm:cxn modelId="{08F50DBF-2538-4478-901B-D2EB7ED64F9F}" type="presParOf" srcId="{A630DC96-DDA9-463B-A5D6-D1943BAE33E0}" destId="{7C4C08C9-ED0C-44FE-8665-9EADA5F49DA8}" srcOrd="6" destOrd="0" presId="urn:microsoft.com/office/officeart/2005/8/layout/process4"/>
    <dgm:cxn modelId="{39DF77BA-010C-4705-86C6-080819B1DF2E}" type="presParOf" srcId="{7C4C08C9-ED0C-44FE-8665-9EADA5F49DA8}" destId="{C4AD30DA-7166-47FA-96A8-7A0E93E458EE}" srcOrd="0" destOrd="0" presId="urn:microsoft.com/office/officeart/2005/8/layout/process4"/>
  </dgm:cxnLst>
  <dgm:bg/>
  <dgm:whole>
    <a:ln w="19050"/>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8E82B-4CC5-47CB-A968-4780208DF730}">
      <dsp:nvSpPr>
        <dsp:cNvPr id="0" name=""/>
        <dsp:cNvSpPr/>
      </dsp:nvSpPr>
      <dsp:spPr>
        <a:xfrm rot="10800000">
          <a:off x="1923523" y="2166"/>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GCP Overview</a:t>
          </a:r>
          <a:endParaRPr lang="en-US" sz="2500" kern="1200" dirty="0"/>
        </a:p>
      </dsp:txBody>
      <dsp:txXfrm rot="10800000">
        <a:off x="2056421" y="2166"/>
        <a:ext cx="6976153" cy="531592"/>
      </dsp:txXfrm>
    </dsp:sp>
    <dsp:sp modelId="{199ED2FB-11A9-41A6-96A0-259A9BFDAA84}">
      <dsp:nvSpPr>
        <dsp:cNvPr id="0" name=""/>
        <dsp:cNvSpPr/>
      </dsp:nvSpPr>
      <dsp:spPr>
        <a:xfrm>
          <a:off x="1657727" y="2166"/>
          <a:ext cx="531592" cy="53159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05089BD-E7D5-4024-931E-77FCA88CAA3D}">
      <dsp:nvSpPr>
        <dsp:cNvPr id="0" name=""/>
        <dsp:cNvSpPr/>
      </dsp:nvSpPr>
      <dsp:spPr>
        <a:xfrm rot="10800000">
          <a:off x="1923523" y="692442"/>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hlinkClick xmlns:r="http://schemas.openxmlformats.org/officeDocument/2006/relationships" r:id="" action="ppaction://hlinksldjump"/>
            </a:rPr>
            <a:t>Know your Support Functions</a:t>
          </a:r>
          <a:endParaRPr lang="en-US" sz="2500" kern="1200"/>
        </a:p>
      </dsp:txBody>
      <dsp:txXfrm rot="10800000">
        <a:off x="2056421" y="692442"/>
        <a:ext cx="6976153" cy="531592"/>
      </dsp:txXfrm>
    </dsp:sp>
    <dsp:sp modelId="{B9AB3D43-831C-4530-B4FC-5857240D9066}">
      <dsp:nvSpPr>
        <dsp:cNvPr id="0" name=""/>
        <dsp:cNvSpPr/>
      </dsp:nvSpPr>
      <dsp:spPr>
        <a:xfrm>
          <a:off x="1657727" y="692442"/>
          <a:ext cx="531592" cy="53159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1549F28-276A-4845-B9B8-4A42CE7EDE88}">
      <dsp:nvSpPr>
        <dsp:cNvPr id="0" name=""/>
        <dsp:cNvSpPr/>
      </dsp:nvSpPr>
      <dsp:spPr>
        <a:xfrm rot="10800000">
          <a:off x="1923523" y="1382718"/>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Before You Go</a:t>
          </a:r>
          <a:endParaRPr lang="en-US" sz="2500" kern="1200">
            <a:latin typeface="Arial"/>
            <a:ea typeface="+mn-ea"/>
            <a:cs typeface="+mn-cs"/>
          </a:endParaRPr>
        </a:p>
      </dsp:txBody>
      <dsp:txXfrm rot="10800000">
        <a:off x="2056421" y="1382718"/>
        <a:ext cx="6976153" cy="531592"/>
      </dsp:txXfrm>
    </dsp:sp>
    <dsp:sp modelId="{B35B4C92-0704-4589-BE50-3CF57126BF42}">
      <dsp:nvSpPr>
        <dsp:cNvPr id="0" name=""/>
        <dsp:cNvSpPr/>
      </dsp:nvSpPr>
      <dsp:spPr>
        <a:xfrm rot="1616304">
          <a:off x="1657727" y="1382718"/>
          <a:ext cx="531592" cy="531592"/>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64B5232-C58C-4DDA-A77C-81948327D803}">
      <dsp:nvSpPr>
        <dsp:cNvPr id="0" name=""/>
        <dsp:cNvSpPr/>
      </dsp:nvSpPr>
      <dsp:spPr>
        <a:xfrm rot="10800000">
          <a:off x="1923523" y="2072994"/>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GCP Benefits &amp; Entitlements</a:t>
          </a:r>
          <a:endParaRPr lang="en-US" sz="2500" kern="1200" dirty="0">
            <a:latin typeface="Arial"/>
            <a:ea typeface="+mn-ea"/>
            <a:cs typeface="+mn-cs"/>
          </a:endParaRPr>
        </a:p>
      </dsp:txBody>
      <dsp:txXfrm rot="10800000">
        <a:off x="2056421" y="2072994"/>
        <a:ext cx="6976153" cy="531592"/>
      </dsp:txXfrm>
    </dsp:sp>
    <dsp:sp modelId="{170ADBCB-5DFC-4CCB-A9AC-79A32111E6A6}">
      <dsp:nvSpPr>
        <dsp:cNvPr id="0" name=""/>
        <dsp:cNvSpPr/>
      </dsp:nvSpPr>
      <dsp:spPr>
        <a:xfrm>
          <a:off x="1657727" y="2072994"/>
          <a:ext cx="531592" cy="531592"/>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C0B3762-71E7-48B2-BD79-23B0E2BF19C2}">
      <dsp:nvSpPr>
        <dsp:cNvPr id="0" name=""/>
        <dsp:cNvSpPr/>
      </dsp:nvSpPr>
      <dsp:spPr>
        <a:xfrm rot="10800000">
          <a:off x="1923523" y="2763271"/>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dirty="0">
              <a:hlinkClick xmlns:r="http://schemas.openxmlformats.org/officeDocument/2006/relationships" r:id="" action="ppaction://hlinksldjump"/>
            </a:rPr>
            <a:t>Actions while On GCP</a:t>
          </a:r>
          <a:endParaRPr lang="en-US" sz="2500" kern="1200" dirty="0">
            <a:latin typeface="Arial"/>
            <a:ea typeface="+mn-ea"/>
            <a:cs typeface="+mn-cs"/>
          </a:endParaRPr>
        </a:p>
      </dsp:txBody>
      <dsp:txXfrm rot="10800000">
        <a:off x="2056421" y="2763271"/>
        <a:ext cx="6976153" cy="531592"/>
      </dsp:txXfrm>
    </dsp:sp>
    <dsp:sp modelId="{756CA38E-7FA7-4CE7-992E-97D18F5222A3}">
      <dsp:nvSpPr>
        <dsp:cNvPr id="0" name=""/>
        <dsp:cNvSpPr/>
      </dsp:nvSpPr>
      <dsp:spPr>
        <a:xfrm>
          <a:off x="1657727" y="2763271"/>
          <a:ext cx="531592" cy="531592"/>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02DADE7-304F-4E65-84AA-7C3BE3E209FD}">
      <dsp:nvSpPr>
        <dsp:cNvPr id="0" name=""/>
        <dsp:cNvSpPr/>
      </dsp:nvSpPr>
      <dsp:spPr>
        <a:xfrm rot="10800000">
          <a:off x="1923523" y="3453547"/>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Taxation</a:t>
          </a:r>
          <a:endParaRPr lang="en-US" sz="2500" kern="1200">
            <a:latin typeface="Arial"/>
            <a:ea typeface="+mn-ea"/>
            <a:cs typeface="+mn-cs"/>
          </a:endParaRPr>
        </a:p>
      </dsp:txBody>
      <dsp:txXfrm rot="10800000">
        <a:off x="2056421" y="3453547"/>
        <a:ext cx="6976153" cy="531592"/>
      </dsp:txXfrm>
    </dsp:sp>
    <dsp:sp modelId="{BCE34809-81EB-4C64-B185-D39A5686E693}">
      <dsp:nvSpPr>
        <dsp:cNvPr id="0" name=""/>
        <dsp:cNvSpPr/>
      </dsp:nvSpPr>
      <dsp:spPr>
        <a:xfrm>
          <a:off x="1657727" y="3453547"/>
          <a:ext cx="531592" cy="531592"/>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2DD596C-BC9D-4DF4-ACEE-D5E219369CC9}">
      <dsp:nvSpPr>
        <dsp:cNvPr id="0" name=""/>
        <dsp:cNvSpPr/>
      </dsp:nvSpPr>
      <dsp:spPr>
        <a:xfrm rot="10800000">
          <a:off x="1923523" y="4143823"/>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417"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hlinkClick xmlns:r="http://schemas.openxmlformats.org/officeDocument/2006/relationships" r:id="" action="ppaction://hlinksldjump"/>
            </a:rPr>
            <a:t>Self Read</a:t>
          </a:r>
          <a:endParaRPr lang="en-US" sz="2500" kern="1200">
            <a:latin typeface="Arial"/>
            <a:ea typeface="+mn-ea"/>
            <a:cs typeface="+mn-cs"/>
          </a:endParaRPr>
        </a:p>
      </dsp:txBody>
      <dsp:txXfrm rot="10800000">
        <a:off x="2056421" y="4143823"/>
        <a:ext cx="6976153" cy="531592"/>
      </dsp:txXfrm>
    </dsp:sp>
    <dsp:sp modelId="{FF19567D-48D5-4926-A9B4-2A5BA3A4E8C3}">
      <dsp:nvSpPr>
        <dsp:cNvPr id="0" name=""/>
        <dsp:cNvSpPr/>
      </dsp:nvSpPr>
      <dsp:spPr>
        <a:xfrm>
          <a:off x="1657727" y="4143823"/>
          <a:ext cx="531592" cy="531592"/>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6BF413-7047-410E-B293-81C9D9BF1598}">
      <dsp:nvSpPr>
        <dsp:cNvPr id="0" name=""/>
        <dsp:cNvSpPr/>
      </dsp:nvSpPr>
      <dsp:spPr>
        <a:xfrm rot="10800000">
          <a:off x="1923523" y="4834099"/>
          <a:ext cx="7109051" cy="53159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364" tIns="95250" rIns="177800" bIns="95250" numCol="1" spcCol="1270" anchor="ctr" anchorCtr="0">
          <a:noAutofit/>
        </a:bodyPr>
        <a:lstStyle/>
        <a:p>
          <a:pPr marL="0" lvl="0" indent="0" algn="ctr" defTabSz="1111250">
            <a:lnSpc>
              <a:spcPct val="90000"/>
            </a:lnSpc>
            <a:spcBef>
              <a:spcPct val="0"/>
            </a:spcBef>
            <a:spcAft>
              <a:spcPct val="35000"/>
            </a:spcAft>
            <a:buNone/>
          </a:pPr>
          <a:r>
            <a:rPr lang="en-IN" sz="2500" kern="1200">
              <a:latin typeface="Arial"/>
              <a:ea typeface="+mn-ea"/>
              <a:cs typeface="+mn-cs"/>
              <a:hlinkClick xmlns:r="http://schemas.openxmlformats.org/officeDocument/2006/relationships" r:id="" action="ppaction://hlinksldjump"/>
            </a:rPr>
            <a:t>Annexure</a:t>
          </a:r>
          <a:endParaRPr lang="en-US" sz="2500" kern="1200">
            <a:latin typeface="Arial"/>
            <a:ea typeface="+mn-ea"/>
            <a:cs typeface="+mn-cs"/>
          </a:endParaRPr>
        </a:p>
      </dsp:txBody>
      <dsp:txXfrm rot="10800000">
        <a:off x="2056421" y="4834099"/>
        <a:ext cx="6976153" cy="531592"/>
      </dsp:txXfrm>
    </dsp:sp>
    <dsp:sp modelId="{99205DC5-FCEE-45E1-B111-2E9DC83924EE}">
      <dsp:nvSpPr>
        <dsp:cNvPr id="0" name=""/>
        <dsp:cNvSpPr/>
      </dsp:nvSpPr>
      <dsp:spPr>
        <a:xfrm>
          <a:off x="1657727" y="4834099"/>
          <a:ext cx="531592" cy="531592"/>
        </a:xfrm>
        <a:prstGeom prst="ellipse">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F4AE6-F237-40D3-9A18-2C7A9C116AA1}">
      <dsp:nvSpPr>
        <dsp:cNvPr id="0" name=""/>
        <dsp:cNvSpPr/>
      </dsp:nvSpPr>
      <dsp:spPr>
        <a:xfrm>
          <a:off x="0" y="0"/>
          <a:ext cx="1840359" cy="5369185"/>
        </a:xfrm>
        <a:prstGeom prst="roundRect">
          <a:avLst>
            <a:gd name="adj" fmla="val 10000"/>
          </a:avLst>
        </a:prstGeom>
        <a:solidFill>
          <a:schemeClr val="accent6">
            <a:lumMod val="40000"/>
            <a:lumOff val="6000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Long term cross border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assignments of duration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6 to 12 months </a:t>
          </a:r>
          <a:endParaRPr lang="en-US" sz="1400" kern="1200"/>
        </a:p>
      </dsp:txBody>
      <dsp:txXfrm>
        <a:off x="0" y="2147674"/>
        <a:ext cx="1840359" cy="2147674"/>
      </dsp:txXfrm>
    </dsp:sp>
    <dsp:sp modelId="{3331E25E-3A18-4761-A30A-E9E294A37D57}">
      <dsp:nvSpPr>
        <dsp:cNvPr id="0" name=""/>
        <dsp:cNvSpPr/>
      </dsp:nvSpPr>
      <dsp:spPr>
        <a:xfrm>
          <a:off x="55348" y="322151"/>
          <a:ext cx="1729938" cy="1787938"/>
        </a:xfrm>
        <a:prstGeom prst="ellipse">
          <a:avLst/>
        </a:prstGeom>
        <a:solidFill>
          <a:schemeClr val="accent6">
            <a:lumMod val="60000"/>
            <a:lumOff val="40000"/>
          </a:schemeClr>
        </a:solid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7C85406A-95A4-4D0E-927A-0A05C45D2D29}">
      <dsp:nvSpPr>
        <dsp:cNvPr id="0" name=""/>
        <dsp:cNvSpPr/>
      </dsp:nvSpPr>
      <dsp:spPr>
        <a:xfrm>
          <a:off x="1895708" y="0"/>
          <a:ext cx="1840359" cy="5369185"/>
        </a:xfrm>
        <a:prstGeom prst="roundRect">
          <a:avLst>
            <a:gd name="adj" fmla="val 10000"/>
          </a:avLst>
        </a:prstGeom>
        <a:solidFill>
          <a:schemeClr val="accent1">
            <a:lumMod val="20000"/>
            <a:lumOff val="80000"/>
          </a:schemeClr>
        </a:solidFill>
        <a:ln w="12700" cap="flat" cmpd="sng" algn="ctr">
          <a:solidFill>
            <a:schemeClr val="accent1">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Employee</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 headcount in ATCI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ceases and is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transferred to the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GCP country </a:t>
          </a:r>
        </a:p>
        <a:p>
          <a:pPr marL="0" lvl="0" indent="0" algn="ctr" defTabSz="622300">
            <a:lnSpc>
              <a:spcPct val="90000"/>
            </a:lnSpc>
            <a:spcBef>
              <a:spcPct val="0"/>
            </a:spcBef>
            <a:spcAft>
              <a:spcPct val="35000"/>
            </a:spcAft>
            <a:buNone/>
          </a:pPr>
          <a:r>
            <a:rPr lang="en-US" sz="1400" b="0" kern="1200" cap="none" spc="0" dirty="0">
              <a:ln w="0"/>
              <a:solidFill>
                <a:schemeClr val="tx1"/>
              </a:solidFill>
              <a:effectLst>
                <a:outerShdw blurRad="38100" dist="19050" dir="2700000" algn="tl" rotWithShape="0">
                  <a:schemeClr val="dk1">
                    <a:alpha val="40000"/>
                  </a:schemeClr>
                </a:outerShdw>
              </a:effectLst>
              <a:latin typeface="Arial" charset="0"/>
              <a:cs typeface="Arial" charset="0"/>
            </a:rPr>
            <a:t>headcount</a:t>
          </a:r>
          <a:endParaRPr lang="en-US" sz="1400" kern="1200" dirty="0"/>
        </a:p>
      </dsp:txBody>
      <dsp:txXfrm>
        <a:off x="1895708" y="2147674"/>
        <a:ext cx="1840359" cy="2147674"/>
      </dsp:txXfrm>
    </dsp:sp>
    <dsp:sp modelId="{B9B798E7-2FAA-493B-9324-E3FD1D539711}">
      <dsp:nvSpPr>
        <dsp:cNvPr id="0" name=""/>
        <dsp:cNvSpPr/>
      </dsp:nvSpPr>
      <dsp:spPr>
        <a:xfrm>
          <a:off x="1950919" y="322151"/>
          <a:ext cx="1729938" cy="1787938"/>
        </a:xfrm>
        <a:prstGeom prst="ellipse">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40704F6F-FFBF-420B-A6EC-817440F0043B}">
      <dsp:nvSpPr>
        <dsp:cNvPr id="0" name=""/>
        <dsp:cNvSpPr/>
      </dsp:nvSpPr>
      <dsp:spPr>
        <a:xfrm>
          <a:off x="3791278" y="0"/>
          <a:ext cx="1840359" cy="5369185"/>
        </a:xfrm>
        <a:prstGeom prst="roundRect">
          <a:avLst>
            <a:gd name="adj" fmla="val 10000"/>
          </a:avLst>
        </a:prstGeom>
        <a:solidFill>
          <a:schemeClr val="accent4">
            <a:lumMod val="20000"/>
            <a:lumOff val="80000"/>
          </a:schemeClr>
        </a:solidFill>
        <a:ln w="12700" cap="flat" cmpd="sng" algn="ctr">
          <a:solidFill>
            <a:schemeClr val="accent5">
              <a:lumMod val="20000"/>
              <a:lumOff val="8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on</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host country</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payroll and are paid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as per Host Country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Compensation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Model</a:t>
          </a:r>
          <a:endParaRPr lang="en-US" sz="1400" kern="1200"/>
        </a:p>
      </dsp:txBody>
      <dsp:txXfrm>
        <a:off x="3791278" y="2147674"/>
        <a:ext cx="1840359" cy="2147674"/>
      </dsp:txXfrm>
    </dsp:sp>
    <dsp:sp modelId="{F7D047B7-55A8-40C4-B7E3-45B65C3580E3}">
      <dsp:nvSpPr>
        <dsp:cNvPr id="0" name=""/>
        <dsp:cNvSpPr/>
      </dsp:nvSpPr>
      <dsp:spPr>
        <a:xfrm>
          <a:off x="3846489" y="322151"/>
          <a:ext cx="1729938" cy="1787938"/>
        </a:xfrm>
        <a:prstGeom prst="ellipse">
          <a:avLst/>
        </a:prstGeom>
        <a:solidFill>
          <a:schemeClr val="accent4">
            <a:lumMod val="40000"/>
            <a:lumOff val="6000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sp>
    <dsp:sp modelId="{CA81706F-A90B-4F27-99B1-6AA338568313}">
      <dsp:nvSpPr>
        <dsp:cNvPr id="0" name=""/>
        <dsp:cNvSpPr/>
      </dsp:nvSpPr>
      <dsp:spPr>
        <a:xfrm>
          <a:off x="5686849" y="0"/>
          <a:ext cx="1840359" cy="5369185"/>
        </a:xfrm>
        <a:prstGeom prst="roundRect">
          <a:avLst>
            <a:gd name="adj" fmla="val 10000"/>
          </a:avLst>
        </a:prstGeom>
        <a:solidFill>
          <a:schemeClr val="accent6">
            <a:lumMod val="40000"/>
            <a:lumOff val="60000"/>
          </a:schemeClr>
        </a:solidFill>
        <a:ln w="12700" cap="flat" cmpd="sng" algn="ctr">
          <a:solidFill>
            <a:srgbClr val="FFEA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Employees are to</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abide by home &amp;</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host country specific</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 laws while on </a:t>
          </a:r>
        </a:p>
        <a:p>
          <a:pPr marL="0" lvl="0" indent="0" algn="ctr" defTabSz="622300">
            <a:lnSpc>
              <a:spcPct val="90000"/>
            </a:lnSpc>
            <a:spcBef>
              <a:spcPct val="0"/>
            </a:spcBef>
            <a:spcAft>
              <a:spcPct val="35000"/>
            </a:spcAft>
            <a:buNone/>
          </a:pPr>
          <a:r>
            <a:rPr lang="en-US" sz="1400" b="0" kern="1200" cap="none" spc="0" dirty="0">
              <a:ln w="0"/>
              <a:solidFill>
                <a:prstClr val="black"/>
              </a:solidFill>
              <a:effectLst>
                <a:outerShdw blurRad="38100" dist="19050" dir="2700000" algn="tl" rotWithShape="0">
                  <a:prstClr val="black">
                    <a:alpha val="40000"/>
                  </a:prstClr>
                </a:outerShdw>
              </a:effectLst>
              <a:latin typeface="Arial" charset="0"/>
              <a:ea typeface="+mn-ea"/>
              <a:cs typeface="Arial" charset="0"/>
            </a:rPr>
            <a:t>GCP</a:t>
          </a:r>
        </a:p>
      </dsp:txBody>
      <dsp:txXfrm>
        <a:off x="5686849" y="2147674"/>
        <a:ext cx="1840359" cy="2147674"/>
      </dsp:txXfrm>
    </dsp:sp>
    <dsp:sp modelId="{62291EA4-0D00-4CFA-AF4E-63798D8BD283}">
      <dsp:nvSpPr>
        <dsp:cNvPr id="0" name=""/>
        <dsp:cNvSpPr/>
      </dsp:nvSpPr>
      <dsp:spPr>
        <a:xfrm>
          <a:off x="5742060" y="322151"/>
          <a:ext cx="1729938" cy="1787938"/>
        </a:xfrm>
        <a:prstGeom prst="ellipse">
          <a:avLst/>
        </a:prstGeom>
        <a:solidFill>
          <a:schemeClr val="accent6">
            <a:lumMod val="60000"/>
            <a:lumOff val="40000"/>
          </a:schemeClr>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sp>
    <dsp:sp modelId="{88E60AFB-A26B-4315-9F3E-36E7F972D63D}">
      <dsp:nvSpPr>
        <dsp:cNvPr id="0" name=""/>
        <dsp:cNvSpPr/>
      </dsp:nvSpPr>
      <dsp:spPr>
        <a:xfrm>
          <a:off x="7582419" y="0"/>
          <a:ext cx="1840359" cy="5369185"/>
        </a:xfrm>
        <a:prstGeom prst="roundRect">
          <a:avLst>
            <a:gd name="adj" fmla="val 10000"/>
          </a:avLst>
        </a:prstGeom>
        <a:solidFill>
          <a:schemeClr val="accent1">
            <a:lumMod val="20000"/>
            <a:lumOff val="80000"/>
          </a:schemeClr>
        </a:solidFill>
        <a:ln w="12700" cap="flat" cmpd="sng" algn="ctr">
          <a:solidFill>
            <a:srgbClr val="7E00FF">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At the end of</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 assignment the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employee will either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be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re-staffed or  be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expected to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return to India </a:t>
          </a:r>
        </a:p>
      </dsp:txBody>
      <dsp:txXfrm>
        <a:off x="7582419" y="2147674"/>
        <a:ext cx="1840359" cy="2147674"/>
      </dsp:txXfrm>
    </dsp:sp>
    <dsp:sp modelId="{C48B8CD8-4DB2-4919-995F-FD2D243AF7D6}">
      <dsp:nvSpPr>
        <dsp:cNvPr id="0" name=""/>
        <dsp:cNvSpPr/>
      </dsp:nvSpPr>
      <dsp:spPr>
        <a:xfrm>
          <a:off x="7637630" y="322151"/>
          <a:ext cx="1729938" cy="1787938"/>
        </a:xfrm>
        <a:prstGeom prst="ellipse">
          <a:avLst/>
        </a:prstGeom>
        <a:solidFill>
          <a:schemeClr val="accent1">
            <a:lumMod val="40000"/>
            <a:lumOff val="6000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17399E4D-D5E8-4A37-8124-9BEC777DCAE9}">
      <dsp:nvSpPr>
        <dsp:cNvPr id="0" name=""/>
        <dsp:cNvSpPr/>
      </dsp:nvSpPr>
      <dsp:spPr>
        <a:xfrm>
          <a:off x="9477990" y="0"/>
          <a:ext cx="1840359" cy="5369185"/>
        </a:xfrm>
        <a:prstGeom prst="roundRect">
          <a:avLst>
            <a:gd name="adj" fmla="val 10000"/>
          </a:avLst>
        </a:prstGeom>
        <a:solidFill>
          <a:schemeClr val="accent4">
            <a:lumMod val="20000"/>
            <a:lumOff val="80000"/>
          </a:schemeClr>
        </a:solidFill>
        <a:ln w="12700" cap="flat" cmpd="sng" algn="ctr">
          <a:solidFill>
            <a:srgbClr val="00FF7D">
              <a:lumMod val="20000"/>
              <a:lumOff val="8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Dependents can </a:t>
          </a:r>
        </a:p>
        <a:p>
          <a:pPr marL="0" lvl="0" indent="0" algn="ctr" defTabSz="622300">
            <a:lnSpc>
              <a:spcPct val="90000"/>
            </a:lnSpc>
            <a:spcBef>
              <a:spcPct val="0"/>
            </a:spcBef>
            <a:spcAft>
              <a:spcPct val="35000"/>
            </a:spcAft>
            <a:buNone/>
          </a:pPr>
          <a:r>
            <a:rPr lang="en-US" sz="1400" b="0" kern="1200" cap="none" spc="0">
              <a:ln w="0"/>
              <a:solidFill>
                <a:prstClr val="black"/>
              </a:solidFill>
              <a:effectLst>
                <a:outerShdw blurRad="38100" dist="19050" dir="2700000" algn="tl" rotWithShape="0">
                  <a:prstClr val="black">
                    <a:alpha val="40000"/>
                  </a:prstClr>
                </a:outerShdw>
              </a:effectLst>
              <a:latin typeface="Arial" charset="0"/>
              <a:ea typeface="+mn-ea"/>
              <a:cs typeface="Arial" charset="0"/>
            </a:rPr>
            <a:t>accompany </a:t>
          </a:r>
        </a:p>
      </dsp:txBody>
      <dsp:txXfrm>
        <a:off x="9477990" y="2147674"/>
        <a:ext cx="1840359" cy="2147674"/>
      </dsp:txXfrm>
    </dsp:sp>
    <dsp:sp modelId="{F37A935D-E56E-4A98-87EB-7D6D0978118A}">
      <dsp:nvSpPr>
        <dsp:cNvPr id="0" name=""/>
        <dsp:cNvSpPr/>
      </dsp:nvSpPr>
      <dsp:spPr>
        <a:xfrm>
          <a:off x="9533201" y="322151"/>
          <a:ext cx="1729938" cy="1787938"/>
        </a:xfrm>
        <a:prstGeom prst="ellipse">
          <a:avLst/>
        </a:prstGeom>
        <a:solidFill>
          <a:schemeClr val="accent4">
            <a:lumMod val="40000"/>
            <a:lumOff val="60000"/>
          </a:schemeClr>
        </a:solidFill>
        <a:ln w="12700" cap="flat" cmpd="sng" algn="ctr">
          <a:solidFill>
            <a:schemeClr val="accent4">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F1B82651-0295-4F4A-B252-A935B99735C4}">
      <dsp:nvSpPr>
        <dsp:cNvPr id="0" name=""/>
        <dsp:cNvSpPr/>
      </dsp:nvSpPr>
      <dsp:spPr>
        <a:xfrm>
          <a:off x="452739" y="4295348"/>
          <a:ext cx="10413008" cy="805377"/>
        </a:xfrm>
        <a:prstGeom prst="leftRightArrow">
          <a:avLst/>
        </a:prstGeom>
        <a:solidFill>
          <a:srgbClr val="FF95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413F-D324-4286-83A8-FD460E898B9D}">
      <dsp:nvSpPr>
        <dsp:cNvPr id="0" name=""/>
        <dsp:cNvSpPr/>
      </dsp:nvSpPr>
      <dsp:spPr>
        <a:xfrm>
          <a:off x="2626855" y="1409258"/>
          <a:ext cx="1787434" cy="1623946"/>
        </a:xfrm>
        <a:prstGeom prst="ellipse">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Arial"/>
            </a:rPr>
            <a:t>These activities </a:t>
          </a:r>
        </a:p>
        <a:p>
          <a:pPr marL="0" lvl="0" indent="0" algn="ctr" defTabSz="488950">
            <a:lnSpc>
              <a:spcPct val="90000"/>
            </a:lnSpc>
            <a:spcBef>
              <a:spcPct val="0"/>
            </a:spcBef>
            <a:spcAft>
              <a:spcPct val="35000"/>
            </a:spcAft>
            <a:buNone/>
          </a:pPr>
          <a:r>
            <a:rPr lang="en-IN" sz="1100" b="1" kern="1200" dirty="0">
              <a:latin typeface="Arial"/>
            </a:rPr>
            <a:t>have to be </a:t>
          </a:r>
        </a:p>
        <a:p>
          <a:pPr marL="0" lvl="0" indent="0" algn="ctr" defTabSz="488950">
            <a:lnSpc>
              <a:spcPct val="90000"/>
            </a:lnSpc>
            <a:spcBef>
              <a:spcPct val="0"/>
            </a:spcBef>
            <a:spcAft>
              <a:spcPct val="35000"/>
            </a:spcAft>
            <a:buNone/>
          </a:pPr>
          <a:r>
            <a:rPr lang="en-IN" sz="1100" b="1" kern="1200" dirty="0">
              <a:latin typeface="Arial"/>
            </a:rPr>
            <a:t>completed at least</a:t>
          </a:r>
        </a:p>
        <a:p>
          <a:pPr marL="0" lvl="0" indent="0" algn="ctr" defTabSz="488950">
            <a:lnSpc>
              <a:spcPct val="90000"/>
            </a:lnSpc>
            <a:spcBef>
              <a:spcPct val="0"/>
            </a:spcBef>
            <a:spcAft>
              <a:spcPct val="35000"/>
            </a:spcAft>
            <a:buNone/>
          </a:pPr>
          <a:r>
            <a:rPr lang="en-IN" sz="1100" b="1" kern="1200" dirty="0">
              <a:latin typeface="Arial"/>
            </a:rPr>
            <a:t>7 working days </a:t>
          </a:r>
        </a:p>
        <a:p>
          <a:pPr marL="0" lvl="0" indent="0" algn="ctr" defTabSz="488950">
            <a:lnSpc>
              <a:spcPct val="90000"/>
            </a:lnSpc>
            <a:spcBef>
              <a:spcPct val="0"/>
            </a:spcBef>
            <a:spcAft>
              <a:spcPct val="35000"/>
            </a:spcAft>
            <a:buNone/>
          </a:pPr>
          <a:r>
            <a:rPr lang="en-IN" sz="1100" b="1" kern="1200" dirty="0">
              <a:latin typeface="Arial"/>
            </a:rPr>
            <a:t>prior to the GCP </a:t>
          </a:r>
        </a:p>
        <a:p>
          <a:pPr marL="0" lvl="0" indent="0" algn="ctr" defTabSz="488950">
            <a:lnSpc>
              <a:spcPct val="90000"/>
            </a:lnSpc>
            <a:spcBef>
              <a:spcPct val="0"/>
            </a:spcBef>
            <a:spcAft>
              <a:spcPct val="35000"/>
            </a:spcAft>
            <a:buNone/>
          </a:pPr>
          <a:r>
            <a:rPr lang="en-IN" sz="1100" b="1" kern="1200" dirty="0">
              <a:latin typeface="Arial"/>
            </a:rPr>
            <a:t>reporting date</a:t>
          </a:r>
          <a:endParaRPr lang="en-US" sz="1100" kern="1200" dirty="0"/>
        </a:p>
      </dsp:txBody>
      <dsp:txXfrm>
        <a:off x="2888619" y="1647079"/>
        <a:ext cx="1263906" cy="1148304"/>
      </dsp:txXfrm>
    </dsp:sp>
    <dsp:sp modelId="{A9CB36CA-5F4C-4CD7-80E2-FF5413E19C7F}">
      <dsp:nvSpPr>
        <dsp:cNvPr id="0" name=""/>
        <dsp:cNvSpPr/>
      </dsp:nvSpPr>
      <dsp:spPr>
        <a:xfrm rot="11972996">
          <a:off x="903421" y="1482765"/>
          <a:ext cx="1598812" cy="450836"/>
        </a:xfrm>
        <a:prstGeom prst="leftArrow">
          <a:avLst>
            <a:gd name="adj1" fmla="val 60000"/>
            <a:gd name="adj2" fmla="val 50000"/>
          </a:avLst>
        </a:prstGeom>
        <a:gradFill rotWithShape="0">
          <a:gsLst>
            <a:gs pos="0">
              <a:schemeClr val="accent1">
                <a:shade val="90000"/>
                <a:hueOff val="0"/>
                <a:satOff val="0"/>
                <a:lumOff val="0"/>
                <a:alphaOff val="0"/>
                <a:lumMod val="110000"/>
                <a:satMod val="105000"/>
                <a:tint val="67000"/>
              </a:schemeClr>
            </a:gs>
            <a:gs pos="50000">
              <a:schemeClr val="accent1">
                <a:shade val="90000"/>
                <a:hueOff val="0"/>
                <a:satOff val="0"/>
                <a:lumOff val="0"/>
                <a:alphaOff val="0"/>
                <a:lumMod val="105000"/>
                <a:satMod val="103000"/>
                <a:tint val="73000"/>
              </a:schemeClr>
            </a:gs>
            <a:gs pos="100000">
              <a:schemeClr val="accent1">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EE53C42C-26DE-4C3D-9A74-14FFC08F63DD}">
      <dsp:nvSpPr>
        <dsp:cNvPr id="0" name=""/>
        <dsp:cNvSpPr/>
      </dsp:nvSpPr>
      <dsp:spPr>
        <a:xfrm>
          <a:off x="43600" y="780609"/>
          <a:ext cx="2100494" cy="1157785"/>
        </a:xfrm>
        <a:prstGeom prst="roundRect">
          <a:avLst>
            <a:gd name="adj" fmla="val 1000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GB" sz="1100" b="0" kern="1200" dirty="0">
              <a:latin typeface="Arial" panose="020B0604020202020204" pitchFamily="34" charset="0"/>
              <a:cs typeface="Arial" panose="020B0604020202020204" pitchFamily="34" charset="0"/>
            </a:rPr>
            <a:t>Initiate Onsite transition checklist  on AST tool once GCP is initiated.</a:t>
          </a:r>
        </a:p>
        <a:p>
          <a:pPr marL="0" lvl="0" indent="0" algn="ctr" defTabSz="488950">
            <a:lnSpc>
              <a:spcPct val="90000"/>
            </a:lnSpc>
            <a:spcBef>
              <a:spcPct val="0"/>
            </a:spcBef>
            <a:spcAft>
              <a:spcPct val="35000"/>
            </a:spcAft>
            <a:buNone/>
          </a:pPr>
          <a:r>
            <a:rPr lang="en-GB" sz="1100" b="0" kern="1200" dirty="0">
              <a:latin typeface="Arial" panose="020B0604020202020204" pitchFamily="34" charset="0"/>
              <a:cs typeface="Arial" panose="020B0604020202020204" pitchFamily="34" charset="0"/>
            </a:rPr>
            <a:t>Work with the respective  team for the Onsite transition checklist closure</a:t>
          </a:r>
          <a:endParaRPr lang="en-US" sz="1100" b="0" kern="1200" dirty="0"/>
        </a:p>
      </dsp:txBody>
      <dsp:txXfrm>
        <a:off x="77510" y="814519"/>
        <a:ext cx="2032674" cy="1089965"/>
      </dsp:txXfrm>
    </dsp:sp>
    <dsp:sp modelId="{6EC9784E-C55C-4185-8772-B8BE891C91A0}">
      <dsp:nvSpPr>
        <dsp:cNvPr id="0" name=""/>
        <dsp:cNvSpPr/>
      </dsp:nvSpPr>
      <dsp:spPr>
        <a:xfrm rot="16200000">
          <a:off x="3069798" y="709271"/>
          <a:ext cx="843111" cy="450836"/>
        </a:xfrm>
        <a:prstGeom prst="leftArrow">
          <a:avLst>
            <a:gd name="adj1" fmla="val 60000"/>
            <a:gd name="adj2" fmla="val 50000"/>
          </a:avLst>
        </a:prstGeom>
        <a:gradFill rotWithShape="0">
          <a:gsLst>
            <a:gs pos="0">
              <a:schemeClr val="accent1">
                <a:shade val="90000"/>
                <a:hueOff val="174613"/>
                <a:satOff val="-2991"/>
                <a:lumOff val="11980"/>
                <a:alphaOff val="0"/>
                <a:lumMod val="110000"/>
                <a:satMod val="105000"/>
                <a:tint val="67000"/>
              </a:schemeClr>
            </a:gs>
            <a:gs pos="50000">
              <a:schemeClr val="accent1">
                <a:shade val="90000"/>
                <a:hueOff val="174613"/>
                <a:satOff val="-2991"/>
                <a:lumOff val="11980"/>
                <a:alphaOff val="0"/>
                <a:lumMod val="105000"/>
                <a:satMod val="103000"/>
                <a:tint val="73000"/>
              </a:schemeClr>
            </a:gs>
            <a:gs pos="100000">
              <a:schemeClr val="accent1">
                <a:shade val="90000"/>
                <a:hueOff val="174613"/>
                <a:satOff val="-2991"/>
                <a:lumOff val="1198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CC666B6-B539-4476-A202-6CB59022DB4B}">
      <dsp:nvSpPr>
        <dsp:cNvPr id="0" name=""/>
        <dsp:cNvSpPr/>
      </dsp:nvSpPr>
      <dsp:spPr>
        <a:xfrm>
          <a:off x="2522982" y="45396"/>
          <a:ext cx="2012821" cy="943403"/>
        </a:xfrm>
        <a:prstGeom prst="roundRect">
          <a:avLst>
            <a:gd name="adj" fmla="val 10000"/>
          </a:avLst>
        </a:prstGeom>
        <a:gradFill rotWithShape="0">
          <a:gsLst>
            <a:gs pos="0">
              <a:schemeClr val="accent1">
                <a:shade val="80000"/>
                <a:hueOff val="174641"/>
                <a:satOff val="-3128"/>
                <a:lumOff val="13293"/>
                <a:alphaOff val="0"/>
                <a:lumMod val="110000"/>
                <a:satMod val="105000"/>
                <a:tint val="67000"/>
              </a:schemeClr>
            </a:gs>
            <a:gs pos="50000">
              <a:schemeClr val="accent1">
                <a:shade val="80000"/>
                <a:hueOff val="174641"/>
                <a:satOff val="-3128"/>
                <a:lumOff val="13293"/>
                <a:alphaOff val="0"/>
                <a:lumMod val="105000"/>
                <a:satMod val="103000"/>
                <a:tint val="73000"/>
              </a:schemeClr>
            </a:gs>
            <a:gs pos="100000">
              <a:schemeClr val="accent1">
                <a:shade val="80000"/>
                <a:hueOff val="174641"/>
                <a:satOff val="-3128"/>
                <a:lumOff val="1329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0" kern="120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100" b="0" kern="1200" dirty="0"/>
        </a:p>
      </dsp:txBody>
      <dsp:txXfrm>
        <a:off x="2550613" y="73027"/>
        <a:ext cx="1957559" cy="888141"/>
      </dsp:txXfrm>
    </dsp:sp>
    <dsp:sp modelId="{EA942989-06C3-449F-B0AF-D314F5651489}">
      <dsp:nvSpPr>
        <dsp:cNvPr id="0" name=""/>
        <dsp:cNvSpPr/>
      </dsp:nvSpPr>
      <dsp:spPr>
        <a:xfrm rot="19929433">
          <a:off x="4426866" y="1481906"/>
          <a:ext cx="1376642" cy="450836"/>
        </a:xfrm>
        <a:prstGeom prst="leftArrow">
          <a:avLst>
            <a:gd name="adj1" fmla="val 60000"/>
            <a:gd name="adj2" fmla="val 50000"/>
          </a:avLst>
        </a:prstGeom>
        <a:gradFill rotWithShape="0">
          <a:gsLst>
            <a:gs pos="0">
              <a:schemeClr val="accent1">
                <a:shade val="90000"/>
                <a:hueOff val="349225"/>
                <a:satOff val="-5981"/>
                <a:lumOff val="23960"/>
                <a:alphaOff val="0"/>
                <a:lumMod val="110000"/>
                <a:satMod val="105000"/>
                <a:tint val="67000"/>
              </a:schemeClr>
            </a:gs>
            <a:gs pos="50000">
              <a:schemeClr val="accent1">
                <a:shade val="90000"/>
                <a:hueOff val="349225"/>
                <a:satOff val="-5981"/>
                <a:lumOff val="23960"/>
                <a:alphaOff val="0"/>
                <a:lumMod val="105000"/>
                <a:satMod val="103000"/>
                <a:tint val="73000"/>
              </a:schemeClr>
            </a:gs>
            <a:gs pos="100000">
              <a:schemeClr val="accent1">
                <a:shade val="90000"/>
                <a:hueOff val="349225"/>
                <a:satOff val="-5981"/>
                <a:lumOff val="2396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00767E8-4DE1-4DBE-AC89-911B4B13B4DC}">
      <dsp:nvSpPr>
        <dsp:cNvPr id="0" name=""/>
        <dsp:cNvSpPr/>
      </dsp:nvSpPr>
      <dsp:spPr>
        <a:xfrm>
          <a:off x="4821233" y="859181"/>
          <a:ext cx="1776357" cy="1075168"/>
        </a:xfrm>
        <a:prstGeom prst="roundRect">
          <a:avLst>
            <a:gd name="adj" fmla="val 10000"/>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Arial" panose="020B0604020202020204" pitchFamily="34" charset="0"/>
              <a:cs typeface="Arial" panose="020B0604020202020204" pitchFamily="34" charset="0"/>
            </a:rPr>
            <a:t>Do not wait for all the approvals to update the request number on the GCP HUB to close the task. </a:t>
          </a:r>
        </a:p>
      </dsp:txBody>
      <dsp:txXfrm>
        <a:off x="4852724" y="890672"/>
        <a:ext cx="1713375" cy="10121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C413F-D324-4286-83A8-FD460E898B9D}">
      <dsp:nvSpPr>
        <dsp:cNvPr id="0" name=""/>
        <dsp:cNvSpPr/>
      </dsp:nvSpPr>
      <dsp:spPr>
        <a:xfrm>
          <a:off x="2594882" y="1580308"/>
          <a:ext cx="2005767" cy="1822310"/>
        </a:xfrm>
        <a:prstGeom prst="ellipse">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b="1" kern="1200" dirty="0">
              <a:latin typeface="Arial"/>
            </a:rPr>
            <a:t>Controllership Approval has to be cleared at least before your GCP travel</a:t>
          </a:r>
        </a:p>
      </dsp:txBody>
      <dsp:txXfrm>
        <a:off x="2888620" y="1847179"/>
        <a:ext cx="1418291" cy="1288568"/>
      </dsp:txXfrm>
    </dsp:sp>
    <dsp:sp modelId="{A9CB36CA-5F4C-4CD7-80E2-FF5413E19C7F}">
      <dsp:nvSpPr>
        <dsp:cNvPr id="0" name=""/>
        <dsp:cNvSpPr/>
      </dsp:nvSpPr>
      <dsp:spPr>
        <a:xfrm rot="12106409">
          <a:off x="1060786" y="2003927"/>
          <a:ext cx="1527575"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53C42C-26DE-4C3D-9A74-14FFC08F63DD}">
      <dsp:nvSpPr>
        <dsp:cNvPr id="0" name=""/>
        <dsp:cNvSpPr/>
      </dsp:nvSpPr>
      <dsp:spPr>
        <a:xfrm>
          <a:off x="0" y="875533"/>
          <a:ext cx="2357068" cy="1299207"/>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GB" sz="1000" b="0" kern="1200" dirty="0">
              <a:latin typeface="Arial" panose="020B0604020202020204" pitchFamily="34" charset="0"/>
              <a:cs typeface="Arial" panose="020B0604020202020204" pitchFamily="34" charset="0"/>
            </a:rPr>
            <a:t>Initiate Onsite transition checklist  on AST tool once GCP is initiated.</a:t>
          </a:r>
        </a:p>
        <a:p>
          <a:pPr marL="0" lvl="0" indent="0" algn="ctr" defTabSz="444500">
            <a:lnSpc>
              <a:spcPct val="90000"/>
            </a:lnSpc>
            <a:spcBef>
              <a:spcPct val="0"/>
            </a:spcBef>
            <a:spcAft>
              <a:spcPct val="35000"/>
            </a:spcAft>
            <a:buNone/>
          </a:pPr>
          <a:r>
            <a:rPr lang="en-GB" sz="1000" b="0" kern="1200" dirty="0">
              <a:latin typeface="Arial" panose="020B0604020202020204" pitchFamily="34" charset="0"/>
              <a:cs typeface="Arial" panose="020B0604020202020204" pitchFamily="34" charset="0"/>
            </a:rPr>
            <a:t>Work with the respective  team for the Onsite transition checklist closure</a:t>
          </a:r>
          <a:endParaRPr lang="en-US" sz="1000" b="0" kern="1200" dirty="0"/>
        </a:p>
      </dsp:txBody>
      <dsp:txXfrm>
        <a:off x="38052" y="913585"/>
        <a:ext cx="2280964" cy="1223103"/>
      </dsp:txXfrm>
    </dsp:sp>
    <dsp:sp modelId="{6EC9784E-C55C-4185-8772-B8BE891C91A0}">
      <dsp:nvSpPr>
        <dsp:cNvPr id="0" name=""/>
        <dsp:cNvSpPr/>
      </dsp:nvSpPr>
      <dsp:spPr>
        <a:xfrm rot="16200000">
          <a:off x="3020200" y="789761"/>
          <a:ext cx="995087"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C666B6-B539-4476-A202-6CB59022DB4B}">
      <dsp:nvSpPr>
        <dsp:cNvPr id="0" name=""/>
        <dsp:cNvSpPr/>
      </dsp:nvSpPr>
      <dsp:spPr>
        <a:xfrm>
          <a:off x="2375662" y="0"/>
          <a:ext cx="2258686" cy="1058639"/>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Arial" panose="020B0604020202020204" pitchFamily="34" charset="0"/>
              <a:cs typeface="Arial" panose="020B0604020202020204" pitchFamily="34" charset="0"/>
            </a:rPr>
            <a:t>Close the checklist ID task on the GCP HUB  by updating the request number post 24hrs of raising the checklist</a:t>
          </a:r>
          <a:endParaRPr lang="en-US" sz="1000" b="0" kern="1200" dirty="0"/>
        </a:p>
      </dsp:txBody>
      <dsp:txXfrm>
        <a:off x="2406668" y="31006"/>
        <a:ext cx="2196674" cy="996627"/>
      </dsp:txXfrm>
    </dsp:sp>
    <dsp:sp modelId="{EA942989-06C3-449F-B0AF-D314F5651489}">
      <dsp:nvSpPr>
        <dsp:cNvPr id="0" name=""/>
        <dsp:cNvSpPr/>
      </dsp:nvSpPr>
      <dsp:spPr>
        <a:xfrm rot="19821571">
          <a:off x="4598688" y="1967081"/>
          <a:ext cx="1355635" cy="505906"/>
        </a:xfrm>
        <a:prstGeom prst="lef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0767E8-4DE1-4DBE-AC89-911B4B13B4DC}">
      <dsp:nvSpPr>
        <dsp:cNvPr id="0" name=""/>
        <dsp:cNvSpPr/>
      </dsp:nvSpPr>
      <dsp:spPr>
        <a:xfrm>
          <a:off x="4586814" y="963674"/>
          <a:ext cx="2499784" cy="1206498"/>
        </a:xfrm>
        <a:prstGeom prst="roundRect">
          <a:avLst>
            <a:gd name="adj" fmla="val 10000"/>
          </a:avLst>
        </a:prstGeom>
        <a:solidFill>
          <a:schemeClr val="lt1">
            <a:hueOff val="0"/>
            <a:satOff val="0"/>
            <a:lumOff val="0"/>
            <a:alphaOff val="0"/>
          </a:schemeClr>
        </a:solidFill>
        <a:ln w="25400" cap="flat" cmpd="sng" algn="ctr">
          <a:solidFill>
            <a:srgbClr val="1FA9A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Arial" panose="020B0604020202020204" pitchFamily="34" charset="0"/>
              <a:cs typeface="Arial" panose="020B0604020202020204" pitchFamily="34" charset="0"/>
            </a:rPr>
            <a:t>Do not wait for all the approvals to update the request number on the GCP HUB to close the task. </a:t>
          </a:r>
        </a:p>
      </dsp:txBody>
      <dsp:txXfrm>
        <a:off x="4622151" y="999011"/>
        <a:ext cx="2429110" cy="11358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D5A13-3D98-4867-A8E0-24E7F5F73AF3}">
      <dsp:nvSpPr>
        <dsp:cNvPr id="0" name=""/>
        <dsp:cNvSpPr/>
      </dsp:nvSpPr>
      <dsp:spPr>
        <a:xfrm>
          <a:off x="0" y="0"/>
          <a:ext cx="3979693" cy="563896"/>
        </a:xfrm>
        <a:prstGeom prst="roundRect">
          <a:avLst>
            <a:gd name="adj" fmla="val 10000"/>
          </a:avLst>
        </a:prstGeom>
        <a:gradFill rotWithShape="0">
          <a:gsLst>
            <a:gs pos="0">
              <a:schemeClr val="accent1">
                <a:shade val="50000"/>
                <a:hueOff val="0"/>
                <a:satOff val="0"/>
                <a:lumOff val="0"/>
                <a:alphaOff val="0"/>
                <a:tint val="50000"/>
                <a:satMod val="300000"/>
              </a:schemeClr>
            </a:gs>
            <a:gs pos="35000">
              <a:schemeClr val="accent1">
                <a:shade val="50000"/>
                <a:hueOff val="0"/>
                <a:satOff val="0"/>
                <a:lumOff val="0"/>
                <a:alphaOff val="0"/>
                <a:tint val="37000"/>
                <a:satMod val="300000"/>
              </a:schemeClr>
            </a:gs>
            <a:gs pos="100000">
              <a:schemeClr val="accent1">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Open Allsec after getting access to it – https://smartpay.allsectech.com/Accenturelogin</a:t>
          </a:r>
        </a:p>
      </dsp:txBody>
      <dsp:txXfrm>
        <a:off x="16516" y="16516"/>
        <a:ext cx="3305229" cy="530864"/>
      </dsp:txXfrm>
    </dsp:sp>
    <dsp:sp modelId="{BC4F5EF0-47FA-4A76-A086-1EE08632B8D0}">
      <dsp:nvSpPr>
        <dsp:cNvPr id="0" name=""/>
        <dsp:cNvSpPr/>
      </dsp:nvSpPr>
      <dsp:spPr>
        <a:xfrm>
          <a:off x="297184" y="642215"/>
          <a:ext cx="3979693" cy="563896"/>
        </a:xfrm>
        <a:prstGeom prst="roundRect">
          <a:avLst>
            <a:gd name="adj" fmla="val 10000"/>
          </a:avLst>
        </a:prstGeom>
        <a:gradFill rotWithShape="0">
          <a:gsLst>
            <a:gs pos="0">
              <a:schemeClr val="accent1">
                <a:shade val="50000"/>
                <a:hueOff val="241912"/>
                <a:satOff val="-20472"/>
                <a:lumOff val="20264"/>
                <a:alphaOff val="0"/>
                <a:tint val="50000"/>
                <a:satMod val="300000"/>
              </a:schemeClr>
            </a:gs>
            <a:gs pos="35000">
              <a:schemeClr val="accent1">
                <a:shade val="50000"/>
                <a:hueOff val="241912"/>
                <a:satOff val="-20472"/>
                <a:lumOff val="20264"/>
                <a:alphaOff val="0"/>
                <a:tint val="37000"/>
                <a:satMod val="300000"/>
              </a:schemeClr>
            </a:gs>
            <a:gs pos="100000">
              <a:schemeClr val="accent1">
                <a:shade val="50000"/>
                <a:hueOff val="241912"/>
                <a:satOff val="-20472"/>
                <a:lumOff val="2026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Go to Utilities tab</a:t>
          </a:r>
        </a:p>
      </dsp:txBody>
      <dsp:txXfrm>
        <a:off x="313700" y="658731"/>
        <a:ext cx="3282943" cy="530864"/>
      </dsp:txXfrm>
    </dsp:sp>
    <dsp:sp modelId="{5AEE696C-1867-4906-A64D-51A8D378C1C7}">
      <dsp:nvSpPr>
        <dsp:cNvPr id="0" name=""/>
        <dsp:cNvSpPr/>
      </dsp:nvSpPr>
      <dsp:spPr>
        <a:xfrm>
          <a:off x="594369" y="1284431"/>
          <a:ext cx="3979693" cy="563896"/>
        </a:xfrm>
        <a:prstGeom prst="roundRect">
          <a:avLst>
            <a:gd name="adj" fmla="val 10000"/>
          </a:avLst>
        </a:prstGeom>
        <a:gradFill rotWithShape="0">
          <a:gsLst>
            <a:gs pos="0">
              <a:schemeClr val="accent1">
                <a:shade val="50000"/>
                <a:hueOff val="483825"/>
                <a:satOff val="-40943"/>
                <a:lumOff val="40528"/>
                <a:alphaOff val="0"/>
                <a:tint val="50000"/>
                <a:satMod val="300000"/>
              </a:schemeClr>
            </a:gs>
            <a:gs pos="35000">
              <a:schemeClr val="accent1">
                <a:shade val="50000"/>
                <a:hueOff val="483825"/>
                <a:satOff val="-40943"/>
                <a:lumOff val="40528"/>
                <a:alphaOff val="0"/>
                <a:tint val="37000"/>
                <a:satMod val="300000"/>
              </a:schemeClr>
            </a:gs>
            <a:gs pos="100000">
              <a:schemeClr val="accent1">
                <a:shade val="50000"/>
                <a:hueOff val="483825"/>
                <a:satOff val="-40943"/>
                <a:lumOff val="405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Fill the information in the PF, GF &amp; Nomination Form – Other Benefits</a:t>
          </a:r>
        </a:p>
      </dsp:txBody>
      <dsp:txXfrm>
        <a:off x="610885" y="1300947"/>
        <a:ext cx="3282943" cy="530864"/>
      </dsp:txXfrm>
    </dsp:sp>
    <dsp:sp modelId="{643B4307-18CA-46BC-AD89-326D9BF2930C}">
      <dsp:nvSpPr>
        <dsp:cNvPr id="0" name=""/>
        <dsp:cNvSpPr/>
      </dsp:nvSpPr>
      <dsp:spPr>
        <a:xfrm>
          <a:off x="891554" y="1926646"/>
          <a:ext cx="3979693" cy="563896"/>
        </a:xfrm>
        <a:prstGeom prst="roundRect">
          <a:avLst>
            <a:gd name="adj" fmla="val 10000"/>
          </a:avLst>
        </a:prstGeom>
        <a:gradFill rotWithShape="0">
          <a:gsLst>
            <a:gs pos="0">
              <a:schemeClr val="accent1">
                <a:shade val="50000"/>
                <a:hueOff val="483825"/>
                <a:satOff val="-40943"/>
                <a:lumOff val="40528"/>
                <a:alphaOff val="0"/>
                <a:tint val="50000"/>
                <a:satMod val="300000"/>
              </a:schemeClr>
            </a:gs>
            <a:gs pos="35000">
              <a:schemeClr val="accent1">
                <a:shade val="50000"/>
                <a:hueOff val="483825"/>
                <a:satOff val="-40943"/>
                <a:lumOff val="40528"/>
                <a:alphaOff val="0"/>
                <a:tint val="37000"/>
                <a:satMod val="300000"/>
              </a:schemeClr>
            </a:gs>
            <a:gs pos="100000">
              <a:schemeClr val="accent1">
                <a:shade val="50000"/>
                <a:hueOff val="483825"/>
                <a:satOff val="-40943"/>
                <a:lumOff val="405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Take print outs of all the three forms</a:t>
          </a:r>
        </a:p>
      </dsp:txBody>
      <dsp:txXfrm>
        <a:off x="908070" y="1943162"/>
        <a:ext cx="3282943" cy="530864"/>
      </dsp:txXfrm>
    </dsp:sp>
    <dsp:sp modelId="{DFBA2C24-DCCA-44FE-A245-24E7971DD12F}">
      <dsp:nvSpPr>
        <dsp:cNvPr id="0" name=""/>
        <dsp:cNvSpPr/>
      </dsp:nvSpPr>
      <dsp:spPr>
        <a:xfrm>
          <a:off x="1188739" y="2568862"/>
          <a:ext cx="3979693" cy="563896"/>
        </a:xfrm>
        <a:prstGeom prst="roundRect">
          <a:avLst>
            <a:gd name="adj" fmla="val 10000"/>
          </a:avLst>
        </a:prstGeom>
        <a:gradFill rotWithShape="0">
          <a:gsLst>
            <a:gs pos="0">
              <a:schemeClr val="accent1">
                <a:shade val="50000"/>
                <a:hueOff val="241912"/>
                <a:satOff val="-20472"/>
                <a:lumOff val="20264"/>
                <a:alphaOff val="0"/>
                <a:tint val="50000"/>
                <a:satMod val="300000"/>
              </a:schemeClr>
            </a:gs>
            <a:gs pos="35000">
              <a:schemeClr val="accent1">
                <a:shade val="50000"/>
                <a:hueOff val="241912"/>
                <a:satOff val="-20472"/>
                <a:lumOff val="20264"/>
                <a:alphaOff val="0"/>
                <a:tint val="37000"/>
                <a:satMod val="300000"/>
              </a:schemeClr>
            </a:gs>
            <a:gs pos="100000">
              <a:schemeClr val="accent1">
                <a:shade val="50000"/>
                <a:hueOff val="241912"/>
                <a:satOff val="-20472"/>
                <a:lumOff val="2026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Drop the forms in the “Nomination Forms Collection” drop box in the mailroom</a:t>
          </a:r>
        </a:p>
      </dsp:txBody>
      <dsp:txXfrm>
        <a:off x="1205255" y="2585378"/>
        <a:ext cx="3282943" cy="530864"/>
      </dsp:txXfrm>
    </dsp:sp>
    <dsp:sp modelId="{63284D84-E488-4DFF-BE85-F09F6ECFD7B6}">
      <dsp:nvSpPr>
        <dsp:cNvPr id="0" name=""/>
        <dsp:cNvSpPr/>
      </dsp:nvSpPr>
      <dsp:spPr>
        <a:xfrm>
          <a:off x="3613160" y="411957"/>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695630" y="411957"/>
        <a:ext cx="201592" cy="275815"/>
      </dsp:txXfrm>
    </dsp:sp>
    <dsp:sp modelId="{A34F2D91-D048-4920-8028-D1864A2F1E45}">
      <dsp:nvSpPr>
        <dsp:cNvPr id="0" name=""/>
        <dsp:cNvSpPr/>
      </dsp:nvSpPr>
      <dsp:spPr>
        <a:xfrm>
          <a:off x="3910345" y="1054173"/>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992815" y="1054173"/>
        <a:ext cx="201592" cy="275815"/>
      </dsp:txXfrm>
    </dsp:sp>
    <dsp:sp modelId="{E614DE67-AD56-4A35-A457-6A9BE0F8D6C6}">
      <dsp:nvSpPr>
        <dsp:cNvPr id="0" name=""/>
        <dsp:cNvSpPr/>
      </dsp:nvSpPr>
      <dsp:spPr>
        <a:xfrm>
          <a:off x="4207530" y="1686990"/>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290000" y="1686990"/>
        <a:ext cx="201592" cy="275815"/>
      </dsp:txXfrm>
    </dsp:sp>
    <dsp:sp modelId="{D3CA5921-7332-4366-9DDE-E09F4E03DF79}">
      <dsp:nvSpPr>
        <dsp:cNvPr id="0" name=""/>
        <dsp:cNvSpPr/>
      </dsp:nvSpPr>
      <dsp:spPr>
        <a:xfrm>
          <a:off x="4504715" y="2335471"/>
          <a:ext cx="366532" cy="366532"/>
        </a:xfrm>
        <a:prstGeom prst="downArrow">
          <a:avLst>
            <a:gd name="adj1" fmla="val 55000"/>
            <a:gd name="adj2" fmla="val 45000"/>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587185" y="2335471"/>
        <a:ext cx="201592" cy="275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97E52-9577-43CF-AE5A-A3983932D996}">
      <dsp:nvSpPr>
        <dsp:cNvPr id="0" name=""/>
        <dsp:cNvSpPr/>
      </dsp:nvSpPr>
      <dsp:spPr>
        <a:xfrm rot="16200000">
          <a:off x="-1554478" y="256714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Steps to be followed on the </a:t>
          </a:r>
          <a:r>
            <a:rPr lang="en-US" sz="1300" u="sng" kern="1200">
              <a:effectLst/>
              <a:latin typeface="Arial Black" panose="020B0A04020102020204" pitchFamily="34" charset="0"/>
              <a:ea typeface="Times New Roman" panose="02020603050405020304" pitchFamily="18" charset="0"/>
              <a:cs typeface="Arial" panose="020B0604020202020204" pitchFamily="34" charset="0"/>
              <a:hlinkClick xmlns:r="http://schemas.openxmlformats.org/officeDocument/2006/relationships" r:id="rId1"/>
            </a:rPr>
            <a:t>e-travel site</a:t>
          </a:r>
          <a:r>
            <a:rPr lang="en-US" sz="1300" b="1" kern="1200">
              <a:effectLst/>
              <a:latin typeface="Arial Black" panose="020B0A04020102020204" pitchFamily="34" charset="0"/>
              <a:ea typeface="Times New Roman" panose="02020603050405020304" pitchFamily="18" charset="0"/>
              <a:cs typeface="Arial" panose="020B0604020202020204" pitchFamily="34" charset="0"/>
            </a:rPr>
            <a:t> </a:t>
          </a:r>
          <a:endParaRPr lang="en-US" sz="1300" kern="1200"/>
        </a:p>
      </dsp:txBody>
      <dsp:txXfrm>
        <a:off x="-1554478" y="2567149"/>
        <a:ext cx="3915302" cy="257313"/>
      </dsp:txXfrm>
    </dsp:sp>
    <dsp:sp modelId="{120DFCED-2131-47C6-AEE2-23AD5C3BA54C}">
      <dsp:nvSpPr>
        <dsp:cNvPr id="0" name=""/>
        <dsp:cNvSpPr/>
      </dsp:nvSpPr>
      <dsp:spPr>
        <a:xfrm>
          <a:off x="529134" y="738155"/>
          <a:ext cx="1282380" cy="3915302"/>
        </a:xfrm>
        <a:prstGeom prst="rect">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226936" rIns="45720" bIns="85344" numCol="1" spcCol="1270" anchor="t" anchorCtr="0">
          <a:no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dirty="0">
              <a:ln/>
              <a:solidFill>
                <a:schemeClr val="tx1"/>
              </a:solidFill>
              <a:effectLst/>
              <a:uLnTx/>
              <a:uFillTx/>
              <a:latin typeface="Arial"/>
              <a:ea typeface="+mn-ea"/>
              <a:cs typeface="+mn-cs"/>
            </a:rPr>
            <a:t>Enter the GCP WBS and click on validate</a:t>
          </a:r>
          <a:endParaRPr kumimoji="0" lang="en-US" sz="1200" b="0" i="0" u="none" strike="noStrike" kern="0" cap="none" spc="0" normalizeH="0" baseline="0" dirty="0">
            <a:ln/>
            <a:solidFill>
              <a:schemeClr val="tx1"/>
            </a:solidFill>
            <a:effectLst/>
            <a:uLnTx/>
            <a:uFillTx/>
            <a:latin typeface="Arial"/>
            <a:ea typeface="+mn-ea"/>
            <a:cs typeface="+mn-cs"/>
          </a:endParaRP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Enter the Employee and travel details</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purpose of the travel as “Global careers program”</a:t>
          </a:r>
        </a:p>
        <a:p>
          <a:pPr marL="0" marR="0" lvl="0" indent="0" algn="l" defTabSz="914400" rtl="0" eaLnBrk="0" fontAlgn="auto" latinLnBrk="0" hangingPunct="0">
            <a:lnSpc>
              <a:spcPct val="100000"/>
            </a:lnSpc>
            <a:spcBef>
              <a:spcPct val="0"/>
            </a:spcBef>
            <a:spcAft>
              <a:spcPts val="0"/>
            </a:spcAft>
            <a:buClrTx/>
            <a:buSzTx/>
            <a:buFontTx/>
            <a:buNone/>
            <a:tabLst/>
            <a:defRPr/>
          </a:pPr>
          <a:r>
            <a:rPr kumimoji="0" lang="en-US" altLang="en-US" sz="1200" b="0" i="0" u="none" strike="noStrike" kern="0" cap="none" spc="0" normalizeH="0" baseline="0">
              <a:ln/>
              <a:solidFill>
                <a:schemeClr val="tx1"/>
              </a:solidFill>
              <a:effectLst/>
              <a:uLnTx/>
              <a:uFillTx/>
              <a:latin typeface="Arial"/>
              <a:ea typeface="+mn-ea"/>
              <a:cs typeface="+mn-cs"/>
            </a:rPr>
            <a:t>Select the next mode of request as “Forex request”</a:t>
          </a:r>
        </a:p>
      </dsp:txBody>
      <dsp:txXfrm>
        <a:off x="529134" y="738155"/>
        <a:ext cx="1282380" cy="3915302"/>
      </dsp:txXfrm>
    </dsp:sp>
    <dsp:sp modelId="{792927BD-23DD-4537-A5D3-CAF4A01C4B05}">
      <dsp:nvSpPr>
        <dsp:cNvPr id="0" name=""/>
        <dsp:cNvSpPr/>
      </dsp:nvSpPr>
      <dsp:spPr>
        <a:xfrm>
          <a:off x="274513" y="379500"/>
          <a:ext cx="514627" cy="514627"/>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C91B176-1B98-44E9-9AF3-97FF8574FD30}">
      <dsp:nvSpPr>
        <dsp:cNvPr id="0" name=""/>
        <dsp:cNvSpPr/>
      </dsp:nvSpPr>
      <dsp:spPr>
        <a:xfrm rot="16200000">
          <a:off x="169611" y="256714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Receiving the initial salary advance</a:t>
          </a:r>
          <a:endParaRPr lang="en-US" sz="1300" kern="1200"/>
        </a:p>
      </dsp:txBody>
      <dsp:txXfrm>
        <a:off x="169611" y="2567149"/>
        <a:ext cx="3915302" cy="257313"/>
      </dsp:txXfrm>
    </dsp:sp>
    <dsp:sp modelId="{28F305B8-C849-479E-8068-8A38F6EA59EC}">
      <dsp:nvSpPr>
        <dsp:cNvPr id="0" name=""/>
        <dsp:cNvSpPr/>
      </dsp:nvSpPr>
      <dsp:spPr>
        <a:xfrm>
          <a:off x="2311681" y="738155"/>
          <a:ext cx="1282380" cy="3915302"/>
        </a:xfrm>
        <a:prstGeom prst="rect">
          <a:avLst/>
        </a:prstGeom>
        <a:gradFill rotWithShape="0">
          <a:gsLst>
            <a:gs pos="0">
              <a:schemeClr val="accent4">
                <a:alpha val="90000"/>
                <a:hueOff val="0"/>
                <a:satOff val="0"/>
                <a:lumOff val="0"/>
                <a:alphaOff val="-20000"/>
                <a:satMod val="103000"/>
                <a:lumMod val="102000"/>
                <a:tint val="94000"/>
              </a:schemeClr>
            </a:gs>
            <a:gs pos="50000">
              <a:schemeClr val="accent4">
                <a:alpha val="90000"/>
                <a:hueOff val="0"/>
                <a:satOff val="0"/>
                <a:lumOff val="0"/>
                <a:alphaOff val="-20000"/>
                <a:satMod val="110000"/>
                <a:lumMod val="100000"/>
                <a:shade val="100000"/>
              </a:schemeClr>
            </a:gs>
            <a:gs pos="100000">
              <a:schemeClr val="accent4">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226936" rIns="113792" bIns="113792" numCol="1" spcCol="1270" anchor="t" anchorCtr="0">
          <a:noAutofit/>
        </a:bodyPr>
        <a:lstStyle/>
        <a:p>
          <a:pPr marL="114300" lvl="1" indent="-114300" algn="l" defTabSz="533400">
            <a:lnSpc>
              <a:spcPct val="90000"/>
            </a:lnSpc>
            <a:spcBef>
              <a:spcPct val="0"/>
            </a:spcBef>
            <a:spcAft>
              <a:spcPct val="15000"/>
            </a:spcAft>
            <a:buClrTx/>
            <a:buSzTx/>
            <a:buFontTx/>
            <a:buNone/>
          </a:pPr>
          <a:r>
            <a:rPr kumimoji="0" lang="en-US" altLang="en-US" sz="1200" b="0"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Forex team will load the </a:t>
          </a:r>
          <a:r>
            <a:rPr kumimoji="0" lang="en-US" altLang="en-US" sz="1200" b="1"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a:t>
          </a:r>
          <a:r>
            <a:rPr kumimoji="0" lang="en-US" altLang="en-US" sz="1200" b="0"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salary advance on receiving the approval from the project MD on the </a:t>
          </a:r>
          <a:r>
            <a:rPr kumimoji="0" lang="en-US" altLang="en-US" sz="1200" b="1" i="0" u="none" strike="noStrike" kern="1200" cap="none" normalizeH="0" baseline="0">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e-travel request</a:t>
          </a:r>
          <a:endParaRPr lang="en-US" sz="1200" kern="1200">
            <a:solidFill>
              <a:schemeClr val="tx1"/>
            </a:solidFill>
          </a:endParaRPr>
        </a:p>
      </dsp:txBody>
      <dsp:txXfrm>
        <a:off x="2311681" y="738155"/>
        <a:ext cx="1282380" cy="3915302"/>
      </dsp:txXfrm>
    </dsp:sp>
    <dsp:sp modelId="{E52C9F1A-E163-4AB7-BCF7-498CABB024D4}">
      <dsp:nvSpPr>
        <dsp:cNvPr id="0" name=""/>
        <dsp:cNvSpPr/>
      </dsp:nvSpPr>
      <dsp:spPr>
        <a:xfrm>
          <a:off x="2142313" y="351916"/>
          <a:ext cx="514627" cy="514627"/>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811AC3C-948C-4DA4-B67A-FD2A085101AC}">
      <dsp:nvSpPr>
        <dsp:cNvPr id="0" name=""/>
        <dsp:cNvSpPr/>
      </dsp:nvSpPr>
      <dsp:spPr>
        <a:xfrm rot="16200000">
          <a:off x="1912267" y="2550979"/>
          <a:ext cx="3915302" cy="257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26936" bIns="0" numCol="1" spcCol="1270" anchor="t" anchorCtr="0">
          <a:noAutofit/>
        </a:bodyPr>
        <a:lstStyle/>
        <a:p>
          <a:pPr marL="0" lvl="0" indent="0" algn="r" defTabSz="577850">
            <a:lnSpc>
              <a:spcPct val="90000"/>
            </a:lnSpc>
            <a:spcBef>
              <a:spcPct val="0"/>
            </a:spcBef>
            <a:spcAft>
              <a:spcPct val="35000"/>
            </a:spcAft>
            <a:buNone/>
          </a:pPr>
          <a:r>
            <a:rPr lang="en-US" sz="1300" b="1" kern="1200">
              <a:effectLst/>
              <a:latin typeface="Arial Black" panose="020B0A04020102020204" pitchFamily="34" charset="0"/>
              <a:ea typeface="Times New Roman" panose="02020603050405020304" pitchFamily="18" charset="0"/>
              <a:cs typeface="Arial" panose="020B0604020202020204" pitchFamily="34" charset="0"/>
            </a:rPr>
            <a:t>Receiving the remaining salary advance</a:t>
          </a:r>
          <a:endParaRPr lang="en-US" sz="1300" kern="1200"/>
        </a:p>
      </dsp:txBody>
      <dsp:txXfrm>
        <a:off x="1912267" y="2550979"/>
        <a:ext cx="3915302" cy="257313"/>
      </dsp:txXfrm>
    </dsp:sp>
    <dsp:sp modelId="{8437B6DD-493F-4218-935C-2639449E058F}">
      <dsp:nvSpPr>
        <dsp:cNvPr id="0" name=""/>
        <dsp:cNvSpPr/>
      </dsp:nvSpPr>
      <dsp:spPr>
        <a:xfrm>
          <a:off x="3998576" y="721985"/>
          <a:ext cx="1282380" cy="3915302"/>
        </a:xfrm>
        <a:prstGeom prst="rect">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3792" tIns="226936" rIns="113792" bIns="11379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chemeClr val="tx1"/>
              </a:solidFill>
              <a:effectLst/>
              <a:latin typeface="Arial" panose="020B0604020202020204" pitchFamily="34" charset="0"/>
              <a:ea typeface="Times New Roman" panose="02020603050405020304" pitchFamily="18" charset="0"/>
            </a:rPr>
            <a:t>The balance amount will be loaded once the final alert is released from the </a:t>
          </a:r>
          <a:r>
            <a:rPr lang="en-US" sz="1200" u="sng"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6"/>
            </a:rPr>
            <a:t>GCP HUB</a:t>
          </a:r>
          <a:r>
            <a:rPr lang="en-US" sz="1200"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6"/>
            </a:rPr>
            <a:t>  </a:t>
          </a:r>
          <a:r>
            <a:rPr lang="en-US" sz="1200" kern="1200" dirty="0">
              <a:solidFill>
                <a:schemeClr val="tx1"/>
              </a:solidFill>
              <a:effectLst/>
              <a:latin typeface="Arial" panose="020B0604020202020204" pitchFamily="34" charset="0"/>
              <a:ea typeface="Times New Roman" panose="02020603050405020304" pitchFamily="18" charset="0"/>
            </a:rPr>
            <a:t>by the ATCI GCP PA and the controllership checklist is approved on the </a:t>
          </a:r>
          <a:r>
            <a:rPr lang="en-US" sz="1200" u="sng" kern="1200" dirty="0">
              <a:solidFill>
                <a:schemeClr val="tx1"/>
              </a:solidFill>
              <a:effectLst/>
              <a:latin typeface="Arial" panose="020B0604020202020204" pitchFamily="34" charset="0"/>
              <a:ea typeface="Times New Roman" panose="02020603050405020304" pitchFamily="18" charset="0"/>
              <a:hlinkClick xmlns:r="http://schemas.openxmlformats.org/officeDocument/2006/relationships" r:id="rId7"/>
            </a:rPr>
            <a:t>AST tool</a:t>
          </a:r>
          <a:r>
            <a:rPr lang="en-US" sz="1200" kern="1200" dirty="0">
              <a:solidFill>
                <a:schemeClr val="tx1"/>
              </a:solidFill>
              <a:effectLst/>
              <a:latin typeface="Arial" panose="020B0604020202020204" pitchFamily="34" charset="0"/>
              <a:ea typeface="Times New Roman" panose="02020603050405020304" pitchFamily="18" charset="0"/>
            </a:rPr>
            <a:t> </a:t>
          </a:r>
          <a:endParaRPr lang="en-US" sz="1200" kern="1200" dirty="0">
            <a:solidFill>
              <a:schemeClr val="tx1"/>
            </a:solidFill>
          </a:endParaRPr>
        </a:p>
      </dsp:txBody>
      <dsp:txXfrm>
        <a:off x="3998576" y="721985"/>
        <a:ext cx="1282380" cy="3915302"/>
      </dsp:txXfrm>
    </dsp:sp>
    <dsp:sp modelId="{5CFF132C-F72B-4A24-9B17-50EC7F751CC1}">
      <dsp:nvSpPr>
        <dsp:cNvPr id="0" name=""/>
        <dsp:cNvSpPr/>
      </dsp:nvSpPr>
      <dsp:spPr>
        <a:xfrm>
          <a:off x="3741262" y="382331"/>
          <a:ext cx="514627" cy="51462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CEC61-3A13-4E9A-B6B2-2885D74ED4DA}">
      <dsp:nvSpPr>
        <dsp:cNvPr id="0" name=""/>
        <dsp:cNvSpPr/>
      </dsp:nvSpPr>
      <dsp:spPr>
        <a:xfrm>
          <a:off x="-3126660" y="-481282"/>
          <a:ext cx="3729324" cy="3729324"/>
        </a:xfrm>
        <a:prstGeom prst="blockArc">
          <a:avLst>
            <a:gd name="adj1" fmla="val 18900000"/>
            <a:gd name="adj2" fmla="val 2700000"/>
            <a:gd name="adj3" fmla="val 579"/>
          </a:avLst>
        </a:prstGeom>
        <a:noFill/>
        <a:ln w="12700" cap="flat" cmpd="sng" algn="ctr">
          <a:solidFill>
            <a:schemeClr val="accent2">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E07A2DF-C74B-4851-A309-F5AEA0CC4FBA}">
      <dsp:nvSpPr>
        <dsp:cNvPr id="0" name=""/>
        <dsp:cNvSpPr/>
      </dsp:nvSpPr>
      <dsp:spPr>
        <a:xfrm>
          <a:off x="387509" y="276675"/>
          <a:ext cx="9248964" cy="553351"/>
        </a:xfrm>
        <a:prstGeom prst="rect">
          <a:avLst/>
        </a:prstGeom>
        <a:gradFill rotWithShape="0">
          <a:gsLst>
            <a:gs pos="0">
              <a:schemeClr val="accent2">
                <a:alpha val="90000"/>
                <a:hueOff val="0"/>
                <a:satOff val="0"/>
                <a:lumOff val="0"/>
                <a:alphaOff val="0"/>
                <a:satMod val="103000"/>
                <a:lumMod val="102000"/>
                <a:tint val="94000"/>
              </a:schemeClr>
            </a:gs>
            <a:gs pos="50000">
              <a:schemeClr val="accent2">
                <a:alpha val="90000"/>
                <a:hueOff val="0"/>
                <a:satOff val="0"/>
                <a:lumOff val="0"/>
                <a:alphaOff val="0"/>
                <a:satMod val="110000"/>
                <a:lumMod val="100000"/>
                <a:shade val="100000"/>
              </a:schemeClr>
            </a:gs>
            <a:gs pos="100000">
              <a:schemeClr val="accent2">
                <a:alpha val="9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During your international relocation (traveling internationally to your host country location from your home country location at the start of your temporary country transfer) up to 14 days </a:t>
          </a:r>
        </a:p>
      </dsp:txBody>
      <dsp:txXfrm>
        <a:off x="387509" y="276675"/>
        <a:ext cx="9248964" cy="553351"/>
      </dsp:txXfrm>
    </dsp:sp>
    <dsp:sp modelId="{871D3720-C2C3-44DD-9791-AAF03C811121}">
      <dsp:nvSpPr>
        <dsp:cNvPr id="0" name=""/>
        <dsp:cNvSpPr/>
      </dsp:nvSpPr>
      <dsp:spPr>
        <a:xfrm>
          <a:off x="41664" y="207506"/>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28F67FA6-E0C2-4B06-9B07-02E247BF8B16}">
      <dsp:nvSpPr>
        <dsp:cNvPr id="0" name=""/>
        <dsp:cNvSpPr/>
      </dsp:nvSpPr>
      <dsp:spPr>
        <a:xfrm>
          <a:off x="588652" y="1106703"/>
          <a:ext cx="9047821" cy="553351"/>
        </a:xfrm>
        <a:prstGeom prst="rect">
          <a:avLst/>
        </a:prstGeom>
        <a:gradFill rotWithShape="0">
          <a:gsLst>
            <a:gs pos="0">
              <a:schemeClr val="accent2">
                <a:alpha val="90000"/>
                <a:hueOff val="0"/>
                <a:satOff val="0"/>
                <a:lumOff val="0"/>
                <a:alphaOff val="-20000"/>
                <a:satMod val="103000"/>
                <a:lumMod val="102000"/>
                <a:tint val="94000"/>
              </a:schemeClr>
            </a:gs>
            <a:gs pos="50000">
              <a:schemeClr val="accent2">
                <a:alpha val="90000"/>
                <a:hueOff val="0"/>
                <a:satOff val="0"/>
                <a:lumOff val="0"/>
                <a:alphaOff val="-20000"/>
                <a:satMod val="110000"/>
                <a:lumMod val="100000"/>
                <a:shade val="100000"/>
              </a:schemeClr>
            </a:gs>
            <a:gs pos="100000">
              <a:schemeClr val="accent2">
                <a:alpha val="90000"/>
                <a:hueOff val="0"/>
                <a:satOff val="0"/>
                <a:lumOff val="0"/>
                <a:alphaOff val="-2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During an international business or international training trip that takes you outside your host country </a:t>
          </a:r>
        </a:p>
      </dsp:txBody>
      <dsp:txXfrm>
        <a:off x="588652" y="1106703"/>
        <a:ext cx="9047821" cy="553351"/>
      </dsp:txXfrm>
    </dsp:sp>
    <dsp:sp modelId="{3C066D86-EDE8-4F04-BE5A-A3B6EA68523C}">
      <dsp:nvSpPr>
        <dsp:cNvPr id="0" name=""/>
        <dsp:cNvSpPr/>
      </dsp:nvSpPr>
      <dsp:spPr>
        <a:xfrm>
          <a:off x="242807" y="1037534"/>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2000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79039DF9-E5F3-45B5-B987-1351BBD0816E}">
      <dsp:nvSpPr>
        <dsp:cNvPr id="0" name=""/>
        <dsp:cNvSpPr/>
      </dsp:nvSpPr>
      <dsp:spPr>
        <a:xfrm>
          <a:off x="387509" y="1936731"/>
          <a:ext cx="9248964" cy="553351"/>
        </a:xfrm>
        <a:prstGeom prst="rect">
          <a:avLst/>
        </a:prstGeom>
        <a:gradFill rotWithShape="0">
          <a:gsLst>
            <a:gs pos="0">
              <a:schemeClr val="accent2">
                <a:alpha val="90000"/>
                <a:hueOff val="0"/>
                <a:satOff val="0"/>
                <a:lumOff val="0"/>
                <a:alphaOff val="-40000"/>
                <a:satMod val="103000"/>
                <a:lumMod val="102000"/>
                <a:tint val="94000"/>
              </a:schemeClr>
            </a:gs>
            <a:gs pos="50000">
              <a:schemeClr val="accent2">
                <a:alpha val="90000"/>
                <a:hueOff val="0"/>
                <a:satOff val="0"/>
                <a:lumOff val="0"/>
                <a:alphaOff val="-40000"/>
                <a:satMod val="110000"/>
                <a:lumMod val="100000"/>
                <a:shade val="100000"/>
              </a:schemeClr>
            </a:gs>
            <a:gs pos="100000">
              <a:schemeClr val="accent2">
                <a:alpha val="90000"/>
                <a:hueOff val="0"/>
                <a:satOff val="0"/>
                <a:lumOff val="0"/>
                <a:alphaOff val="-4000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39223"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kern="1200">
              <a:solidFill>
                <a:schemeClr val="tx1"/>
              </a:solidFill>
            </a:rPr>
            <a:t>Approved fly backs until the earlier of: the date you return to your place of permanent assignment or temporary residence, the date you return to your place of work, or the date your trip exceeds 30 days</a:t>
          </a:r>
        </a:p>
      </dsp:txBody>
      <dsp:txXfrm>
        <a:off x="387509" y="1936731"/>
        <a:ext cx="9248964" cy="553351"/>
      </dsp:txXfrm>
    </dsp:sp>
    <dsp:sp modelId="{D10949B8-E63E-42DE-AC34-7AB4CE408860}">
      <dsp:nvSpPr>
        <dsp:cNvPr id="0" name=""/>
        <dsp:cNvSpPr/>
      </dsp:nvSpPr>
      <dsp:spPr>
        <a:xfrm>
          <a:off x="41664" y="1867562"/>
          <a:ext cx="691689" cy="691689"/>
        </a:xfrm>
        <a:prstGeom prst="ellipse">
          <a:avLst/>
        </a:prstGeom>
        <a:solidFill>
          <a:schemeClr val="lt1">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3182E-B288-4063-BAB4-08E368ACD72F}">
      <dsp:nvSpPr>
        <dsp:cNvPr id="0" name=""/>
        <dsp:cNvSpPr/>
      </dsp:nvSpPr>
      <dsp:spPr>
        <a:xfrm>
          <a:off x="0" y="1562048"/>
          <a:ext cx="9126416" cy="450551"/>
        </a:xfrm>
        <a:prstGeom prst="rect">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Else if the expenses are borne by employee, it can be claimed by dropping an email to </a:t>
          </a:r>
          <a:r>
            <a:rPr lang="en-US" sz="1200" kern="1200">
              <a:solidFill>
                <a:schemeClr val="tx1"/>
              </a:solidFill>
              <a:latin typeface="Arial"/>
              <a:ea typeface="+mn-ea"/>
              <a:cs typeface="+mn-cs"/>
              <a:hlinkClick xmlns:r="http://schemas.openxmlformats.org/officeDocument/2006/relationships" r:id="rId1"/>
            </a:rPr>
            <a:t>travelclaims@hdfcergo.com</a:t>
          </a:r>
          <a:r>
            <a:rPr lang="en-US" sz="1200" kern="1200">
              <a:solidFill>
                <a:schemeClr val="tx1"/>
              </a:solidFill>
              <a:latin typeface="Arial"/>
              <a:ea typeface="+mn-ea"/>
              <a:cs typeface="+mn-cs"/>
            </a:rPr>
            <a:t> </a:t>
          </a:r>
        </a:p>
      </dsp:txBody>
      <dsp:txXfrm>
        <a:off x="0" y="1562048"/>
        <a:ext cx="9126416" cy="450551"/>
      </dsp:txXfrm>
    </dsp:sp>
    <dsp:sp modelId="{3443C8B6-C016-45A5-A528-710D9D566459}">
      <dsp:nvSpPr>
        <dsp:cNvPr id="0" name=""/>
        <dsp:cNvSpPr/>
      </dsp:nvSpPr>
      <dsp:spPr>
        <a:xfrm rot="10800000">
          <a:off x="0" y="1093446"/>
          <a:ext cx="9126416" cy="471425"/>
        </a:xfrm>
        <a:prstGeom prst="upArrowCallout">
          <a:avLst/>
        </a:prstGeom>
        <a:gradFill rotWithShape="0">
          <a:gsLst>
            <a:gs pos="0">
              <a:schemeClr val="accent4">
                <a:alpha val="90000"/>
                <a:hueOff val="0"/>
                <a:satOff val="0"/>
                <a:lumOff val="0"/>
                <a:alphaOff val="-13333"/>
                <a:satMod val="103000"/>
                <a:lumMod val="102000"/>
                <a:tint val="94000"/>
              </a:schemeClr>
            </a:gs>
            <a:gs pos="50000">
              <a:schemeClr val="accent4">
                <a:alpha val="90000"/>
                <a:hueOff val="0"/>
                <a:satOff val="0"/>
                <a:lumOff val="0"/>
                <a:alphaOff val="-13333"/>
                <a:satMod val="110000"/>
                <a:lumMod val="100000"/>
                <a:shade val="100000"/>
              </a:schemeClr>
            </a:gs>
            <a:gs pos="100000">
              <a:schemeClr val="accent4">
                <a:alpha val="90000"/>
                <a:hueOff val="0"/>
                <a:satOff val="0"/>
                <a:lumOff val="0"/>
                <a:alphaOff val="-13333"/>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Once they validate the Travel Insurance, employee may claim cashless facility</a:t>
          </a:r>
        </a:p>
      </dsp:txBody>
      <dsp:txXfrm rot="10800000">
        <a:off x="0" y="1093446"/>
        <a:ext cx="9126416" cy="306318"/>
      </dsp:txXfrm>
    </dsp:sp>
    <dsp:sp modelId="{B646508A-1123-4C85-97B5-16301E0278A4}">
      <dsp:nvSpPr>
        <dsp:cNvPr id="0" name=""/>
        <dsp:cNvSpPr/>
      </dsp:nvSpPr>
      <dsp:spPr>
        <a:xfrm rot="10800000">
          <a:off x="0" y="596931"/>
          <a:ext cx="9126416" cy="499338"/>
        </a:xfrm>
        <a:prstGeom prst="upArrowCallout">
          <a:avLst/>
        </a:prstGeom>
        <a:gradFill rotWithShape="0">
          <a:gsLst>
            <a:gs pos="0">
              <a:schemeClr val="accent4">
                <a:alpha val="90000"/>
                <a:hueOff val="0"/>
                <a:satOff val="0"/>
                <a:lumOff val="0"/>
                <a:alphaOff val="-26667"/>
                <a:satMod val="103000"/>
                <a:lumMod val="102000"/>
                <a:tint val="94000"/>
              </a:schemeClr>
            </a:gs>
            <a:gs pos="50000">
              <a:schemeClr val="accent4">
                <a:alpha val="90000"/>
                <a:hueOff val="0"/>
                <a:satOff val="0"/>
                <a:lumOff val="0"/>
                <a:alphaOff val="-26667"/>
                <a:satMod val="110000"/>
                <a:lumMod val="100000"/>
                <a:shade val="100000"/>
              </a:schemeClr>
            </a:gs>
            <a:gs pos="100000">
              <a:schemeClr val="accent4">
                <a:alpha val="90000"/>
                <a:hueOff val="0"/>
                <a:satOff val="0"/>
                <a:lumOff val="0"/>
                <a:alphaOff val="-26667"/>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Share Employee Name, HDCF ERGO certificate no, Travel Card No, Passport No ( Available in the Insurance Certificate)</a:t>
          </a:r>
        </a:p>
      </dsp:txBody>
      <dsp:txXfrm rot="10800000">
        <a:off x="0" y="596931"/>
        <a:ext cx="9126416" cy="324455"/>
      </dsp:txXfrm>
    </dsp:sp>
    <dsp:sp modelId="{C4AD30DA-7166-47FA-96A8-7A0E93E458EE}">
      <dsp:nvSpPr>
        <dsp:cNvPr id="0" name=""/>
        <dsp:cNvSpPr/>
      </dsp:nvSpPr>
      <dsp:spPr>
        <a:xfrm rot="10800000">
          <a:off x="0" y="421"/>
          <a:ext cx="9126416" cy="599333"/>
        </a:xfrm>
        <a:prstGeom prst="upArrowCallout">
          <a:avLst/>
        </a:prstGeom>
        <a:gradFill rotWithShape="0">
          <a:gsLst>
            <a:gs pos="0">
              <a:schemeClr val="accent4">
                <a:alpha val="90000"/>
                <a:hueOff val="0"/>
                <a:satOff val="0"/>
                <a:lumOff val="0"/>
                <a:alphaOff val="-40000"/>
                <a:satMod val="103000"/>
                <a:lumMod val="102000"/>
                <a:tint val="94000"/>
              </a:schemeClr>
            </a:gs>
            <a:gs pos="50000">
              <a:schemeClr val="accent4">
                <a:alpha val="90000"/>
                <a:hueOff val="0"/>
                <a:satOff val="0"/>
                <a:lumOff val="0"/>
                <a:alphaOff val="-40000"/>
                <a:satMod val="110000"/>
                <a:lumMod val="100000"/>
                <a:shade val="100000"/>
              </a:schemeClr>
            </a:gs>
            <a:gs pos="100000">
              <a:schemeClr val="accent4">
                <a:alpha val="90000"/>
                <a:hueOff val="0"/>
                <a:satOff val="0"/>
                <a:lumOff val="0"/>
                <a:alphaOff val="-4000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Arial"/>
              <a:ea typeface="+mn-ea"/>
              <a:cs typeface="+mn-cs"/>
            </a:rPr>
            <a:t>Employee/Hospital to call up International SOS (service provider for HDFC ERGO) </a:t>
          </a:r>
          <a:r>
            <a:rPr lang="en-US" sz="1200" kern="1200">
              <a:solidFill>
                <a:schemeClr val="tx1"/>
              </a:solidFill>
              <a:latin typeface="Arial"/>
              <a:ea typeface="+mn-ea"/>
              <a:cs typeface="+mn-cs"/>
              <a:hlinkClick xmlns:r="http://schemas.openxmlformats.org/officeDocument/2006/relationships" r:id="rId2"/>
            </a:rPr>
            <a:t>Link</a:t>
          </a:r>
          <a:r>
            <a:rPr lang="en-US" sz="1200" kern="1200">
              <a:solidFill>
                <a:schemeClr val="tx1"/>
              </a:solidFill>
              <a:latin typeface="Arial"/>
              <a:ea typeface="+mn-ea"/>
              <a:cs typeface="+mn-cs"/>
            </a:rPr>
            <a:t> </a:t>
          </a:r>
          <a:r>
            <a:rPr lang="en-IN" sz="1200" kern="1200">
              <a:solidFill>
                <a:schemeClr val="tx1"/>
              </a:solidFill>
              <a:latin typeface="Arial"/>
              <a:ea typeface="+mn-ea"/>
              <a:cs typeface="+mn-cs"/>
            </a:rPr>
            <a:t>International SOS @ +1-215-942-8390</a:t>
          </a:r>
          <a:endParaRPr lang="en-US" sz="1200" kern="1200">
            <a:solidFill>
              <a:schemeClr val="tx1"/>
            </a:solidFill>
            <a:latin typeface="Arial"/>
            <a:ea typeface="+mn-ea"/>
            <a:cs typeface="+mn-cs"/>
          </a:endParaRPr>
        </a:p>
      </dsp:txBody>
      <dsp:txXfrm rot="10800000">
        <a:off x="0" y="421"/>
        <a:ext cx="9126416" cy="389429"/>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D7333-DD87-4773-BED3-E2892A4094EE}" type="datetimeFigureOut">
              <a:rPr lang="en-US" smtClean="0"/>
              <a:t>3/25/2022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A0E21C-7E3E-40C1-A5B4-152F0F11E190}" type="slidenum">
              <a:rPr lang="en-US" smtClean="0"/>
              <a:t>‹#›</a:t>
            </a:fld>
            <a:endParaRPr lang="en-US"/>
          </a:p>
        </p:txBody>
      </p:sp>
    </p:spTree>
    <p:extLst>
      <p:ext uri="{BB962C8B-B14F-4D97-AF65-F5344CB8AC3E}">
        <p14:creationId xmlns:p14="http://schemas.microsoft.com/office/powerpoint/2010/main" val="1635044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D084F-DC83-4EB0-8CED-52E9AA3ECA1C}"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57E0A-F321-48DC-AF94-681D4DCF344D}" type="slidenum">
              <a:rPr lang="en-US" smtClean="0"/>
              <a:t>‹#›</a:t>
            </a:fld>
            <a:endParaRPr lang="en-US"/>
          </a:p>
        </p:txBody>
      </p:sp>
    </p:spTree>
    <p:extLst>
      <p:ext uri="{BB962C8B-B14F-4D97-AF65-F5344CB8AC3E}">
        <p14:creationId xmlns:p14="http://schemas.microsoft.com/office/powerpoint/2010/main" val="379690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r>
              <a:rPr lang="en-US"/>
              <a:t>Copyright @ 2012 Accenture All Rights Reserved</a:t>
            </a:r>
            <a:endParaRPr lang="en-GB"/>
          </a:p>
        </p:txBody>
      </p:sp>
    </p:spTree>
    <p:extLst>
      <p:ext uri="{BB962C8B-B14F-4D97-AF65-F5344CB8AC3E}">
        <p14:creationId xmlns:p14="http://schemas.microsoft.com/office/powerpoint/2010/main" val="3692760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022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824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9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950827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157E0A-F321-48DC-AF94-681D4DCF344D}" type="slidenum">
              <a:rPr kumimoji="0" lang="en-US" sz="1200" b="0" i="0" u="none" strike="noStrike" kern="1200" cap="none" spc="0" normalizeH="0" baseline="0" noProof="0" smtClean="0">
                <a:ln>
                  <a:noFill/>
                </a:ln>
                <a:solidFill>
                  <a:prstClr val="black"/>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Graphik"/>
              <a:ea typeface="+mn-ea"/>
              <a:cs typeface="+mn-cs"/>
            </a:endParaRPr>
          </a:p>
        </p:txBody>
      </p:sp>
    </p:spTree>
    <p:extLst>
      <p:ext uri="{BB962C8B-B14F-4D97-AF65-F5344CB8AC3E}">
        <p14:creationId xmlns:p14="http://schemas.microsoft.com/office/powerpoint/2010/main" val="312340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E5B8BC-EDEC-48CF-A5BB-4B63A17DF1A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p>
        </p:txBody>
      </p:sp>
      <p:sp>
        <p:nvSpPr>
          <p:cNvPr id="77829"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98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621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39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900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9490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p>
        </p:txBody>
      </p:sp>
      <p:sp>
        <p:nvSpPr>
          <p:cNvPr id="78853" name="Footer Placeholder 4"/>
          <p:cNvSpPr>
            <a:spLocks noGrp="1"/>
          </p:cNvSpPr>
          <p:nvPr>
            <p:ph type="ftr" sz="quarter" idx="4"/>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Copyright @ 2012 Accenture All Rights Reserved</a:t>
            </a: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5142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5.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5" Type="http://schemas.openxmlformats.org/officeDocument/2006/relationships/image" Target="../media/image9.emf"/><Relationship Id="rId4" Type="http://schemas.openxmlformats.org/officeDocument/2006/relationships/image" Target="../media/image8.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7.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a:grpSpLocks noChangeAspect="1"/>
          </p:cNvGrpSpPr>
          <p:nvPr userDrawn="1"/>
        </p:nvGrpSpPr>
        <p:grpSpPr>
          <a:xfrm>
            <a:off x="9559232" y="5846780"/>
            <a:ext cx="2250858" cy="604157"/>
            <a:chOff x="9563100" y="1673029"/>
            <a:chExt cx="1389888" cy="373063"/>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9" name="Freeform 5"/>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a:extLst>
              <a:ext uri="{FF2B5EF4-FFF2-40B4-BE49-F238E27FC236}">
                <a16:creationId xmlns:a16="http://schemas.microsoft.com/office/drawing/2014/main" id="{21FF2F80-7B35-480E-92FF-43D49E093001}"/>
              </a:ext>
            </a:extLst>
          </p:cNvPr>
          <p:cNvPicPr>
            <a:picLocks noChangeAspect="1"/>
          </p:cNvPicPr>
          <p:nvPr userDrawn="1"/>
        </p:nvPicPr>
        <p:blipFill>
          <a:blip r:embed="rId3"/>
          <a:stretch>
            <a:fillRect/>
          </a:stretch>
        </p:blipFill>
        <p:spPr>
          <a:xfrm>
            <a:off x="7447741" y="937439"/>
            <a:ext cx="4309200" cy="4524660"/>
          </a:xfrm>
          <a:prstGeom prst="rect">
            <a:avLst/>
          </a:prstGeom>
        </p:spPr>
      </p:pic>
    </p:spTree>
    <p:extLst>
      <p:ext uri="{BB962C8B-B14F-4D97-AF65-F5344CB8AC3E}">
        <p14:creationId xmlns:p14="http://schemas.microsoft.com/office/powerpoint/2010/main" val="110879817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lvl1pPr>
              <a:defRPr b="0"/>
            </a:lvl1p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2933657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986365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9981293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32522426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5616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12473428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6347302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0526207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228260257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189752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5419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30068592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408326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5601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39773850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331182634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1_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31047130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0377337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4211439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11505841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662402" y="1168092"/>
            <a:ext cx="5359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Content Placeholder 3"/>
          <p:cNvSpPr>
            <a:spLocks noGrp="1"/>
          </p:cNvSpPr>
          <p:nvPr>
            <p:ph sz="quarter" idx="17"/>
          </p:nvPr>
        </p:nvSpPr>
        <p:spPr>
          <a:xfrm>
            <a:off x="6170084" y="1168092"/>
            <a:ext cx="5361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93578330"/>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662400" y="1169377"/>
            <a:ext cx="10869200" cy="522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25835454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11060719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9C695-C24D-485D-9E5C-0ED6B687CD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0FFEDEB-34C3-4D7A-A9BE-3DFEFF3E9A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0FAC3E-665C-489D-BECF-6979DDAC2EFF}"/>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EB62FAA7-42A9-43E7-9157-DEB8F57B42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62F149-976E-461E-9426-8C94FFE694F9}"/>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00395342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A4BE-5360-4918-9576-BD596C5DBD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96548F-5AE4-4526-86B2-A2E718625A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5718F1-5C74-4E66-92BF-030AEAE4A88A}"/>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6A269906-A98A-4CE5-8A83-BEB13E1CD7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8E427E-DCCC-44D7-A81E-B823EBCEAC07}"/>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9152404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D398-3412-42D0-8428-1911D9F72B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434F2C6-4B0B-4DDD-BFD0-012E40C8F8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F01F3FD-6ADF-44D2-AAEA-5ACA00BDADD9}"/>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60DCF817-DEEA-4F56-91D7-BA9EDD8BA3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425D9C-086E-44C4-A96A-687CB61FABAA}"/>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55311771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C5EB6-466C-48C0-A9AA-DAC12EE211C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270E64-D111-4C5E-8029-CB4C40675E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B8A496E-B503-4BC7-9E8C-B6A7B1A50A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427BAA0-E756-4F96-A7DC-99FBABE805F2}"/>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6" name="Footer Placeholder 5">
            <a:extLst>
              <a:ext uri="{FF2B5EF4-FFF2-40B4-BE49-F238E27FC236}">
                <a16:creationId xmlns:a16="http://schemas.microsoft.com/office/drawing/2014/main" id="{C203698D-F11E-4123-8116-FEEF9202EE9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7C9F32-A020-413E-B9BD-5F73709317C2}"/>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4055894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54CA9-AACC-4C59-AE1A-5E51FFF45B6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F66309-5983-4FCA-BBA7-A26AEF3AC1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53C18B1-73B6-49F7-9735-134031B870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225391C-B085-4672-BA1D-6486672A0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1662A5-4B71-4B31-8C30-AAD25AD688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2E90AE6-4B6E-4FA1-AAAA-AE9C2F2F1496}"/>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8" name="Footer Placeholder 7">
            <a:extLst>
              <a:ext uri="{FF2B5EF4-FFF2-40B4-BE49-F238E27FC236}">
                <a16:creationId xmlns:a16="http://schemas.microsoft.com/office/drawing/2014/main" id="{E7CB7604-0761-47F1-B92D-2AB41F4EAE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220693-B08A-447C-A3B4-9F2D7D12FCF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24925496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552A-4C10-4BA6-BA5A-43CFFBC296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8777DA-16C9-4A5D-8C69-C00172BA3BCB}"/>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4" name="Footer Placeholder 3">
            <a:extLst>
              <a:ext uri="{FF2B5EF4-FFF2-40B4-BE49-F238E27FC236}">
                <a16:creationId xmlns:a16="http://schemas.microsoft.com/office/drawing/2014/main" id="{5B6CA784-D2C0-4572-B1B4-C5780EF5D4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F7BFA6D-706C-4EA8-87A5-8179F876634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9144260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057433-6336-4FE7-B37E-03931A2396F9}"/>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3" name="Footer Placeholder 2">
            <a:extLst>
              <a:ext uri="{FF2B5EF4-FFF2-40B4-BE49-F238E27FC236}">
                <a16:creationId xmlns:a16="http://schemas.microsoft.com/office/drawing/2014/main" id="{8D0E1186-3296-455D-9FA6-5514595059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9DBD729-71B3-4102-AF68-8DAA2B25A115}"/>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0061861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A64F-261C-4595-B6C4-2564963EFD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429F0A1-94B0-4790-A1CA-C9DB1331F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A798246-7F62-472D-9E91-CE9B732E5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E5E98D-F2CE-4BEC-ABB1-94BFFF687E72}"/>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6" name="Footer Placeholder 5">
            <a:extLst>
              <a:ext uri="{FF2B5EF4-FFF2-40B4-BE49-F238E27FC236}">
                <a16:creationId xmlns:a16="http://schemas.microsoft.com/office/drawing/2014/main" id="{52AF509E-2602-488B-BF81-299535C682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ED6796-88FF-4930-AC8E-30603AF25121}"/>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3328200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E5F29-940C-4452-9EC5-662F22FA5A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1C4741A-2A3F-4FD7-86A1-936400C679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BA3EC4-27EC-41B8-A29F-2D004AB0C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C8934F-26B1-4288-BEF2-87279430C09A}"/>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6" name="Footer Placeholder 5">
            <a:extLst>
              <a:ext uri="{FF2B5EF4-FFF2-40B4-BE49-F238E27FC236}">
                <a16:creationId xmlns:a16="http://schemas.microsoft.com/office/drawing/2014/main" id="{B5D8A50C-3658-4318-AA59-D2088062B9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D318E6-B591-4C5D-A238-5E9E21FEEB5C}"/>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86438166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21AD-0A75-4783-9A19-2BCC5A214A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31B566C-C452-4203-BA3B-F130730AA9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C0F46DE-74DB-4C43-B2DA-642643A0AA8F}"/>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C63B2C7F-275E-460F-A496-77085A264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ECB584-C9BA-4DCC-BF66-AE2D75DE223F}"/>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1133669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98524065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2D4471-358B-458C-80A5-79457FDB7C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6C2C55-410F-4AFA-8166-3208A7641DB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A649B2-7ABD-429E-9E24-49DC471130C9}"/>
              </a:ext>
            </a:extLst>
          </p:cNvPr>
          <p:cNvSpPr>
            <a:spLocks noGrp="1"/>
          </p:cNvSpPr>
          <p:nvPr>
            <p:ph type="dt" sz="half" idx="10"/>
          </p:nvPr>
        </p:nvSpPr>
        <p:spPr/>
        <p:txBody>
          <a:body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0283D4FA-DCF5-4151-A48F-81A1945035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4AD16E-9E31-4ABD-9321-89D9D2952949}"/>
              </a:ext>
            </a:extLst>
          </p:cNvPr>
          <p:cNvSpPr>
            <a:spLocks noGrp="1"/>
          </p:cNvSpPr>
          <p:nvPr>
            <p:ph type="sldNum" sz="quarter" idx="12"/>
          </p:nvPr>
        </p:nvSpPr>
        <p:spPr/>
        <p:txBody>
          <a:bodyPr/>
          <a:lstStyle/>
          <a:p>
            <a:fld id="{D43146BD-CCA3-4E8A-A0C9-29508643D2C3}" type="slidenum">
              <a:rPr lang="en-GB" smtClean="0"/>
              <a:t>‹#›</a:t>
            </a:fld>
            <a:endParaRPr lang="en-GB"/>
          </a:p>
        </p:txBody>
      </p:sp>
    </p:spTree>
    <p:extLst>
      <p:ext uri="{BB962C8B-B14F-4D97-AF65-F5344CB8AC3E}">
        <p14:creationId xmlns:p14="http://schemas.microsoft.com/office/powerpoint/2010/main" val="354937417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62FFA-6D9F-4466-B64B-534967CD4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668BA4-2737-48FA-B288-73C9824EA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F2F4E-E78A-45D5-9BB0-3A44482CA5DE}"/>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69BFEF3B-38BA-425D-9506-3A3EBB2D5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372DA2-D052-432A-B884-25CA066BDCF4}"/>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8211944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38C99-C2E5-43A6-975C-799C89CBF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507F65-22D0-4C35-99C4-99D18A36D6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B10E6-D72C-4BC8-BAB4-CB99D8C5FBBB}"/>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87235F16-7854-455E-BBA2-786BD5D78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A7115E-3DF8-4FA2-8C6D-7AA222E5A668}"/>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1772067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AF63-ACBC-405E-9E2B-14F9215D07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B513C0-B48D-44E1-9176-2A456B27B7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A3971F-F86D-4189-BFE4-3753AB3AEA88}"/>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7381B463-D2BC-4254-9808-2E37D9C9E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3641F9-F08E-4E05-ABB6-45A0DD3DF245}"/>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4662836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BAE0-48A1-476C-B1D9-1519577EBA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E740E-330D-4CEF-BB1C-2D00FC6E87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482F9-025D-4371-94D4-CD472E3E08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A54E6F-357D-4801-9C37-6114BBB10948}"/>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6" name="Footer Placeholder 5">
            <a:extLst>
              <a:ext uri="{FF2B5EF4-FFF2-40B4-BE49-F238E27FC236}">
                <a16:creationId xmlns:a16="http://schemas.microsoft.com/office/drawing/2014/main" id="{075B4F67-A333-4952-BCEF-5E1F6C891A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1170F-138A-472A-99AD-D3AFB3867E4F}"/>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12012416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3C0E0-AB4C-4299-AA08-943886E7E8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B13D2-30A0-45B7-AB4C-EC7FA66875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226503-D134-484D-A14A-50C6E3022E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CCDF8C-0FFB-4E71-B218-47BA57D0A8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A6FC4A5-EE8C-4423-8B6F-6071365101C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333FC9-077A-4DD0-9E1A-2042732A1FE9}"/>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8" name="Footer Placeholder 7">
            <a:extLst>
              <a:ext uri="{FF2B5EF4-FFF2-40B4-BE49-F238E27FC236}">
                <a16:creationId xmlns:a16="http://schemas.microsoft.com/office/drawing/2014/main" id="{1CCC5950-F1EB-4E15-91CA-E1394C10F1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386EF5-88FA-440A-BE20-009F280EC20D}"/>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37816872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93900-1FC1-4D35-887B-1950B7442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BDFACB-F872-4A27-AACD-0BE54241531F}"/>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4" name="Footer Placeholder 3">
            <a:extLst>
              <a:ext uri="{FF2B5EF4-FFF2-40B4-BE49-F238E27FC236}">
                <a16:creationId xmlns:a16="http://schemas.microsoft.com/office/drawing/2014/main" id="{5B33CA62-9C13-4771-B8FF-DA92B9452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217FFA-5F4E-44EE-8502-E7A5FC4DDE6B}"/>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74746493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C148E0-629F-4C87-96FB-59CF4F7A4846}"/>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3" name="Footer Placeholder 2">
            <a:extLst>
              <a:ext uri="{FF2B5EF4-FFF2-40B4-BE49-F238E27FC236}">
                <a16:creationId xmlns:a16="http://schemas.microsoft.com/office/drawing/2014/main" id="{DCAE352F-6410-4F6C-85A4-30D6A5510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47C1B-E69B-4E21-A8DC-030723B21DB5}"/>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3511192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B8820-441E-4972-8906-F8F5D75A3A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77F7D7-B852-463A-A79E-713E86AE8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7BA228-931F-4748-82E5-1ED787A17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E86EB9-0D03-4446-8E40-90DFA9C6EE36}"/>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6" name="Footer Placeholder 5">
            <a:extLst>
              <a:ext uri="{FF2B5EF4-FFF2-40B4-BE49-F238E27FC236}">
                <a16:creationId xmlns:a16="http://schemas.microsoft.com/office/drawing/2014/main" id="{D8504DFC-F019-4352-AB00-0EA4718BF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CA3755-B87A-42E0-B7E2-366F732B0169}"/>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21354665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0028-AF93-4550-8CC8-964AE72A2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D4371A-5B04-401D-82B8-B78ED3E722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9BA939-B026-4875-A6EC-1EFEA3480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0745B2-446E-4F3F-A4C5-7B6F0C6DA548}"/>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6" name="Footer Placeholder 5">
            <a:extLst>
              <a:ext uri="{FF2B5EF4-FFF2-40B4-BE49-F238E27FC236}">
                <a16:creationId xmlns:a16="http://schemas.microsoft.com/office/drawing/2014/main" id="{AA843988-F80E-45EC-A94E-8FA774D58A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5FE95-33E9-4268-8A9A-052F4B84151F}"/>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161332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475429"/>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CC36-E6B8-4528-9970-2FFD3D6E96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C16D05-7F4E-4EC7-BC33-1618858541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7F946-E804-44AC-8547-4C79BC0AC0CA}"/>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B600F001-7ECF-40EA-BF78-9F38F31A5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79C44E-989C-476C-93B3-3E8DCE20857B}"/>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6719947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7468A6-E832-4FE5-A442-E374A45C40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C163E4-162B-4F70-95CF-5166E1B8B8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38AE93-C5C4-44E2-9D73-F395D14F1094}"/>
              </a:ext>
            </a:extLst>
          </p:cNvPr>
          <p:cNvSpPr>
            <a:spLocks noGrp="1"/>
          </p:cNvSpPr>
          <p:nvPr>
            <p:ph type="dt" sz="half" idx="10"/>
          </p:nvPr>
        </p:nvSpPr>
        <p:spPr/>
        <p:txBody>
          <a:body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60691D77-65AF-47B8-9429-13308DAD9F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93555-9F68-47B5-8963-DA7FBFBAC4C1}"/>
              </a:ext>
            </a:extLst>
          </p:cNvPr>
          <p:cNvSpPr>
            <a:spLocks noGrp="1"/>
          </p:cNvSpPr>
          <p:nvPr>
            <p:ph type="sldNum" sz="quarter" idx="12"/>
          </p:nvPr>
        </p:nvSpPr>
        <p:spPr/>
        <p:txBody>
          <a:bodyPr/>
          <a:lstStyle/>
          <a:p>
            <a:fld id="{0C73E065-F082-4C33-8D8A-8DAD46C6EF36}" type="slidenum">
              <a:rPr lang="en-US" smtClean="0"/>
              <a:t>‹#›</a:t>
            </a:fld>
            <a:endParaRPr lang="en-US"/>
          </a:p>
        </p:txBody>
      </p:sp>
    </p:spTree>
    <p:extLst>
      <p:ext uri="{BB962C8B-B14F-4D97-AF65-F5344CB8AC3E}">
        <p14:creationId xmlns:p14="http://schemas.microsoft.com/office/powerpoint/2010/main" val="30135477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17581574"/>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7616177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0344130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Tree>
    <p:extLst>
      <p:ext uri="{BB962C8B-B14F-4D97-AF65-F5344CB8AC3E}">
        <p14:creationId xmlns:p14="http://schemas.microsoft.com/office/powerpoint/2010/main" val="58017699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defRPr b="0"/>
            </a:lvl1pPr>
          </a:lstStyle>
          <a:p>
            <a:r>
              <a:rPr lang="en-US"/>
              <a:t>Click to edit Master title style</a:t>
            </a:r>
          </a:p>
        </p:txBody>
      </p:sp>
      <p:sp>
        <p:nvSpPr>
          <p:cNvPr id="3" name="Footer Placeholder 2"/>
          <p:cNvSpPr>
            <a:spLocks noGrp="1"/>
          </p:cNvSpPr>
          <p:nvPr>
            <p:ph type="ftr" sz="quarter" idx="20"/>
          </p:nvPr>
        </p:nvSpPr>
        <p:spPr/>
        <p:txBody>
          <a:bodyPr/>
          <a:lstStyle/>
          <a:p>
            <a:r>
              <a:rPr lang="en-US"/>
              <a:t>Copyright © 2019 Accenture. All rights reserved.</a:t>
            </a:r>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0576243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lvl1pPr>
              <a:defRPr b="0"/>
            </a:lvl1p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92393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2019 Accenture. All rights reserved.</a:t>
            </a:r>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lvl1pPr>
              <a:defRPr b="0"/>
            </a:lvl1pPr>
          </a:lstStyle>
          <a:p>
            <a:r>
              <a:rPr lang="en-US"/>
              <a:t>Click to edit Master title style</a:t>
            </a:r>
          </a:p>
        </p:txBody>
      </p:sp>
    </p:spTree>
    <p:extLst>
      <p:ext uri="{BB962C8B-B14F-4D97-AF65-F5344CB8AC3E}">
        <p14:creationId xmlns:p14="http://schemas.microsoft.com/office/powerpoint/2010/main" val="18971600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Copyright © 2019 Accenture. All rights reserved.</a:t>
            </a:r>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053401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err="1"/>
              <a:t>fIrst</a:t>
            </a:r>
            <a:r>
              <a:rPr lang="en-US"/>
              <a: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0689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slide opt 1">
    <p:bg>
      <p:bgPr>
        <a:solidFill>
          <a:schemeClr val="accent2"/>
        </a:solidFill>
        <a:effectLst/>
      </p:bgPr>
    </p:bg>
    <p:spTree>
      <p:nvGrpSpPr>
        <p:cNvPr id="1" name=""/>
        <p:cNvGrpSpPr/>
        <p:nvPr/>
      </p:nvGrpSpPr>
      <p:grpSpPr>
        <a:xfrm>
          <a:off x="0" y="0"/>
          <a:ext cx="0" cy="0"/>
          <a:chOff x="0" y="0"/>
          <a:chExt cx="0" cy="0"/>
        </a:xfrm>
      </p:grpSpPr>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5253990" y="3778128"/>
            <a:ext cx="6554786" cy="957158"/>
          </a:xfrm>
          <a:prstGeom prst="rect">
            <a:avLst/>
          </a:prstGeom>
        </p:spPr>
        <p:txBody>
          <a:bodyPr anchor="ctr">
            <a:normAutofit/>
          </a:bodyPr>
          <a:lstStyle>
            <a:lvl1pPr>
              <a:lnSpc>
                <a:spcPct val="80000"/>
              </a:lnSpc>
              <a:spcBef>
                <a:spcPts val="0"/>
              </a:spcBef>
              <a:spcAft>
                <a:spcPts val="0"/>
              </a:spcAft>
              <a:defRPr sz="3200" cap="none">
                <a:solidFill>
                  <a:schemeClr val="bg1"/>
                </a:solidFill>
              </a:defRPr>
            </a:lvl1pPr>
          </a:lstStyle>
          <a:p>
            <a:pPr lvl="0"/>
            <a:r>
              <a:rPr lang="en-US"/>
              <a:t>Click to edit master text styles</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5253989" y="4849431"/>
            <a:ext cx="6554787" cy="736124"/>
          </a:xfrm>
          <a:prstGeom prst="rect">
            <a:avLst/>
          </a:prstGeom>
        </p:spPr>
        <p:txBody>
          <a:bodyPr>
            <a:normAutofit/>
          </a:bodyPr>
          <a:lstStyle>
            <a:lvl1pPr>
              <a:lnSpc>
                <a:spcPct val="80000"/>
              </a:lnSpc>
              <a:spcBef>
                <a:spcPts val="0"/>
              </a:spcBef>
              <a:spcAft>
                <a:spcPts val="0"/>
              </a:spcAft>
              <a:defRPr sz="1800" b="0" cap="none">
                <a:solidFill>
                  <a:schemeClr val="bg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554578" y="5833249"/>
            <a:ext cx="2256422" cy="605651"/>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5254625" y="419100"/>
            <a:ext cx="6554788" cy="2906713"/>
          </a:xfrm>
        </p:spPr>
        <p:txBody>
          <a:bodyPr anchor="b">
            <a:normAutofit/>
          </a:bodyPr>
          <a:lstStyle>
            <a:lvl1pPr>
              <a:lnSpc>
                <a:spcPct val="70000"/>
              </a:lnSpc>
              <a:spcBef>
                <a:spcPts val="0"/>
              </a:spcBef>
              <a:spcAft>
                <a:spcPts val="0"/>
              </a:spcAft>
              <a:defRPr sz="7200">
                <a:solidFill>
                  <a:schemeClr val="bg1"/>
                </a:solidFill>
              </a:defRPr>
            </a:lvl1pPr>
          </a:lstStyle>
          <a:p>
            <a:pPr lvl="0"/>
            <a:r>
              <a:rPr lang="en-US"/>
              <a:t>Insert</a:t>
            </a:r>
          </a:p>
          <a:p>
            <a:pPr lvl="0"/>
            <a:r>
              <a:rPr lang="en-US"/>
              <a:t>Headers</a:t>
            </a:r>
          </a:p>
        </p:txBody>
      </p:sp>
      <p:sp>
        <p:nvSpPr>
          <p:cNvPr id="10" name="Picture Placeholder 2">
            <a:extLst>
              <a:ext uri="{FF2B5EF4-FFF2-40B4-BE49-F238E27FC236}">
                <a16:creationId xmlns:a16="http://schemas.microsoft.com/office/drawing/2014/main" id="{D25F0709-87B2-4DB5-9332-D465FA01A899}"/>
              </a:ext>
            </a:extLst>
          </p:cNvPr>
          <p:cNvSpPr>
            <a:spLocks noGrp="1"/>
          </p:cNvSpPr>
          <p:nvPr>
            <p:ph type="pic" sz="quarter" idx="18"/>
          </p:nvPr>
        </p:nvSpPr>
        <p:spPr>
          <a:xfrm>
            <a:off x="0" y="0"/>
            <a:ext cx="5178340" cy="6858000"/>
          </a:xfrm>
        </p:spPr>
        <p:txBody>
          <a:bodyPr anchor="ctr">
            <a:normAutofit/>
          </a:bodyPr>
          <a:lstStyle>
            <a:lvl1pPr algn="ctr">
              <a:defRPr lang="en-GB" sz="1100" b="0">
                <a:solidFill>
                  <a:schemeClr val="bg1"/>
                </a:solidFill>
              </a:defRPr>
            </a:lvl1pPr>
          </a:lstStyle>
          <a:p>
            <a:endParaRPr lang="en-GB"/>
          </a:p>
        </p:txBody>
      </p:sp>
    </p:spTree>
    <p:extLst>
      <p:ext uri="{BB962C8B-B14F-4D97-AF65-F5344CB8AC3E}">
        <p14:creationId xmlns:p14="http://schemas.microsoft.com/office/powerpoint/2010/main" val="1506409258"/>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1127222-F7D7-4CE6-9D12-9E0452D06403}"/>
              </a:ext>
            </a:extLst>
          </p:cNvPr>
          <p:cNvSpPr>
            <a:spLocks noGrp="1"/>
          </p:cNvSpPr>
          <p:nvPr>
            <p:ph type="pic" sz="quarter" idx="18"/>
          </p:nvPr>
        </p:nvSpPr>
        <p:spPr>
          <a:xfrm>
            <a:off x="0" y="0"/>
            <a:ext cx="12192000" cy="6858000"/>
          </a:xfrm>
        </p:spPr>
        <p:txBody>
          <a:bodyPr anchor="ctr">
            <a:normAutofit/>
          </a:bodyPr>
          <a:lstStyle>
            <a:lvl1pPr algn="ctr">
              <a:defRPr lang="en-GB" sz="1100" b="0"/>
            </a:lvl1pPr>
          </a:lstStyle>
          <a:p>
            <a:endParaRPr lang="en-GB"/>
          </a:p>
        </p:txBody>
      </p:sp>
      <p:sp>
        <p:nvSpPr>
          <p:cNvPr id="28" name="Text Placeholder 18">
            <a:extLst>
              <a:ext uri="{FF2B5EF4-FFF2-40B4-BE49-F238E27FC236}">
                <a16:creationId xmlns:a16="http://schemas.microsoft.com/office/drawing/2014/main" id="{B5DB0155-6EE5-4F94-A91F-C78030994DA5}"/>
              </a:ext>
            </a:extLst>
          </p:cNvPr>
          <p:cNvSpPr>
            <a:spLocks noGrp="1"/>
          </p:cNvSpPr>
          <p:nvPr>
            <p:ph type="body" sz="quarter" idx="14" hasCustomPrompt="1"/>
          </p:nvPr>
        </p:nvSpPr>
        <p:spPr>
          <a:xfrm>
            <a:off x="380363" y="2897133"/>
            <a:ext cx="5096257" cy="957158"/>
          </a:xfrm>
          <a:prstGeom prst="rect">
            <a:avLst/>
          </a:prstGeom>
        </p:spPr>
        <p:txBody>
          <a:bodyPr anchor="t">
            <a:normAutofit/>
          </a:bodyPr>
          <a:lstStyle>
            <a:lvl1pPr>
              <a:lnSpc>
                <a:spcPct val="80000"/>
              </a:lnSpc>
              <a:spcBef>
                <a:spcPts val="0"/>
              </a:spcBef>
              <a:spcAft>
                <a:spcPts val="0"/>
              </a:spcAft>
              <a:defRPr sz="2800" cap="none">
                <a:solidFill>
                  <a:schemeClr val="tx1"/>
                </a:solidFill>
              </a:defRPr>
            </a:lvl1pPr>
          </a:lstStyle>
          <a:p>
            <a:pPr lvl="0"/>
            <a:r>
              <a:rPr lang="en-US"/>
              <a:t>Click to edit master text styles</a:t>
            </a:r>
          </a:p>
        </p:txBody>
      </p:sp>
      <p:sp>
        <p:nvSpPr>
          <p:cNvPr id="29" name="Text Placeholder 20">
            <a:extLst>
              <a:ext uri="{FF2B5EF4-FFF2-40B4-BE49-F238E27FC236}">
                <a16:creationId xmlns:a16="http://schemas.microsoft.com/office/drawing/2014/main" id="{CB5F1D4F-2F56-4649-9B41-D86FF3A42E7E}"/>
              </a:ext>
            </a:extLst>
          </p:cNvPr>
          <p:cNvSpPr>
            <a:spLocks noGrp="1"/>
          </p:cNvSpPr>
          <p:nvPr>
            <p:ph type="body" sz="quarter" idx="15" hasCustomPrompt="1"/>
          </p:nvPr>
        </p:nvSpPr>
        <p:spPr>
          <a:xfrm>
            <a:off x="380363" y="4106834"/>
            <a:ext cx="4230756" cy="1794090"/>
          </a:xfrm>
          <a:prstGeom prst="rect">
            <a:avLst/>
          </a:prstGeom>
        </p:spPr>
        <p:txBody>
          <a:bodyPr anchor="t">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30" name="Text Placeholder 2">
            <a:extLst>
              <a:ext uri="{FF2B5EF4-FFF2-40B4-BE49-F238E27FC236}">
                <a16:creationId xmlns:a16="http://schemas.microsoft.com/office/drawing/2014/main" id="{B89E18E6-8359-46CD-AC57-4A37BF848F4F}"/>
              </a:ext>
            </a:extLst>
          </p:cNvPr>
          <p:cNvSpPr>
            <a:spLocks noGrp="1"/>
          </p:cNvSpPr>
          <p:nvPr>
            <p:ph type="body" sz="quarter" idx="16" hasCustomPrompt="1"/>
          </p:nvPr>
        </p:nvSpPr>
        <p:spPr>
          <a:xfrm>
            <a:off x="380998" y="839740"/>
            <a:ext cx="6272191" cy="1804850"/>
          </a:xfrm>
        </p:spPr>
        <p:txBody>
          <a:bodyPr anchor="t">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4276960655"/>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genda Opt 2">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5" name="Footer Placeholder 6">
            <a:extLst>
              <a:ext uri="{FF2B5EF4-FFF2-40B4-BE49-F238E27FC236}">
                <a16:creationId xmlns:a16="http://schemas.microsoft.com/office/drawing/2014/main" id="{766B9677-8E89-46D5-8EE7-EF3200FA2A2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6" name="Slide Number Placeholder 9">
            <a:extLst>
              <a:ext uri="{FF2B5EF4-FFF2-40B4-BE49-F238E27FC236}">
                <a16:creationId xmlns:a16="http://schemas.microsoft.com/office/drawing/2014/main" id="{5A310842-9571-458A-83A9-1D3D1F0BF431}"/>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80307792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9" name="Footer Placeholder 6">
            <a:extLst>
              <a:ext uri="{FF2B5EF4-FFF2-40B4-BE49-F238E27FC236}">
                <a16:creationId xmlns:a16="http://schemas.microsoft.com/office/drawing/2014/main" id="{C7828598-89F9-4A95-A95C-78D474F8345F}"/>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5F13E499-200B-41DA-9A70-7E821387A4AE}"/>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8550841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90000"/>
              </a:lnSpc>
              <a:spcBef>
                <a:spcPts val="1200"/>
              </a:spcBef>
              <a:spcAft>
                <a:spcPts val="1200"/>
              </a:spcAft>
              <a:defRPr kumimoji="0" lang="en-US" sz="2800" b="1" i="0" u="none" strike="noStrike" kern="1200" cap="none" spc="0" normalizeH="0" baseline="0" dirty="0" smtClean="0">
                <a:ln>
                  <a:noFill/>
                </a:ln>
                <a:solidFill>
                  <a:sysClr val="windowText" lastClr="000000"/>
                </a:solidFill>
                <a:effectLst/>
                <a:uLnTx/>
                <a:uFillTx/>
                <a:latin typeface="+mj-lt"/>
                <a:ea typeface="+mn-ea"/>
                <a:cs typeface="+mn-cs"/>
              </a:defRPr>
            </a:lvl1pPr>
            <a:lvl2pPr>
              <a:lnSpc>
                <a:spcPct val="9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9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8" name="Footer Placeholder 6">
            <a:extLst>
              <a:ext uri="{FF2B5EF4-FFF2-40B4-BE49-F238E27FC236}">
                <a16:creationId xmlns:a16="http://schemas.microsoft.com/office/drawing/2014/main" id="{B8B1E298-6F20-450F-9622-18A60951C96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14844B09-C485-43CC-8DC0-9BD24099C04C}"/>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2286404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ullets Opt 1">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91C0017E-4521-4295-9033-A405A2FA81F4}"/>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3EE0978-DC3A-4D86-83BC-C2F42549CA64}"/>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97518660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ullets Opt 2">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A5407E58-8FE4-4376-A757-309B579A6650}"/>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22" name="Text Placeholder 3">
            <a:extLst>
              <a:ext uri="{FF2B5EF4-FFF2-40B4-BE49-F238E27FC236}">
                <a16:creationId xmlns:a16="http://schemas.microsoft.com/office/drawing/2014/main" id="{D6791398-40F6-4EE0-BFD7-10CD200A3FA7}"/>
              </a:ext>
            </a:extLst>
          </p:cNvPr>
          <p:cNvSpPr>
            <a:spLocks noGrp="1"/>
          </p:cNvSpPr>
          <p:nvPr>
            <p:ph type="body" sz="quarter" idx="12" hasCustomPrompt="1"/>
          </p:nvPr>
        </p:nvSpPr>
        <p:spPr>
          <a:xfrm>
            <a:off x="409575" y="1858140"/>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3" name="Text Placeholder 3">
            <a:extLst>
              <a:ext uri="{FF2B5EF4-FFF2-40B4-BE49-F238E27FC236}">
                <a16:creationId xmlns:a16="http://schemas.microsoft.com/office/drawing/2014/main" id="{5E31B465-518B-4450-902B-553928E1290C}"/>
              </a:ext>
            </a:extLst>
          </p:cNvPr>
          <p:cNvSpPr>
            <a:spLocks noGrp="1"/>
          </p:cNvSpPr>
          <p:nvPr>
            <p:ph type="body" sz="quarter" idx="19" hasCustomPrompt="1"/>
          </p:nvPr>
        </p:nvSpPr>
        <p:spPr>
          <a:xfrm>
            <a:off x="4293187" y="1858139"/>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24" name="Text Placeholder 3">
            <a:extLst>
              <a:ext uri="{FF2B5EF4-FFF2-40B4-BE49-F238E27FC236}">
                <a16:creationId xmlns:a16="http://schemas.microsoft.com/office/drawing/2014/main" id="{9BF3C1B8-30E5-4399-A2F3-13EFD733B3F4}"/>
              </a:ext>
            </a:extLst>
          </p:cNvPr>
          <p:cNvSpPr>
            <a:spLocks noGrp="1"/>
          </p:cNvSpPr>
          <p:nvPr>
            <p:ph type="body" sz="quarter" idx="20" hasCustomPrompt="1"/>
          </p:nvPr>
        </p:nvSpPr>
        <p:spPr>
          <a:xfrm>
            <a:off x="8176798" y="1858139"/>
            <a:ext cx="3132000" cy="4273030"/>
          </a:xfrm>
        </p:spPr>
        <p:txBody>
          <a:bodyPr>
            <a:normAutofit/>
          </a:bodyPr>
          <a:lstStyle>
            <a:lvl1pPr marL="0" marR="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sz="1600" b="1" cap="none">
                <a:solidFill>
                  <a:schemeClr val="accent1"/>
                </a:solidFill>
                <a:latin typeface="+mj-lt"/>
              </a:defRPr>
            </a:lvl1pPr>
            <a:lvl2pPr>
              <a:spcBef>
                <a:spcPts val="0"/>
              </a:spcBef>
              <a:spcAft>
                <a:spcPts val="600"/>
              </a:spcAft>
              <a:defRPr sz="1400"/>
            </a:lvl2pPr>
          </a:lstStyle>
          <a:p>
            <a:pPr marL="0" marR="0" lvl="0" indent="0" algn="l" defTabSz="914377" rtl="0" eaLnBrk="1" fontAlgn="auto" latinLnBrk="0" hangingPunct="1">
              <a:lnSpc>
                <a:spcPct val="100000"/>
              </a:lnSpc>
              <a:spcBef>
                <a:spcPts val="1200"/>
              </a:spcBef>
              <a:spcAft>
                <a:spcPts val="1200"/>
              </a:spcAft>
              <a:buClrTx/>
              <a:buSzTx/>
              <a:buFont typeface="Arial" panose="020B0604020202020204" pitchFamily="34" charset="0"/>
              <a:buNone/>
              <a:tabLst/>
              <a:defRPr/>
            </a:pPr>
            <a:r>
              <a:rPr lang="en-US"/>
              <a:t>Click to edit master text styles</a:t>
            </a:r>
          </a:p>
          <a:p>
            <a:pPr lvl="1"/>
            <a:r>
              <a:rPr lang="en-US"/>
              <a:t>Click to edit master text styles</a:t>
            </a:r>
          </a:p>
        </p:txBody>
      </p:sp>
      <p:sp>
        <p:nvSpPr>
          <p:cNvPr id="8" name="Footer Placeholder 6">
            <a:extLst>
              <a:ext uri="{FF2B5EF4-FFF2-40B4-BE49-F238E27FC236}">
                <a16:creationId xmlns:a16="http://schemas.microsoft.com/office/drawing/2014/main" id="{1C3E29ED-E205-4BA1-9858-5CEE96191EFB}"/>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90EF56E8-BF69-4023-9A55-A3F6062D055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5178466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ullets Opt 3">
    <p:spTree>
      <p:nvGrpSpPr>
        <p:cNvPr id="1" name=""/>
        <p:cNvGrpSpPr/>
        <p:nvPr/>
      </p:nvGrpSpPr>
      <p:grpSpPr>
        <a:xfrm>
          <a:off x="0" y="0"/>
          <a:ext cx="0" cy="0"/>
          <a:chOff x="0" y="0"/>
          <a:chExt cx="0" cy="0"/>
        </a:xfrm>
      </p:grpSpPr>
      <p:sp>
        <p:nvSpPr>
          <p:cNvPr id="17" name="Text Placeholder 4">
            <a:extLst>
              <a:ext uri="{FF2B5EF4-FFF2-40B4-BE49-F238E27FC236}">
                <a16:creationId xmlns:a16="http://schemas.microsoft.com/office/drawing/2014/main" id="{89C0DBF0-01B9-479E-B792-1EEA4A1EE686}"/>
              </a:ext>
            </a:extLst>
          </p:cNvPr>
          <p:cNvSpPr>
            <a:spLocks noGrp="1"/>
          </p:cNvSpPr>
          <p:nvPr>
            <p:ph type="body" sz="quarter" idx="33" hasCustomPrompt="1"/>
          </p:nvPr>
        </p:nvSpPr>
        <p:spPr>
          <a:xfrm>
            <a:off x="428698" y="1571846"/>
            <a:ext cx="3214232" cy="2916361"/>
          </a:xfrm>
        </p:spPr>
        <p:txBody>
          <a:bodyPr anchor="t">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22" name="Title 1">
            <a:extLst>
              <a:ext uri="{FF2B5EF4-FFF2-40B4-BE49-F238E27FC236}">
                <a16:creationId xmlns:a16="http://schemas.microsoft.com/office/drawing/2014/main" id="{B33D80AB-7E14-4C01-ACC1-9E414019801C}"/>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23" name="Text Placeholder 4">
            <a:extLst>
              <a:ext uri="{FF2B5EF4-FFF2-40B4-BE49-F238E27FC236}">
                <a16:creationId xmlns:a16="http://schemas.microsoft.com/office/drawing/2014/main" id="{A9A7213D-3727-4E26-B12C-CD4677DC731E}"/>
              </a:ext>
            </a:extLst>
          </p:cNvPr>
          <p:cNvSpPr>
            <a:spLocks noGrp="1"/>
          </p:cNvSpPr>
          <p:nvPr>
            <p:ph type="body" sz="quarter" idx="41"/>
          </p:nvPr>
        </p:nvSpPr>
        <p:spPr>
          <a:xfrm>
            <a:off x="4905119" y="1554073"/>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6" name="Text Placeholder 4">
            <a:extLst>
              <a:ext uri="{FF2B5EF4-FFF2-40B4-BE49-F238E27FC236}">
                <a16:creationId xmlns:a16="http://schemas.microsoft.com/office/drawing/2014/main" id="{861B1B47-858C-4138-ACBA-3E0CE78EFD66}"/>
              </a:ext>
            </a:extLst>
          </p:cNvPr>
          <p:cNvSpPr>
            <a:spLocks noGrp="1"/>
          </p:cNvSpPr>
          <p:nvPr>
            <p:ph type="body" sz="quarter" idx="42"/>
          </p:nvPr>
        </p:nvSpPr>
        <p:spPr>
          <a:xfrm>
            <a:off x="4905119" y="3122626"/>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27" name="Text Placeholder 4">
            <a:extLst>
              <a:ext uri="{FF2B5EF4-FFF2-40B4-BE49-F238E27FC236}">
                <a16:creationId xmlns:a16="http://schemas.microsoft.com/office/drawing/2014/main" id="{040C8DD5-E406-41A8-B5DE-701E147B8505}"/>
              </a:ext>
            </a:extLst>
          </p:cNvPr>
          <p:cNvSpPr>
            <a:spLocks noGrp="1"/>
          </p:cNvSpPr>
          <p:nvPr>
            <p:ph type="body" sz="quarter" idx="43"/>
          </p:nvPr>
        </p:nvSpPr>
        <p:spPr>
          <a:xfrm>
            <a:off x="4905119" y="4691179"/>
            <a:ext cx="2101968" cy="1421120"/>
          </a:xfrm>
        </p:spPr>
        <p:txBody>
          <a:bodyPr anchor="t">
            <a:normAutofit/>
          </a:bodyPr>
          <a:lstStyle>
            <a:lvl1pPr>
              <a:lnSpc>
                <a:spcPct val="90000"/>
              </a:lnSpc>
              <a:spcBef>
                <a:spcPts val="0"/>
              </a:spcBef>
              <a:defRPr sz="16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4" name="Text Placeholder 4">
            <a:extLst>
              <a:ext uri="{FF2B5EF4-FFF2-40B4-BE49-F238E27FC236}">
                <a16:creationId xmlns:a16="http://schemas.microsoft.com/office/drawing/2014/main" id="{A0AA8397-0DD6-4C6B-8631-A30C5C705911}"/>
              </a:ext>
            </a:extLst>
          </p:cNvPr>
          <p:cNvSpPr>
            <a:spLocks noGrp="1"/>
          </p:cNvSpPr>
          <p:nvPr>
            <p:ph type="body" sz="quarter" idx="46"/>
          </p:nvPr>
        </p:nvSpPr>
        <p:spPr>
          <a:xfrm>
            <a:off x="7150599" y="1551106"/>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5" name="Text Placeholder 4">
            <a:extLst>
              <a:ext uri="{FF2B5EF4-FFF2-40B4-BE49-F238E27FC236}">
                <a16:creationId xmlns:a16="http://schemas.microsoft.com/office/drawing/2014/main" id="{A359E938-CEDB-470C-9381-628D6BD2AF87}"/>
              </a:ext>
            </a:extLst>
          </p:cNvPr>
          <p:cNvSpPr>
            <a:spLocks noGrp="1"/>
          </p:cNvSpPr>
          <p:nvPr>
            <p:ph type="body" sz="quarter" idx="47"/>
          </p:nvPr>
        </p:nvSpPr>
        <p:spPr>
          <a:xfrm>
            <a:off x="7150599" y="3119659"/>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36" name="Text Placeholder 4">
            <a:extLst>
              <a:ext uri="{FF2B5EF4-FFF2-40B4-BE49-F238E27FC236}">
                <a16:creationId xmlns:a16="http://schemas.microsoft.com/office/drawing/2014/main" id="{D7F7C99E-DA37-467C-8D29-E7B337F16C8D}"/>
              </a:ext>
            </a:extLst>
          </p:cNvPr>
          <p:cNvSpPr>
            <a:spLocks noGrp="1"/>
          </p:cNvSpPr>
          <p:nvPr>
            <p:ph type="body" sz="quarter" idx="48"/>
          </p:nvPr>
        </p:nvSpPr>
        <p:spPr>
          <a:xfrm>
            <a:off x="7150599" y="4688212"/>
            <a:ext cx="4660396" cy="1421120"/>
          </a:xfrm>
        </p:spPr>
        <p:txBody>
          <a:bodyPr anchor="t">
            <a:normAutofit/>
          </a:bodyPr>
          <a:lstStyle>
            <a:lvl1pPr marL="180975" indent="-180975">
              <a:lnSpc>
                <a:spcPct val="100000"/>
              </a:lnSpc>
              <a:spcBef>
                <a:spcPts val="0"/>
              </a:spcBef>
              <a:buFont typeface="Arial" panose="020B0604020202020204" pitchFamily="34" charset="0"/>
              <a:buChar char="•"/>
              <a:defRPr sz="1400" b="0" i="0" cap="none">
                <a:solidFill>
                  <a:schemeClr val="tx1"/>
                </a:solidFill>
                <a:latin typeface="+mn-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endParaRPr lang="en-US"/>
          </a:p>
        </p:txBody>
      </p:sp>
      <p:sp>
        <p:nvSpPr>
          <p:cNvPr id="12" name="Footer Placeholder 6">
            <a:extLst>
              <a:ext uri="{FF2B5EF4-FFF2-40B4-BE49-F238E27FC236}">
                <a16:creationId xmlns:a16="http://schemas.microsoft.com/office/drawing/2014/main" id="{A6D27173-341F-4E5D-A337-A0D084415CE1}"/>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3" name="Slide Number Placeholder 9">
            <a:extLst>
              <a:ext uri="{FF2B5EF4-FFF2-40B4-BE49-F238E27FC236}">
                <a16:creationId xmlns:a16="http://schemas.microsoft.com/office/drawing/2014/main" id="{BFE94FEF-4F28-4DD4-B915-2883C3F98489}"/>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5939006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100" b="0">
                <a:latin typeface="+mn-lt"/>
              </a:defRPr>
            </a:lvl1pPr>
          </a:lstStyle>
          <a:p>
            <a:endParaRPr lang="en-GB"/>
          </a:p>
        </p:txBody>
      </p:sp>
      <p:sp>
        <p:nvSpPr>
          <p:cNvPr id="8" name="Footer Placeholder 6">
            <a:extLst>
              <a:ext uri="{FF2B5EF4-FFF2-40B4-BE49-F238E27FC236}">
                <a16:creationId xmlns:a16="http://schemas.microsoft.com/office/drawing/2014/main" id="{C6F8FA0E-CCB1-4630-B4FB-54EA00038185}"/>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03497208-8581-40F6-95A6-641C76A1E9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131152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Bi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61CBCAC2-BC0D-4C15-A531-CDCBD925D166}"/>
              </a:ext>
            </a:extLst>
          </p:cNvPr>
          <p:cNvSpPr>
            <a:spLocks noGrp="1" noChangeAspect="1"/>
          </p:cNvSpPr>
          <p:nvPr>
            <p:ph type="pic" sz="quarter" idx="23" hasCustomPrompt="1"/>
          </p:nvPr>
        </p:nvSpPr>
        <p:spPr>
          <a:xfrm>
            <a:off x="372543" y="2091511"/>
            <a:ext cx="2341779" cy="2340322"/>
          </a:xfrm>
          <a:prstGeom prst="ellipse">
            <a:avLst/>
          </a:prstGeom>
          <a:solidFill>
            <a:schemeClr val="bg1">
              <a:lumMod val="95000"/>
            </a:schemeClr>
          </a:solidFill>
        </p:spPr>
        <p:txBody>
          <a:bodyPr lIns="108000" tIns="108000" rIns="0" anchor="ctr">
            <a:normAutofit/>
          </a:bodyPr>
          <a:lstStyle>
            <a:lvl1pPr>
              <a:defRPr sz="1100" b="0" i="0">
                <a:latin typeface="+mn-lt"/>
              </a:defRPr>
            </a:lvl1pPr>
          </a:lstStyle>
          <a:p>
            <a:r>
              <a:rPr lang="en-AU"/>
              <a:t>Insert picture here</a:t>
            </a:r>
          </a:p>
        </p:txBody>
      </p:sp>
      <p:sp>
        <p:nvSpPr>
          <p:cNvPr id="21" name="Text Placeholder 41">
            <a:extLst>
              <a:ext uri="{FF2B5EF4-FFF2-40B4-BE49-F238E27FC236}">
                <a16:creationId xmlns:a16="http://schemas.microsoft.com/office/drawing/2014/main" id="{81AA53C6-CEAA-4CC3-8C7C-DCDE8814F1F0}"/>
              </a:ext>
            </a:extLst>
          </p:cNvPr>
          <p:cNvSpPr>
            <a:spLocks noGrp="1"/>
          </p:cNvSpPr>
          <p:nvPr>
            <p:ph type="body" sz="quarter" idx="17" hasCustomPrompt="1"/>
          </p:nvPr>
        </p:nvSpPr>
        <p:spPr>
          <a:xfrm>
            <a:off x="3260062" y="2105803"/>
            <a:ext cx="5180268" cy="4200866"/>
          </a:xfrm>
        </p:spPr>
        <p:txBody>
          <a:bodyPr wrap="square" numCol="2" spcCol="180000">
            <a:normAutofit/>
          </a:bodyPr>
          <a:lstStyle>
            <a:lvl1pPr>
              <a:lnSpc>
                <a:spcPct val="110000"/>
              </a:lnSpc>
              <a:spcBef>
                <a:spcPts val="800"/>
              </a:spcBef>
              <a:spcAft>
                <a:spcPts val="1200"/>
              </a:spcAft>
              <a:defRPr sz="1100" b="0" i="0">
                <a:solidFill>
                  <a:schemeClr val="tx1"/>
                </a:solidFill>
                <a:latin typeface="+mn-lt"/>
              </a:defRPr>
            </a:lvl1pPr>
            <a:lvl2pPr marL="0" indent="0">
              <a:lnSpc>
                <a:spcPct val="110000"/>
              </a:lnSpc>
              <a:spcAft>
                <a:spcPts val="1200"/>
              </a:spcAft>
              <a:buNone/>
              <a:defRPr sz="1100" b="0" i="0">
                <a:solidFill>
                  <a:schemeClr val="tx1"/>
                </a:solidFill>
                <a:latin typeface="+mn-lt"/>
              </a:defRPr>
            </a:lvl2pPr>
            <a:lvl3pPr>
              <a:defRPr sz="1100" b="1">
                <a:solidFill>
                  <a:schemeClr val="tx1"/>
                </a:solidFill>
                <a:latin typeface="Graphik" panose="020B0503030202060203" pitchFamily="34" charset="77"/>
              </a:defRPr>
            </a:lvl3pPr>
          </a:lstStyle>
          <a:p>
            <a:pPr lvl="0"/>
            <a:r>
              <a:rPr lang="en-US"/>
              <a:t>About here</a:t>
            </a:r>
          </a:p>
        </p:txBody>
      </p:sp>
      <p:sp>
        <p:nvSpPr>
          <p:cNvPr id="24" name="Text Placeholder 2">
            <a:extLst>
              <a:ext uri="{FF2B5EF4-FFF2-40B4-BE49-F238E27FC236}">
                <a16:creationId xmlns:a16="http://schemas.microsoft.com/office/drawing/2014/main" id="{71ED78CE-61D7-4C93-851D-BE67376E8833}"/>
              </a:ext>
            </a:extLst>
          </p:cNvPr>
          <p:cNvSpPr>
            <a:spLocks noGrp="1"/>
          </p:cNvSpPr>
          <p:nvPr>
            <p:ph type="body" sz="quarter" idx="29" hasCustomPrompt="1"/>
          </p:nvPr>
        </p:nvSpPr>
        <p:spPr>
          <a:xfrm>
            <a:off x="372543" y="4646143"/>
            <a:ext cx="2341779" cy="1660525"/>
          </a:xfrm>
        </p:spPr>
        <p:txBody>
          <a:bodyPr>
            <a:normAutofit/>
          </a:bodyPr>
          <a:lstStyle>
            <a:lvl1pPr>
              <a:lnSpc>
                <a:spcPct val="100000"/>
              </a:lnSpc>
              <a:spcBef>
                <a:spcPts val="600"/>
              </a:spcBef>
              <a:defRPr lang="en-US" sz="1100" b="1" i="0" kern="1200" dirty="0" smtClean="0">
                <a:solidFill>
                  <a:schemeClr val="accent1"/>
                </a:solidFill>
                <a:latin typeface="+mj-lt"/>
                <a:ea typeface="Roboto" panose="02000000000000000000" pitchFamily="2" charset="0"/>
                <a:cs typeface="Arial" panose="020B0604020202020204" pitchFamily="34" charset="0"/>
              </a:defRPr>
            </a:lvl1pPr>
            <a:lvl2pPr marL="0" indent="0">
              <a:lnSpc>
                <a:spcPct val="100000"/>
              </a:lnSpc>
              <a:spcBef>
                <a:spcPts val="0"/>
              </a:spcBef>
              <a:buNone/>
              <a:defRPr lang="en-US" sz="1100" b="0" i="0" kern="1200" dirty="0" smtClean="0">
                <a:solidFill>
                  <a:schemeClr val="accent1"/>
                </a:solidFill>
                <a:latin typeface="+mn-lt"/>
                <a:ea typeface="Roboto" panose="02000000000000000000" pitchFamily="2" charset="0"/>
                <a:cs typeface="Arial" panose="020B0604020202020204" pitchFamily="34" charset="0"/>
              </a:defRPr>
            </a:lvl2pPr>
            <a:lvl3pPr marL="0" indent="0">
              <a:lnSpc>
                <a:spcPct val="100000"/>
              </a:lnSpc>
              <a:spcBef>
                <a:spcPts val="600"/>
              </a:spcBef>
              <a:buNone/>
              <a:defRPr lang="en-US" sz="1100" b="1" i="0" kern="1200" dirty="0" smtClean="0">
                <a:solidFill>
                  <a:srgbClr val="000000"/>
                </a:solidFill>
                <a:latin typeface="+mj-lt"/>
                <a:ea typeface="Roboto" panose="02000000000000000000" pitchFamily="2" charset="0"/>
                <a:cs typeface="Arial" panose="020B0604020202020204" pitchFamily="34" charset="0"/>
              </a:defRPr>
            </a:lvl3pPr>
            <a:lvl4pPr marL="0" indent="0">
              <a:lnSpc>
                <a:spcPct val="100000"/>
              </a:lnSpc>
              <a:spcBef>
                <a:spcPts val="0"/>
              </a:spcBef>
              <a:buNone/>
              <a:defRPr lang="en-US" sz="1100" b="0" i="0" kern="1200" dirty="0" smtClean="0">
                <a:solidFill>
                  <a:srgbClr val="000000"/>
                </a:solidFill>
                <a:latin typeface="+mn-lt"/>
                <a:ea typeface="Roboto" panose="02000000000000000000" pitchFamily="2" charset="0"/>
                <a:cs typeface="Arial" panose="020B0604020202020204" pitchFamily="34" charset="0"/>
              </a:defRPr>
            </a:lvl4pPr>
            <a:lvl5pPr marL="0" indent="0">
              <a:lnSpc>
                <a:spcPct val="100000"/>
              </a:lnSpc>
              <a:spcBef>
                <a:spcPts val="0"/>
              </a:spcBef>
              <a:buNone/>
              <a:defRPr lang="en-GB" sz="1100" b="0" i="0" kern="1200" dirty="0">
                <a:solidFill>
                  <a:srgbClr val="000000"/>
                </a:solidFill>
                <a:latin typeface="+mn-lt"/>
                <a:ea typeface="Roboto" panose="02000000000000000000" pitchFamily="2" charset="0"/>
                <a:cs typeface="Arial" panose="020B0604020202020204" pitchFamily="34" charset="0"/>
              </a:defRPr>
            </a:lvl5pPr>
          </a:lstStyle>
          <a:p>
            <a:pPr lvl="0"/>
            <a:r>
              <a:rPr lang="en-US"/>
              <a:t>NAME SURNAME</a:t>
            </a:r>
          </a:p>
          <a:p>
            <a:pPr lvl="1"/>
            <a:r>
              <a:rPr lang="en-US"/>
              <a:t>Location/Title</a:t>
            </a:r>
          </a:p>
          <a:p>
            <a:pPr lvl="2"/>
            <a:r>
              <a:rPr lang="en-US"/>
              <a:t>Specialties include:</a:t>
            </a:r>
          </a:p>
          <a:p>
            <a:pPr lvl="4"/>
            <a:r>
              <a:rPr lang="en-US"/>
              <a:t>Lorem ipsum dolor</a:t>
            </a:r>
          </a:p>
        </p:txBody>
      </p:sp>
      <p:sp>
        <p:nvSpPr>
          <p:cNvPr id="25" name="Text Placeholder 41">
            <a:extLst>
              <a:ext uri="{FF2B5EF4-FFF2-40B4-BE49-F238E27FC236}">
                <a16:creationId xmlns:a16="http://schemas.microsoft.com/office/drawing/2014/main" id="{E5D21CD6-BC19-4375-A751-A1565CB6B5B6}"/>
              </a:ext>
            </a:extLst>
          </p:cNvPr>
          <p:cNvSpPr>
            <a:spLocks noGrp="1"/>
          </p:cNvSpPr>
          <p:nvPr>
            <p:ph type="body" sz="quarter" idx="30" hasCustomPrompt="1"/>
          </p:nvPr>
        </p:nvSpPr>
        <p:spPr>
          <a:xfrm>
            <a:off x="8872539" y="2105802"/>
            <a:ext cx="2335768" cy="4200867"/>
          </a:xfrm>
        </p:spPr>
        <p:txBody>
          <a:bodyPr wrap="square">
            <a:normAutofit/>
          </a:bodyPr>
          <a:lstStyle>
            <a:lvl1pPr>
              <a:lnSpc>
                <a:spcPct val="100000"/>
              </a:lnSpc>
              <a:spcBef>
                <a:spcPts val="1200"/>
              </a:spcBef>
              <a:spcAft>
                <a:spcPts val="0"/>
              </a:spcAft>
              <a:defRPr sz="1100" b="1" i="0">
                <a:solidFill>
                  <a:schemeClr val="tx1"/>
                </a:solidFill>
                <a:latin typeface="+mj-lt"/>
              </a:defRPr>
            </a:lvl1pPr>
            <a:lvl2pPr marL="0" indent="0">
              <a:lnSpc>
                <a:spcPct val="100000"/>
              </a:lnSpc>
              <a:spcAft>
                <a:spcPts val="600"/>
              </a:spcAft>
              <a:buNone/>
              <a:defRPr sz="1100" b="0" i="0">
                <a:solidFill>
                  <a:schemeClr val="accent1"/>
                </a:solidFill>
                <a:latin typeface="+mn-lt"/>
              </a:defRPr>
            </a:lvl2pPr>
            <a:lvl3pPr marL="0" indent="0">
              <a:lnSpc>
                <a:spcPct val="100000"/>
              </a:lnSpc>
              <a:spcBef>
                <a:spcPts val="0"/>
              </a:spcBef>
              <a:spcAft>
                <a:spcPts val="1200"/>
              </a:spcAft>
              <a:buNone/>
              <a:defRPr sz="1100" b="1" i="0">
                <a:solidFill>
                  <a:schemeClr val="accent1"/>
                </a:solidFill>
                <a:latin typeface="+mn-lt"/>
              </a:defRPr>
            </a:lvl3pPr>
            <a:lvl4pPr marL="0" indent="0">
              <a:lnSpc>
                <a:spcPct val="100000"/>
              </a:lnSpc>
              <a:spcBef>
                <a:spcPts val="0"/>
              </a:spcBef>
              <a:spcAft>
                <a:spcPts val="1200"/>
              </a:spcAft>
              <a:buNone/>
              <a:defRPr sz="1100"/>
            </a:lvl4pPr>
          </a:lstStyle>
          <a:p>
            <a:pPr lvl="0"/>
            <a:r>
              <a:rPr lang="en-US"/>
              <a:t>Project name</a:t>
            </a:r>
          </a:p>
          <a:p>
            <a:pPr lvl="2"/>
            <a:r>
              <a:rPr lang="en-US"/>
              <a:t>Client name</a:t>
            </a:r>
          </a:p>
          <a:p>
            <a:pPr lvl="3"/>
            <a:r>
              <a:rPr lang="en-US"/>
              <a:t>Third level</a:t>
            </a:r>
          </a:p>
        </p:txBody>
      </p:sp>
      <p:sp>
        <p:nvSpPr>
          <p:cNvPr id="9" name="Title 1">
            <a:extLst>
              <a:ext uri="{FF2B5EF4-FFF2-40B4-BE49-F238E27FC236}">
                <a16:creationId xmlns:a16="http://schemas.microsoft.com/office/drawing/2014/main" id="{B93F59FD-CBBB-495E-9AED-43CDFF7A4E49}"/>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1" name="Footer Placeholder 6">
            <a:extLst>
              <a:ext uri="{FF2B5EF4-FFF2-40B4-BE49-F238E27FC236}">
                <a16:creationId xmlns:a16="http://schemas.microsoft.com/office/drawing/2014/main" id="{38B996C5-CA21-47F7-94CD-02AB3E30F589}"/>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475F86E4-A7C8-4902-A975-D3F7B717DA53}"/>
              </a:ext>
            </a:extLst>
          </p:cNvPr>
          <p:cNvSpPr>
            <a:spLocks noGrp="1"/>
          </p:cNvSpPr>
          <p:nvPr>
            <p:ph type="sldNum" sz="quarter" idx="31"/>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214915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571500"/>
            <a:ext cx="8572500" cy="2971800"/>
          </a:xfrm>
        </p:spPr>
        <p:txBody>
          <a:bodyPr tIns="0" anchor="t" anchorCtr="0">
            <a:noAutofit/>
          </a:bodyPr>
          <a:lstStyle>
            <a:lvl1pPr algn="l">
              <a:lnSpc>
                <a:spcPct val="70000"/>
              </a:lnSpc>
              <a:defRPr sz="8000" spc="-150" baseline="0">
                <a:latin typeface="+mj-lt"/>
              </a:defRPr>
            </a:lvl1pPr>
          </a:lstStyle>
          <a:p>
            <a:r>
              <a:rPr lang="en-US"/>
              <a:t>Click to EDIT TITLE</a:t>
            </a:r>
          </a:p>
        </p:txBody>
      </p:sp>
      <p:sp>
        <p:nvSpPr>
          <p:cNvPr id="8" name="Text Placeholder 7"/>
          <p:cNvSpPr>
            <a:spLocks noGrp="1"/>
          </p:cNvSpPr>
          <p:nvPr>
            <p:ph type="body" sz="quarter" idx="13" hasCustomPrompt="1"/>
          </p:nvPr>
        </p:nvSpPr>
        <p:spPr>
          <a:xfrm>
            <a:off x="380999" y="3543300"/>
            <a:ext cx="8572501" cy="3162300"/>
          </a:xfrm>
        </p:spPr>
        <p:txBody>
          <a:bodyPr>
            <a:noAutofit/>
          </a:bodyPr>
          <a:lstStyle>
            <a:lvl1pPr marL="0" indent="0">
              <a:lnSpc>
                <a:spcPct val="65000"/>
              </a:lnSpc>
              <a:spcAft>
                <a:spcPts val="600"/>
              </a:spcAft>
              <a:defRPr sz="4400" b="0" spc="-150" baseline="0">
                <a:latin typeface="+mj-lt"/>
              </a:defRPr>
            </a:lvl1pPr>
            <a:lvl2pPr marL="0" indent="0">
              <a:lnSpc>
                <a:spcPct val="100000"/>
              </a:lnSpc>
              <a:spcAft>
                <a:spcPts val="600"/>
              </a:spcAft>
              <a:defRPr sz="4400" b="0" cap="none" baseline="0">
                <a:latin typeface="+mn-lt"/>
              </a:defRPr>
            </a:lvl2pPr>
            <a:lvl3pPr marL="0" indent="0">
              <a:lnSpc>
                <a:spcPct val="100000"/>
              </a:lnSpc>
              <a:spcAft>
                <a:spcPts val="600"/>
              </a:spcAft>
              <a:defRPr sz="2800" b="0" cap="none" baseline="0">
                <a:latin typeface="+mn-lt"/>
              </a:defRPr>
            </a:lvl3pPr>
            <a:lvl4pPr marL="0" indent="0">
              <a:lnSpc>
                <a:spcPct val="100000"/>
              </a:lnSpc>
              <a:spcAft>
                <a:spcPts val="600"/>
              </a:spcAft>
              <a:buNone/>
              <a:defRPr sz="2000" b="0" cap="none" baseline="0">
                <a:latin typeface="+mn-lt"/>
              </a:defRPr>
            </a:lvl4pPr>
            <a:lvl5pPr marL="0" indent="0">
              <a:lnSpc>
                <a:spcPct val="100000"/>
              </a:lnSpc>
              <a:spcAft>
                <a:spcPts val="600"/>
              </a:spcAft>
              <a:buNone/>
              <a:defRPr sz="1200" b="0" cap="none" baseline="0">
                <a:latin typeface="+mn-lt"/>
              </a:defRPr>
            </a:lvl5pPr>
            <a:lvl7pPr>
              <a:defRPr b="1">
                <a:latin typeface="+mn-lt"/>
              </a:defRPr>
            </a:lvl7pPr>
            <a:lvl8pPr>
              <a:defRPr>
                <a:latin typeface="+mn-lt"/>
              </a:defRPr>
            </a:lvl8pPr>
            <a:lvl9pPr>
              <a:defRPr>
                <a:latin typeface="+mn-lt"/>
              </a:defRPr>
            </a:lvl9pPr>
          </a:lstStyle>
          <a:p>
            <a:pPr lvl="0"/>
            <a:r>
              <a:rPr lang="en-US" err="1"/>
              <a:t>fIrst</a:t>
            </a:r>
            <a:r>
              <a:rPr lang="en-US"/>
              <a: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161959"/>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and image opt 1">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BF1CA6-3E82-4645-96BF-9A389CEBAEE2}"/>
              </a:ext>
            </a:extLst>
          </p:cNvPr>
          <p:cNvSpPr>
            <a:spLocks noGrp="1"/>
          </p:cNvSpPr>
          <p:nvPr>
            <p:ph type="pic" sz="quarter" idx="18"/>
          </p:nvPr>
        </p:nvSpPr>
        <p:spPr>
          <a:xfrm>
            <a:off x="6096000" y="0"/>
            <a:ext cx="6096000" cy="6858000"/>
          </a:xfrm>
        </p:spPr>
        <p:txBody>
          <a:bodyPr anchor="ctr">
            <a:normAutofit/>
          </a:bodyPr>
          <a:lstStyle>
            <a:lvl1pPr algn="ctr">
              <a:defRPr sz="1100" b="0"/>
            </a:lvl1pPr>
          </a:lstStyle>
          <a:p>
            <a:endParaRPr lang="en-GB"/>
          </a:p>
        </p:txBody>
      </p:sp>
      <p:sp>
        <p:nvSpPr>
          <p:cNvPr id="6" name="Rectangle 5">
            <a:extLst>
              <a:ext uri="{FF2B5EF4-FFF2-40B4-BE49-F238E27FC236}">
                <a16:creationId xmlns:a16="http://schemas.microsoft.com/office/drawing/2014/main" id="{D769ED2B-B8F0-47A6-8CE3-EB2E984E4BAD}"/>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F57A618-D637-4270-AC19-E17FA37BBD8F}"/>
              </a:ext>
            </a:extLst>
          </p:cNvPr>
          <p:cNvSpPr>
            <a:spLocks noGrp="1"/>
          </p:cNvSpPr>
          <p:nvPr>
            <p:ph type="body" sz="quarter" idx="10" hasCustomPrompt="1"/>
          </p:nvPr>
        </p:nvSpPr>
        <p:spPr>
          <a:xfrm>
            <a:off x="381000" y="1943100"/>
            <a:ext cx="5192713" cy="1128593"/>
          </a:xfrm>
          <a:prstGeom prst="rect">
            <a:avLst/>
          </a:prstGeom>
        </p:spPr>
        <p:txBody>
          <a:bodyPr>
            <a:normAutofit/>
          </a:bodyPr>
          <a:lstStyle>
            <a:lvl1pPr>
              <a:lnSpc>
                <a:spcPct val="80000"/>
              </a:lnSpc>
              <a:defRPr sz="3600">
                <a:solidFill>
                  <a:schemeClr val="bg1"/>
                </a:solidFill>
              </a:defRPr>
            </a:lvl1pPr>
          </a:lstStyle>
          <a:p>
            <a:pPr lvl="0"/>
            <a:r>
              <a:rPr lang="en-US"/>
              <a:t>Insert Main Title at 36pt min 30pt</a:t>
            </a:r>
          </a:p>
        </p:txBody>
      </p:sp>
      <p:sp>
        <p:nvSpPr>
          <p:cNvPr id="14" name="Text Placeholder 13">
            <a:extLst>
              <a:ext uri="{FF2B5EF4-FFF2-40B4-BE49-F238E27FC236}">
                <a16:creationId xmlns:a16="http://schemas.microsoft.com/office/drawing/2014/main" id="{43D51F94-8F90-4784-B5F1-80F74BB264F3}"/>
              </a:ext>
            </a:extLst>
          </p:cNvPr>
          <p:cNvSpPr>
            <a:spLocks noGrp="1"/>
          </p:cNvSpPr>
          <p:nvPr>
            <p:ph type="body" sz="quarter" idx="11" hasCustomPrompt="1"/>
          </p:nvPr>
        </p:nvSpPr>
        <p:spPr>
          <a:xfrm>
            <a:off x="381000" y="3290862"/>
            <a:ext cx="5192713" cy="3095531"/>
          </a:xfrm>
          <a:prstGeom prst="rect">
            <a:avLst/>
          </a:prstGeom>
        </p:spPr>
        <p:txBody>
          <a:bodyPr>
            <a:normAutofit/>
          </a:bodyPr>
          <a:lstStyle>
            <a:lvl1pPr>
              <a:defRPr>
                <a:solidFill>
                  <a:schemeClr val="bg1"/>
                </a:solidFill>
              </a:defRPr>
            </a:lvl1pPr>
            <a:lvl2pPr>
              <a:lnSpc>
                <a:spcPct val="100000"/>
              </a:lnSpc>
              <a:spcBef>
                <a:spcPts val="0"/>
              </a:spcBef>
              <a:spcAft>
                <a:spcPts val="1200"/>
              </a:spcAft>
              <a:defRPr sz="1800" b="1">
                <a:solidFill>
                  <a:schemeClr val="bg1"/>
                </a:solidFill>
                <a:latin typeface="+mj-lt"/>
              </a:defRPr>
            </a:lvl2pPr>
            <a:lvl3pPr marL="0" indent="0">
              <a:lnSpc>
                <a:spcPct val="100000"/>
              </a:lnSpc>
              <a:spcBef>
                <a:spcPts val="0"/>
              </a:spcBef>
              <a:spcAft>
                <a:spcPts val="1200"/>
              </a:spcAft>
              <a:buNone/>
              <a:defRPr sz="1600">
                <a:solidFill>
                  <a:schemeClr val="bg1"/>
                </a:solidFill>
              </a:defRPr>
            </a:lvl3pPr>
            <a:lvl4pPr>
              <a:lnSpc>
                <a:spcPct val="100000"/>
              </a:lnSpc>
              <a:spcBef>
                <a:spcPts val="0"/>
              </a:spcBef>
              <a:spcAft>
                <a:spcPts val="1200"/>
              </a:spcAft>
              <a:defRPr sz="1600">
                <a:solidFill>
                  <a:schemeClr val="bg1"/>
                </a:solidFill>
              </a:defRPr>
            </a:lvl4pPr>
            <a:lvl5pPr>
              <a:lnSpc>
                <a:spcPct val="100000"/>
              </a:lnSpc>
              <a:spcBef>
                <a:spcPts val="0"/>
              </a:spcBef>
              <a:spcAft>
                <a:spcPts val="1200"/>
              </a:spcAft>
              <a:defRPr sz="1600">
                <a:solidFill>
                  <a:schemeClr val="bg1"/>
                </a:solidFill>
              </a:defRPr>
            </a:lvl5pPr>
          </a:lstStyle>
          <a:p>
            <a:pPr lvl="1"/>
            <a:r>
              <a:rPr lang="en-US"/>
              <a:t>Insert copy second level</a:t>
            </a:r>
          </a:p>
          <a:p>
            <a:pPr lvl="2"/>
            <a:r>
              <a:rPr lang="en-US"/>
              <a:t>Third level</a:t>
            </a:r>
          </a:p>
          <a:p>
            <a:pPr lvl="3"/>
            <a:r>
              <a:rPr lang="en-US"/>
              <a:t>Fourth level</a:t>
            </a:r>
          </a:p>
          <a:p>
            <a:pPr lvl="4"/>
            <a:r>
              <a:rPr lang="en-US"/>
              <a:t>Fifth level</a:t>
            </a:r>
            <a:endParaRPr lang="en-GB"/>
          </a:p>
        </p:txBody>
      </p:sp>
      <p:sp>
        <p:nvSpPr>
          <p:cNvPr id="7" name="Footer Placeholder 6">
            <a:extLst>
              <a:ext uri="{FF2B5EF4-FFF2-40B4-BE49-F238E27FC236}">
                <a16:creationId xmlns:a16="http://schemas.microsoft.com/office/drawing/2014/main" id="{E102AD0B-0F04-4C38-9416-35A560169DFA}"/>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0" name="Slide Number Placeholder 9">
            <a:extLst>
              <a:ext uri="{FF2B5EF4-FFF2-40B4-BE49-F238E27FC236}">
                <a16:creationId xmlns:a16="http://schemas.microsoft.com/office/drawing/2014/main" id="{6D18C1B7-C76C-4C57-993F-DEA5F3FA756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41199765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2">
    <p:bg>
      <p:bgPr>
        <a:solidFill>
          <a:schemeClr val="bg1"/>
        </a:solidFill>
        <a:effectLst/>
      </p:bgPr>
    </p:bg>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76044D8-F3A5-466F-B029-1EA44888D553}"/>
              </a:ext>
            </a:extLst>
          </p:cNvPr>
          <p:cNvSpPr>
            <a:spLocks noGrp="1"/>
          </p:cNvSpPr>
          <p:nvPr>
            <p:ph type="pic" sz="quarter" idx="18"/>
          </p:nvPr>
        </p:nvSpPr>
        <p:spPr>
          <a:xfrm>
            <a:off x="0" y="0"/>
            <a:ext cx="12192000" cy="6858000"/>
          </a:xfrm>
        </p:spPr>
        <p:txBody>
          <a:bodyPr anchor="ctr">
            <a:normAutofit/>
          </a:bodyPr>
          <a:lstStyle>
            <a:lvl1pPr algn="ctr">
              <a:defRPr lang="en-GB" sz="1100" b="0"/>
            </a:lvl1pPr>
          </a:lstStyle>
          <a:p>
            <a:endParaRPr lang="en-GB"/>
          </a:p>
        </p:txBody>
      </p: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428697" y="1589927"/>
            <a:ext cx="5844284" cy="3940931"/>
          </a:xfrm>
        </p:spPr>
        <p:txBody>
          <a:bodyPr anchor="ctr">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34760836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ext and image opt 3">
    <p:bg>
      <p:bgPr>
        <a:solidFill>
          <a:schemeClr val="bg1"/>
        </a:solidFill>
        <a:effectLst/>
      </p:bgPr>
    </p:bg>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D92CA49A-B624-4021-9337-CABE082D07FB}"/>
              </a:ext>
            </a:extLst>
          </p:cNvPr>
          <p:cNvSpPr>
            <a:spLocks noGrp="1"/>
          </p:cNvSpPr>
          <p:nvPr>
            <p:ph type="pic" sz="quarter" idx="18"/>
          </p:nvPr>
        </p:nvSpPr>
        <p:spPr>
          <a:xfrm>
            <a:off x="6540910" y="1589927"/>
            <a:ext cx="5651089" cy="3940931"/>
          </a:xfrm>
        </p:spPr>
        <p:txBody>
          <a:bodyPr anchor="ctr">
            <a:normAutofit/>
          </a:bodyPr>
          <a:lstStyle>
            <a:lvl1pPr algn="ctr">
              <a:defRPr sz="1100" b="0"/>
            </a:lvl1pPr>
          </a:lstStyle>
          <a:p>
            <a:endParaRPr lang="en-GB"/>
          </a:p>
        </p:txBody>
      </p:sp>
      <p:cxnSp>
        <p:nvCxnSpPr>
          <p:cNvPr id="17" name="Straight Connector 16">
            <a:extLst>
              <a:ext uri="{FF2B5EF4-FFF2-40B4-BE49-F238E27FC236}">
                <a16:creationId xmlns:a16="http://schemas.microsoft.com/office/drawing/2014/main" id="{F7F4F432-5A58-4AF5-AC26-12B64DE35BC3}"/>
              </a:ext>
            </a:extLst>
          </p:cNvPr>
          <p:cNvCxnSpPr>
            <a:cxnSpLocks/>
          </p:cNvCxnSpPr>
          <p:nvPr userDrawn="1"/>
        </p:nvCxnSpPr>
        <p:spPr>
          <a:xfrm>
            <a:off x="6100564" y="1589927"/>
            <a:ext cx="0" cy="39409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77D98E92-3E7B-4BE0-AAC7-84282CE93724}"/>
              </a:ext>
            </a:extLst>
          </p:cNvPr>
          <p:cNvSpPr>
            <a:spLocks noGrp="1"/>
          </p:cNvSpPr>
          <p:nvPr>
            <p:ph type="body" sz="quarter" idx="33" hasCustomPrompt="1"/>
          </p:nvPr>
        </p:nvSpPr>
        <p:spPr>
          <a:xfrm>
            <a:off x="428697" y="1589927"/>
            <a:ext cx="4446443" cy="3940931"/>
          </a:xfrm>
        </p:spPr>
        <p:txBody>
          <a:bodyPr anchor="ctr">
            <a:normAutofit/>
          </a:bodyPr>
          <a:lstStyle>
            <a:lvl1pPr>
              <a:lnSpc>
                <a:spcPct val="90000"/>
              </a:lnSpc>
              <a:spcBef>
                <a:spcPts val="0"/>
              </a:spcBef>
              <a:defRPr sz="2800" b="1" i="0" cap="none">
                <a:solidFill>
                  <a:schemeClr val="accent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Insert sub-title minimum font size 28pt</a:t>
            </a:r>
          </a:p>
        </p:txBody>
      </p:sp>
      <p:sp>
        <p:nvSpPr>
          <p:cNvPr id="11" name="Footer Placeholder 6">
            <a:extLst>
              <a:ext uri="{FF2B5EF4-FFF2-40B4-BE49-F238E27FC236}">
                <a16:creationId xmlns:a16="http://schemas.microsoft.com/office/drawing/2014/main" id="{AE0F0190-FB87-4F14-9DD4-3919CCEC10C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2" name="Slide Number Placeholder 9">
            <a:extLst>
              <a:ext uri="{FF2B5EF4-FFF2-40B4-BE49-F238E27FC236}">
                <a16:creationId xmlns:a16="http://schemas.microsoft.com/office/drawing/2014/main" id="{E88F7383-19DC-4FCB-8978-80D4E138879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3" name="Title 1">
            <a:extLst>
              <a:ext uri="{FF2B5EF4-FFF2-40B4-BE49-F238E27FC236}">
                <a16:creationId xmlns:a16="http://schemas.microsoft.com/office/drawing/2014/main" id="{C6E972E1-9006-4772-BDFA-F55C81067652}"/>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32755226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1_Divider Slide Opt 1">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E1B73D98-2588-401E-B9E5-92216B59B63D}"/>
              </a:ext>
            </a:extLst>
          </p:cNvPr>
          <p:cNvSpPr>
            <a:spLocks noGrp="1"/>
          </p:cNvSpPr>
          <p:nvPr>
            <p:ph type="pic" sz="quarter" idx="18"/>
          </p:nvPr>
        </p:nvSpPr>
        <p:spPr>
          <a:xfrm>
            <a:off x="0" y="0"/>
            <a:ext cx="12192000" cy="6858000"/>
          </a:xfrm>
        </p:spPr>
        <p:txBody>
          <a:bodyPr anchor="ctr">
            <a:normAutofit/>
          </a:bodyPr>
          <a:lstStyle>
            <a:lvl1pPr algn="ctr">
              <a:defRPr lang="en-GB" sz="1100" b="0">
                <a:latin typeface="+mn-lt"/>
              </a:defRPr>
            </a:lvl1pPr>
          </a:lstStyle>
          <a:p>
            <a:endParaRPr lang="en-GB"/>
          </a:p>
        </p:txBody>
      </p:sp>
      <p:sp>
        <p:nvSpPr>
          <p:cNvPr id="6" name="Text Placeholder 2">
            <a:extLst>
              <a:ext uri="{FF2B5EF4-FFF2-40B4-BE49-F238E27FC236}">
                <a16:creationId xmlns:a16="http://schemas.microsoft.com/office/drawing/2014/main" id="{A15EE505-7E76-4471-AC9A-7E818B61220D}"/>
              </a:ext>
            </a:extLst>
          </p:cNvPr>
          <p:cNvSpPr>
            <a:spLocks noGrp="1"/>
          </p:cNvSpPr>
          <p:nvPr userDrawn="1">
            <p:ph type="body" sz="quarter" idx="10" hasCustomPrompt="1"/>
          </p:nvPr>
        </p:nvSpPr>
        <p:spPr>
          <a:xfrm>
            <a:off x="542021" y="4249271"/>
            <a:ext cx="8685106" cy="1320255"/>
          </a:xfrm>
        </p:spPr>
        <p:txBody>
          <a:bodyPr tIns="0" bIns="0" anchor="b">
            <a:normAutofit/>
          </a:bodyPr>
          <a:lstStyle>
            <a:lvl1pPr algn="l">
              <a:lnSpc>
                <a:spcPct val="70000"/>
              </a:lnSpc>
              <a:defRPr sz="5400" cap="none">
                <a:solidFill>
                  <a:schemeClr val="accent3"/>
                </a:solidFill>
              </a:defRPr>
            </a:lvl1pPr>
            <a:lvl2pPr>
              <a:defRPr sz="6000"/>
            </a:lvl2pPr>
            <a:lvl3pPr>
              <a:defRPr sz="6000"/>
            </a:lvl3pPr>
            <a:lvl4pPr>
              <a:defRPr sz="6000"/>
            </a:lvl4pPr>
            <a:lvl5pPr>
              <a:defRPr sz="6000"/>
            </a:lvl5pPr>
          </a:lstStyle>
          <a:p>
            <a:pPr lvl="0"/>
            <a:r>
              <a:rPr lang="en-US"/>
              <a:t>Section Divider</a:t>
            </a:r>
          </a:p>
        </p:txBody>
      </p:sp>
      <p:sp>
        <p:nvSpPr>
          <p:cNvPr id="7" name="Text Placeholder 2">
            <a:extLst>
              <a:ext uri="{FF2B5EF4-FFF2-40B4-BE49-F238E27FC236}">
                <a16:creationId xmlns:a16="http://schemas.microsoft.com/office/drawing/2014/main" id="{18E10EA0-9F88-4124-976D-F5B0C447379E}"/>
              </a:ext>
            </a:extLst>
          </p:cNvPr>
          <p:cNvSpPr>
            <a:spLocks noGrp="1"/>
          </p:cNvSpPr>
          <p:nvPr userDrawn="1">
            <p:ph type="body" sz="quarter" idx="11"/>
          </p:nvPr>
        </p:nvSpPr>
        <p:spPr>
          <a:xfrm>
            <a:off x="542020" y="5750718"/>
            <a:ext cx="8685106" cy="625634"/>
          </a:xfrm>
        </p:spPr>
        <p:txBody>
          <a:bodyPr tIns="0" bIns="0" anchor="t">
            <a:normAutofit/>
          </a:bodyPr>
          <a:lstStyle>
            <a:lvl1pPr algn="l">
              <a:lnSpc>
                <a:spcPct val="80000"/>
              </a:lnSpc>
              <a:defRPr sz="20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7140715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Divider Slide Opt 2">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057C257A-DCA5-491B-A86F-0CD7086FA554}"/>
              </a:ext>
            </a:extLst>
          </p:cNvPr>
          <p:cNvSpPr>
            <a:spLocks noGrp="1"/>
          </p:cNvSpPr>
          <p:nvPr>
            <p:ph type="pic" sz="quarter" idx="18"/>
          </p:nvPr>
        </p:nvSpPr>
        <p:spPr>
          <a:xfrm>
            <a:off x="0" y="0"/>
            <a:ext cx="12192000" cy="6858000"/>
          </a:xfrm>
        </p:spPr>
        <p:txBody>
          <a:bodyPr anchor="ctr">
            <a:normAutofit/>
          </a:bodyPr>
          <a:lstStyle>
            <a:lvl1pPr algn="ctr">
              <a:defRPr lang="en-GB" sz="1100" b="0">
                <a:latin typeface="+mn-lt"/>
              </a:defRPr>
            </a:lvl1pPr>
          </a:lstStyle>
          <a:p>
            <a:endParaRPr lang="en-GB"/>
          </a:p>
        </p:txBody>
      </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904479" y="2006991"/>
            <a:ext cx="1294771" cy="1468905"/>
          </a:xfrm>
          <a:prstGeom prst="rect">
            <a:avLst/>
          </a:prstGeom>
        </p:spPr>
        <p:txBody>
          <a:bodyPr wrap="none" tIns="0" bIns="0" anchor="b">
            <a:noAutofit/>
          </a:bodyPr>
          <a:lstStyle>
            <a:lvl1pPr algn="l">
              <a:lnSpc>
                <a:spcPct val="70000"/>
              </a:lnSpc>
              <a:defRPr sz="12200" cap="none">
                <a:solidFill>
                  <a:schemeClr val="accent2"/>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904479" y="3547405"/>
            <a:ext cx="7076592" cy="841716"/>
          </a:xfrm>
          <a:prstGeom prst="rect">
            <a:avLst/>
          </a:prstGeom>
        </p:spPr>
        <p:txBody>
          <a:bodyPr tIns="0" bIns="0" anchor="t" anchorCtr="0">
            <a:normAutofit/>
          </a:bodyPr>
          <a:lstStyle>
            <a:lvl1pPr>
              <a:lnSpc>
                <a:spcPct val="80000"/>
              </a:lnSpc>
              <a:defRPr sz="6000">
                <a:solidFill>
                  <a:schemeClr val="tx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904479" y="4480950"/>
            <a:ext cx="7076592" cy="1109785"/>
          </a:xfrm>
          <a:prstGeom prst="rect">
            <a:avLst/>
          </a:prstGeom>
        </p:spPr>
        <p:txBody>
          <a:bodyPr tIns="0" bIns="0" anchor="t" anchorCtr="0">
            <a:normAutofit/>
          </a:bodyPr>
          <a:lstStyle>
            <a:lvl1pPr>
              <a:lnSpc>
                <a:spcPct val="80000"/>
              </a:lnSpc>
              <a:defRPr sz="3200" b="0">
                <a:solidFill>
                  <a:schemeClr val="tx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299738576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25397436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785936980"/>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lank  with copyrights">
    <p:bg>
      <p:bgPr>
        <a:solidFill>
          <a:schemeClr val="bg1"/>
        </a:solidFill>
        <a:effectLst/>
      </p:bgPr>
    </p:bg>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0FACB5BE-A98C-4953-9027-00EF6CE831A8}"/>
              </a:ext>
            </a:extLst>
          </p:cNvPr>
          <p:cNvSpPr>
            <a:spLocks noGrp="1"/>
          </p:cNvSpPr>
          <p:nvPr>
            <p:ph type="ftr" sz="quarter" idx="16"/>
          </p:nvPr>
        </p:nvSpPr>
        <p:spPr>
          <a:xfrm>
            <a:off x="364369" y="6517500"/>
            <a:ext cx="5717232" cy="206327"/>
          </a:xfrm>
          <a:prstGeom prst="rect">
            <a:avLst/>
          </a:prstGeom>
        </p:spPr>
        <p:txBody>
          <a:bodyPr/>
          <a:lstStyle>
            <a:lvl1pPr>
              <a:defRPr sz="800">
                <a:solidFill>
                  <a:schemeClr val="tx1">
                    <a:alpha val="40000"/>
                  </a:schemeClr>
                </a:solidFill>
              </a:defRPr>
            </a:lvl1pPr>
          </a:lstStyle>
          <a:p>
            <a:r>
              <a:rPr lang="en-GB"/>
              <a:t>Copyright © 2020 Accenture. All rights reserved.</a:t>
            </a:r>
          </a:p>
        </p:txBody>
      </p:sp>
      <p:sp>
        <p:nvSpPr>
          <p:cNvPr id="6" name="Slide Number Placeholder 9">
            <a:extLst>
              <a:ext uri="{FF2B5EF4-FFF2-40B4-BE49-F238E27FC236}">
                <a16:creationId xmlns:a16="http://schemas.microsoft.com/office/drawing/2014/main" id="{A47A0AA3-4A60-49BD-85F8-7377119BA29E}"/>
              </a:ext>
            </a:extLst>
          </p:cNvPr>
          <p:cNvSpPr>
            <a:spLocks noGrp="1"/>
          </p:cNvSpPr>
          <p:nvPr>
            <p:ph type="sldNum" sz="quarter" idx="17"/>
          </p:nvPr>
        </p:nvSpPr>
        <p:spPr>
          <a:xfrm>
            <a:off x="11493916" y="6517500"/>
            <a:ext cx="385862" cy="206327"/>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64832117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ver slide opt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pic>
        <p:nvPicPr>
          <p:cNvPr id="4928" name="Picture 4927">
            <a:extLst>
              <a:ext uri="{FF2B5EF4-FFF2-40B4-BE49-F238E27FC236}">
                <a16:creationId xmlns:a16="http://schemas.microsoft.com/office/drawing/2014/main" id="{CA72A680-D409-4697-A47A-6060B52A1BAE}"/>
              </a:ext>
            </a:extLst>
          </p:cNvPr>
          <p:cNvPicPr>
            <a:picLocks noChangeAspect="1"/>
          </p:cNvPicPr>
          <p:nvPr userDrawn="1"/>
        </p:nvPicPr>
        <p:blipFill>
          <a:blip r:embed="rId3"/>
          <a:stretch>
            <a:fillRect/>
          </a:stretch>
        </p:blipFill>
        <p:spPr>
          <a:xfrm>
            <a:off x="0" y="3734965"/>
            <a:ext cx="12192000" cy="3132785"/>
          </a:xfrm>
          <a:prstGeom prst="rect">
            <a:avLst/>
          </a:prstGeom>
        </p:spPr>
      </p:pic>
    </p:spTree>
    <p:extLst>
      <p:ext uri="{BB962C8B-B14F-4D97-AF65-F5344CB8AC3E}">
        <p14:creationId xmlns:p14="http://schemas.microsoft.com/office/powerpoint/2010/main" val="148213795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slide opt 2">
    <p:spTree>
      <p:nvGrpSpPr>
        <p:cNvPr id="1" name=""/>
        <p:cNvGrpSpPr/>
        <p:nvPr/>
      </p:nvGrpSpPr>
      <p:grpSpPr>
        <a:xfrm>
          <a:off x="0" y="0"/>
          <a:ext cx="0" cy="0"/>
          <a:chOff x="0" y="0"/>
          <a:chExt cx="0" cy="0"/>
        </a:xfrm>
      </p:grpSpPr>
      <p:pic>
        <p:nvPicPr>
          <p:cNvPr id="3" name="Picture 2" descr="A picture containing clothing, underwear, umbrella&#10;&#10;Description automatically generated">
            <a:extLst>
              <a:ext uri="{FF2B5EF4-FFF2-40B4-BE49-F238E27FC236}">
                <a16:creationId xmlns:a16="http://schemas.microsoft.com/office/drawing/2014/main" id="{96D6A508-061A-41B3-9629-19965BAB9AA3}"/>
              </a:ext>
            </a:extLst>
          </p:cNvPr>
          <p:cNvPicPr>
            <a:picLocks noChangeAspect="1"/>
          </p:cNvPicPr>
          <p:nvPr userDrawn="1"/>
        </p:nvPicPr>
        <p:blipFill>
          <a:blip r:embed="rId2"/>
          <a:stretch>
            <a:fillRect/>
          </a:stretch>
        </p:blipFill>
        <p:spPr>
          <a:xfrm>
            <a:off x="19050" y="317500"/>
            <a:ext cx="12172950" cy="6540500"/>
          </a:xfrm>
          <a:prstGeom prst="rect">
            <a:avLst/>
          </a:prstGeom>
        </p:spPr>
      </p:pic>
      <p:grpSp>
        <p:nvGrpSpPr>
          <p:cNvPr id="9" name="Group 8">
            <a:extLst>
              <a:ext uri="{FF2B5EF4-FFF2-40B4-BE49-F238E27FC236}">
                <a16:creationId xmlns:a16="http://schemas.microsoft.com/office/drawing/2014/main" id="{4AF657A7-9494-4FC8-8F78-B41D1E792E78}"/>
              </a:ext>
            </a:extLst>
          </p:cNvPr>
          <p:cNvGrpSpPr>
            <a:grpSpLocks noChangeAspect="1"/>
          </p:cNvGrpSpPr>
          <p:nvPr userDrawn="1"/>
        </p:nvGrpSpPr>
        <p:grpSpPr>
          <a:xfrm>
            <a:off x="9374162" y="386176"/>
            <a:ext cx="2250858" cy="604157"/>
            <a:chOff x="9563100" y="1673029"/>
            <a:chExt cx="1389888" cy="373063"/>
          </a:xfrm>
        </p:grpSpPr>
        <p:pic>
          <p:nvPicPr>
            <p:cNvPr id="10" name="Picture 9">
              <a:extLst>
                <a:ext uri="{FF2B5EF4-FFF2-40B4-BE49-F238E27FC236}">
                  <a16:creationId xmlns:a16="http://schemas.microsoft.com/office/drawing/2014/main" id="{F1490354-5F33-4605-8C86-CA56C5A66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1" name="Freeform 5">
              <a:extLst>
                <a:ext uri="{FF2B5EF4-FFF2-40B4-BE49-F238E27FC236}">
                  <a16:creationId xmlns:a16="http://schemas.microsoft.com/office/drawing/2014/main" id="{9F386C0E-5C48-429C-AAD0-D3882C7EEF1A}"/>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18">
            <a:extLst>
              <a:ext uri="{FF2B5EF4-FFF2-40B4-BE49-F238E27FC236}">
                <a16:creationId xmlns:a16="http://schemas.microsoft.com/office/drawing/2014/main" id="{B3E776D5-98BF-44C6-856E-2B6B2B848562}"/>
              </a:ext>
            </a:extLst>
          </p:cNvPr>
          <p:cNvSpPr>
            <a:spLocks noGrp="1"/>
          </p:cNvSpPr>
          <p:nvPr>
            <p:ph type="body" sz="quarter" idx="13" hasCustomPrompt="1"/>
          </p:nvPr>
        </p:nvSpPr>
        <p:spPr>
          <a:xfrm>
            <a:off x="1212650" y="2897133"/>
            <a:ext cx="7010398" cy="512593"/>
          </a:xfrm>
          <a:prstGeom prst="rect">
            <a:avLst/>
          </a:prstGeom>
        </p:spPr>
        <p:txBody>
          <a:bodyPr anchor="t">
            <a:normAutofit/>
          </a:bodyPr>
          <a:lstStyle>
            <a:lvl1pPr>
              <a:lnSpc>
                <a:spcPct val="80000"/>
              </a:lnSpc>
              <a:spcBef>
                <a:spcPts val="0"/>
              </a:spcBef>
              <a:spcAft>
                <a:spcPts val="0"/>
              </a:spcAft>
              <a:defRPr sz="3200" cap="none">
                <a:solidFill>
                  <a:schemeClr val="tx1"/>
                </a:solidFill>
              </a:defRPr>
            </a:lvl1pPr>
          </a:lstStyle>
          <a:p>
            <a:pPr lvl="0"/>
            <a:r>
              <a:rPr lang="en-US"/>
              <a:t>Click to edit master text styles</a:t>
            </a:r>
          </a:p>
        </p:txBody>
      </p:sp>
      <p:sp>
        <p:nvSpPr>
          <p:cNvPr id="16" name="Text Placeholder 20">
            <a:extLst>
              <a:ext uri="{FF2B5EF4-FFF2-40B4-BE49-F238E27FC236}">
                <a16:creationId xmlns:a16="http://schemas.microsoft.com/office/drawing/2014/main" id="{93F8AE68-4006-4C4F-805E-94D8326B31FE}"/>
              </a:ext>
            </a:extLst>
          </p:cNvPr>
          <p:cNvSpPr>
            <a:spLocks noGrp="1"/>
          </p:cNvSpPr>
          <p:nvPr>
            <p:ph type="body" sz="quarter" idx="14" hasCustomPrompt="1"/>
          </p:nvPr>
        </p:nvSpPr>
        <p:spPr>
          <a:xfrm>
            <a:off x="1212649" y="3616314"/>
            <a:ext cx="7010399" cy="397173"/>
          </a:xfrm>
          <a:prstGeom prst="rect">
            <a:avLst/>
          </a:prstGeom>
        </p:spPr>
        <p:txBody>
          <a:bodyPr>
            <a:normAutofit/>
          </a:bodyPr>
          <a:lstStyle>
            <a:lvl1pPr>
              <a:lnSpc>
                <a:spcPct val="80000"/>
              </a:lnSpc>
              <a:spcBef>
                <a:spcPts val="0"/>
              </a:spcBef>
              <a:spcAft>
                <a:spcPts val="0"/>
              </a:spcAft>
              <a:defRPr sz="20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sp>
        <p:nvSpPr>
          <p:cNvPr id="17" name="Text Placeholder 2">
            <a:extLst>
              <a:ext uri="{FF2B5EF4-FFF2-40B4-BE49-F238E27FC236}">
                <a16:creationId xmlns:a16="http://schemas.microsoft.com/office/drawing/2014/main" id="{DD357567-1A08-47E4-A9E2-38A5C9046A34}"/>
              </a:ext>
            </a:extLst>
          </p:cNvPr>
          <p:cNvSpPr>
            <a:spLocks noGrp="1"/>
          </p:cNvSpPr>
          <p:nvPr>
            <p:ph type="body" sz="quarter" idx="15" hasCustomPrompt="1"/>
          </p:nvPr>
        </p:nvSpPr>
        <p:spPr>
          <a:xfrm>
            <a:off x="1213283" y="990333"/>
            <a:ext cx="7010400" cy="1700212"/>
          </a:xfrm>
        </p:spPr>
        <p:txBody>
          <a:bodyPr anchor="b">
            <a:no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665733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CF93-9CF9-4D1C-A2A5-86529FBA0506}"/>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8033025-E9DD-48CC-89DD-5D85A9A61E5C}"/>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27EBFC8-0B3D-4478-9A3C-577D39C4962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2C06690-4217-4001-9671-BD64A5A29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0778E-6911-4FE8-A760-D6A6FB125FA1}"/>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1086417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ver Opt 3">
    <p:bg>
      <p:bgPr>
        <a:solidFill>
          <a:srgbClr val="460073"/>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C5BBB52-DCBF-4E54-B0E8-89C724402B45}"/>
              </a:ext>
            </a:extLst>
          </p:cNvPr>
          <p:cNvPicPr>
            <a:picLocks noChangeAspect="1"/>
          </p:cNvPicPr>
          <p:nvPr userDrawn="1"/>
        </p:nvPicPr>
        <p:blipFill>
          <a:blip r:embed="rId2"/>
          <a:stretch>
            <a:fillRect/>
          </a:stretch>
        </p:blipFill>
        <p:spPr>
          <a:xfrm>
            <a:off x="795" y="794"/>
            <a:ext cx="12190411" cy="6856412"/>
          </a:xfrm>
          <a:prstGeom prst="rect">
            <a:avLst/>
          </a:prstGeom>
        </p:spPr>
      </p:pic>
      <p:grpSp>
        <p:nvGrpSpPr>
          <p:cNvPr id="14" name="Group 13"/>
          <p:cNvGrpSpPr>
            <a:grpSpLocks noChangeAspect="1"/>
          </p:cNvGrpSpPr>
          <p:nvPr userDrawn="1"/>
        </p:nvGrpSpPr>
        <p:grpSpPr>
          <a:xfrm>
            <a:off x="9554579" y="5833250"/>
            <a:ext cx="2256422" cy="605651"/>
            <a:chOff x="9638475" y="1219200"/>
            <a:chExt cx="1389888" cy="373063"/>
          </a:xfrm>
        </p:grpSpPr>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Graphik Regular" panose="020B0503030202060203" pitchFamily="34" charset="0"/>
              </a:endParaRPr>
            </a:p>
          </p:txBody>
        </p:sp>
      </p:grpSp>
      <p:sp>
        <p:nvSpPr>
          <p:cNvPr id="11" name="Text Placeholder 2">
            <a:extLst>
              <a:ext uri="{FF2B5EF4-FFF2-40B4-BE49-F238E27FC236}">
                <a16:creationId xmlns:a16="http://schemas.microsoft.com/office/drawing/2014/main" id="{53A2E450-7AB2-4757-BD17-72C7034E854D}"/>
              </a:ext>
            </a:extLst>
          </p:cNvPr>
          <p:cNvSpPr>
            <a:spLocks noGrp="1"/>
          </p:cNvSpPr>
          <p:nvPr>
            <p:ph type="body" sz="quarter" idx="13" hasCustomPrompt="1"/>
          </p:nvPr>
        </p:nvSpPr>
        <p:spPr>
          <a:xfrm>
            <a:off x="913170" y="3641594"/>
            <a:ext cx="8116882" cy="1087186"/>
          </a:xfrm>
        </p:spPr>
        <p:txBody>
          <a:bodyPr wrap="square" anchor="b">
            <a:normAutofit/>
          </a:bodyPr>
          <a:lstStyle>
            <a:lvl1pPr>
              <a:lnSpc>
                <a:spcPct val="85000"/>
              </a:lnSpc>
              <a:spcBef>
                <a:spcPts val="0"/>
              </a:spcBef>
              <a:defRPr sz="3199"/>
            </a:lvl1pPr>
          </a:lstStyle>
          <a:p>
            <a:pPr lvl="0"/>
            <a:r>
              <a:rPr lang="en-US"/>
              <a:t>Click to edit master text styles</a:t>
            </a:r>
          </a:p>
        </p:txBody>
      </p:sp>
      <p:sp>
        <p:nvSpPr>
          <p:cNvPr id="12" name="Text Placeholder 2">
            <a:extLst>
              <a:ext uri="{FF2B5EF4-FFF2-40B4-BE49-F238E27FC236}">
                <a16:creationId xmlns:a16="http://schemas.microsoft.com/office/drawing/2014/main" id="{2570281E-0CB6-4ED1-B31F-A6053AC9C44A}"/>
              </a:ext>
            </a:extLst>
          </p:cNvPr>
          <p:cNvSpPr>
            <a:spLocks noGrp="1"/>
          </p:cNvSpPr>
          <p:nvPr>
            <p:ph type="body" sz="quarter" idx="14" hasCustomPrompt="1"/>
          </p:nvPr>
        </p:nvSpPr>
        <p:spPr>
          <a:xfrm>
            <a:off x="912645" y="4994395"/>
            <a:ext cx="8116882" cy="645895"/>
          </a:xfrm>
        </p:spPr>
        <p:txBody>
          <a:bodyPr wrap="square" anchor="t">
            <a:normAutofit/>
          </a:bodyPr>
          <a:lstStyle>
            <a:lvl1pPr>
              <a:lnSpc>
                <a:spcPct val="85000"/>
              </a:lnSpc>
              <a:spcBef>
                <a:spcPts val="0"/>
              </a:spcBef>
              <a:defRPr sz="2000"/>
            </a:lvl1pPr>
          </a:lstStyle>
          <a:p>
            <a:pPr lvl="0"/>
            <a:r>
              <a:rPr lang="en-US"/>
              <a:t>Click to edit master text styles</a:t>
            </a:r>
          </a:p>
        </p:txBody>
      </p:sp>
      <p:sp>
        <p:nvSpPr>
          <p:cNvPr id="13" name="Text Placeholder 2">
            <a:extLst>
              <a:ext uri="{FF2B5EF4-FFF2-40B4-BE49-F238E27FC236}">
                <a16:creationId xmlns:a16="http://schemas.microsoft.com/office/drawing/2014/main" id="{6992F42C-6CCE-4824-A925-C759EF1AF4B9}"/>
              </a:ext>
            </a:extLst>
          </p:cNvPr>
          <p:cNvSpPr>
            <a:spLocks noGrp="1"/>
          </p:cNvSpPr>
          <p:nvPr>
            <p:ph type="body" sz="quarter" idx="15" hasCustomPrompt="1"/>
          </p:nvPr>
        </p:nvSpPr>
        <p:spPr>
          <a:xfrm>
            <a:off x="913170" y="427740"/>
            <a:ext cx="8116882" cy="2904051"/>
          </a:xfrm>
        </p:spPr>
        <p:txBody>
          <a:bodyPr wrap="square" anchor="b">
            <a:normAutofit/>
          </a:bodyPr>
          <a:lstStyle>
            <a:lvl1pPr>
              <a:lnSpc>
                <a:spcPct val="70000"/>
              </a:lnSpc>
              <a:spcBef>
                <a:spcPts val="0"/>
              </a:spcBef>
              <a:spcAft>
                <a:spcPts val="0"/>
              </a:spcAft>
              <a:defRPr lang="en-US" sz="7199" b="1" i="0" kern="1200" dirty="0">
                <a:solidFill>
                  <a:schemeClr val="tx1"/>
                </a:solidFill>
                <a:latin typeface="+mj-lt"/>
                <a:ea typeface="Roboto" panose="02000000000000000000" pitchFamily="2" charset="0"/>
                <a:cs typeface="Arial" panose="020B0604020202020204" pitchFamily="34" charset="0"/>
              </a:defRPr>
            </a:lvl1pPr>
          </a:lstStyle>
          <a:p>
            <a:pPr lvl="0"/>
            <a:r>
              <a:rPr lang="en-US"/>
              <a:t>Insert</a:t>
            </a:r>
          </a:p>
          <a:p>
            <a:pPr lvl="0"/>
            <a:r>
              <a:rPr lang="en-US"/>
              <a:t>Headers</a:t>
            </a:r>
          </a:p>
        </p:txBody>
      </p:sp>
    </p:spTree>
    <p:extLst>
      <p:ext uri="{BB962C8B-B14F-4D97-AF65-F5344CB8AC3E}">
        <p14:creationId xmlns:p14="http://schemas.microsoft.com/office/powerpoint/2010/main" val="28905476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ver slide opt 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56D926-529E-4762-9A9F-276E8FD0E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16974" y="0"/>
            <a:ext cx="7175025" cy="6857999"/>
          </a:xfrm>
          <a:prstGeom prst="rect">
            <a:avLst/>
          </a:prstGeom>
        </p:spPr>
      </p:pic>
      <p:sp>
        <p:nvSpPr>
          <p:cNvPr id="23" name="Text Placeholder 18">
            <a:extLst>
              <a:ext uri="{FF2B5EF4-FFF2-40B4-BE49-F238E27FC236}">
                <a16:creationId xmlns:a16="http://schemas.microsoft.com/office/drawing/2014/main" id="{1D4E0C7B-55AE-49FD-9698-9CEB8E63399B}"/>
              </a:ext>
            </a:extLst>
          </p:cNvPr>
          <p:cNvSpPr>
            <a:spLocks noGrp="1"/>
          </p:cNvSpPr>
          <p:nvPr>
            <p:ph type="body" sz="quarter" idx="11" hasCustomPrompt="1"/>
          </p:nvPr>
        </p:nvSpPr>
        <p:spPr>
          <a:xfrm>
            <a:off x="325962" y="3778128"/>
            <a:ext cx="5395777" cy="957158"/>
          </a:xfrm>
          <a:prstGeom prst="rect">
            <a:avLst/>
          </a:prstGeom>
        </p:spPr>
        <p:txBody>
          <a:bodyPr anchor="ctr">
            <a:normAutofit/>
          </a:bodyPr>
          <a:lstStyle>
            <a:lvl1pPr>
              <a:lnSpc>
                <a:spcPct val="80000"/>
              </a:lnSpc>
              <a:spcBef>
                <a:spcPts val="0"/>
              </a:spcBef>
              <a:spcAft>
                <a:spcPts val="0"/>
              </a:spcAft>
              <a:defRPr sz="3200" cap="none">
                <a:solidFill>
                  <a:schemeClr val="tx1"/>
                </a:solidFill>
              </a:defRPr>
            </a:lvl1pPr>
          </a:lstStyle>
          <a:p>
            <a:pPr lvl="0"/>
            <a:r>
              <a:rPr lang="en-US"/>
              <a:t>Click to edit master text</a:t>
            </a:r>
          </a:p>
        </p:txBody>
      </p:sp>
      <p:sp>
        <p:nvSpPr>
          <p:cNvPr id="24" name="Text Placeholder 20">
            <a:extLst>
              <a:ext uri="{FF2B5EF4-FFF2-40B4-BE49-F238E27FC236}">
                <a16:creationId xmlns:a16="http://schemas.microsoft.com/office/drawing/2014/main" id="{3D75A7A3-DF6D-4A7E-9720-4F2A44F33670}"/>
              </a:ext>
            </a:extLst>
          </p:cNvPr>
          <p:cNvSpPr>
            <a:spLocks noGrp="1"/>
          </p:cNvSpPr>
          <p:nvPr>
            <p:ph type="body" sz="quarter" idx="12" hasCustomPrompt="1"/>
          </p:nvPr>
        </p:nvSpPr>
        <p:spPr>
          <a:xfrm>
            <a:off x="325961" y="4849431"/>
            <a:ext cx="5395777" cy="736124"/>
          </a:xfrm>
          <a:prstGeom prst="rect">
            <a:avLst/>
          </a:prstGeom>
        </p:spPr>
        <p:txBody>
          <a:bodyPr>
            <a:normAutofit/>
          </a:bodyPr>
          <a:lstStyle>
            <a:lvl1pPr>
              <a:lnSpc>
                <a:spcPct val="80000"/>
              </a:lnSpc>
              <a:spcBef>
                <a:spcPts val="0"/>
              </a:spcBef>
              <a:spcAft>
                <a:spcPts val="0"/>
              </a:spcAft>
              <a:defRPr sz="1800" b="0" cap="none">
                <a:solidFill>
                  <a:schemeClr val="tx1"/>
                </a:solidFill>
                <a:latin typeface="+mn-lt"/>
              </a:defRPr>
            </a:lvl1pPr>
            <a:lvl2pPr>
              <a:defRPr>
                <a:solidFill>
                  <a:schemeClr val="bg1"/>
                </a:solidFill>
                <a:latin typeface="Graphik Light" panose="020B0403030202060203" pitchFamily="34" charset="0"/>
              </a:defRPr>
            </a:lvl2pPr>
            <a:lvl3pPr>
              <a:defRPr>
                <a:solidFill>
                  <a:schemeClr val="bg1"/>
                </a:solidFill>
                <a:latin typeface="Graphik Light" panose="020B0403030202060203" pitchFamily="34" charset="0"/>
              </a:defRPr>
            </a:lvl3pPr>
            <a:lvl4pPr>
              <a:defRPr>
                <a:solidFill>
                  <a:schemeClr val="bg1"/>
                </a:solidFill>
                <a:latin typeface="Graphik Light" panose="020B0403030202060203" pitchFamily="34" charset="0"/>
              </a:defRPr>
            </a:lvl4pPr>
            <a:lvl5pPr>
              <a:defRPr>
                <a:solidFill>
                  <a:schemeClr val="bg1"/>
                </a:solidFill>
                <a:latin typeface="Graphik Light" panose="020B0403030202060203" pitchFamily="34" charset="0"/>
              </a:defRPr>
            </a:lvl5pPr>
          </a:lstStyle>
          <a:p>
            <a:pPr lvl="0"/>
            <a:r>
              <a:rPr lang="en-US"/>
              <a:t>Click to edit master text styles</a:t>
            </a:r>
          </a:p>
        </p:txBody>
      </p:sp>
      <p:grpSp>
        <p:nvGrpSpPr>
          <p:cNvPr id="13" name="Group 12">
            <a:extLst>
              <a:ext uri="{FF2B5EF4-FFF2-40B4-BE49-F238E27FC236}">
                <a16:creationId xmlns:a16="http://schemas.microsoft.com/office/drawing/2014/main" id="{2C8E227D-CA27-442B-909C-C83877E03310}"/>
              </a:ext>
            </a:extLst>
          </p:cNvPr>
          <p:cNvGrpSpPr>
            <a:grpSpLocks noChangeAspect="1"/>
          </p:cNvGrpSpPr>
          <p:nvPr userDrawn="1"/>
        </p:nvGrpSpPr>
        <p:grpSpPr>
          <a:xfrm>
            <a:off x="9847288" y="5911816"/>
            <a:ext cx="1963712" cy="527084"/>
            <a:chOff x="9638475" y="1219200"/>
            <a:chExt cx="1389888" cy="373063"/>
          </a:xfrm>
        </p:grpSpPr>
        <p:pic>
          <p:nvPicPr>
            <p:cNvPr id="15" name="Picture 14">
              <a:extLst>
                <a:ext uri="{FF2B5EF4-FFF2-40B4-BE49-F238E27FC236}">
                  <a16:creationId xmlns:a16="http://schemas.microsoft.com/office/drawing/2014/main" id="{B2979A07-2E3B-464E-8FCF-17BB8ACCE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7" name="Freeform 5">
              <a:extLst>
                <a:ext uri="{FF2B5EF4-FFF2-40B4-BE49-F238E27FC236}">
                  <a16:creationId xmlns:a16="http://schemas.microsoft.com/office/drawing/2014/main" id="{99DE767A-54A1-4401-BB04-7C2A82923636}"/>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2">
            <a:extLst>
              <a:ext uri="{FF2B5EF4-FFF2-40B4-BE49-F238E27FC236}">
                <a16:creationId xmlns:a16="http://schemas.microsoft.com/office/drawing/2014/main" id="{E70A76BC-3335-4057-8A64-8CA0E6210887}"/>
              </a:ext>
            </a:extLst>
          </p:cNvPr>
          <p:cNvSpPr>
            <a:spLocks noGrp="1"/>
          </p:cNvSpPr>
          <p:nvPr>
            <p:ph type="body" sz="quarter" idx="13" hasCustomPrompt="1"/>
          </p:nvPr>
        </p:nvSpPr>
        <p:spPr>
          <a:xfrm>
            <a:off x="326597" y="419100"/>
            <a:ext cx="5395777" cy="2906713"/>
          </a:xfrm>
        </p:spPr>
        <p:txBody>
          <a:bodyPr anchor="b">
            <a:normAutofit/>
          </a:bodyPr>
          <a:lstStyle>
            <a:lvl1pPr>
              <a:lnSpc>
                <a:spcPct val="70000"/>
              </a:lnSpc>
              <a:spcBef>
                <a:spcPts val="0"/>
              </a:spcBef>
              <a:spcAft>
                <a:spcPts val="0"/>
              </a:spcAft>
              <a:defRPr sz="7200">
                <a:solidFill>
                  <a:schemeClr val="tx1"/>
                </a:solidFill>
              </a:defRPr>
            </a:lvl1pPr>
          </a:lstStyle>
          <a:p>
            <a:pPr lvl="0"/>
            <a:r>
              <a:rPr lang="en-US"/>
              <a:t>Insert</a:t>
            </a:r>
          </a:p>
          <a:p>
            <a:pPr lvl="0"/>
            <a:r>
              <a:rPr lang="en-US"/>
              <a:t>Headers</a:t>
            </a:r>
          </a:p>
        </p:txBody>
      </p:sp>
    </p:spTree>
    <p:extLst>
      <p:ext uri="{BB962C8B-B14F-4D97-AF65-F5344CB8AC3E}">
        <p14:creationId xmlns:p14="http://schemas.microsoft.com/office/powerpoint/2010/main" val="3200904887"/>
      </p:ext>
    </p:extLst>
  </p:cSld>
  <p:clrMapOvr>
    <a:masterClrMapping/>
  </p:clrMapOvr>
  <p:extLst>
    <p:ext uri="{DCECCB84-F9BA-43D5-87BE-67443E8EF086}">
      <p15:sldGuideLst xmlns:p15="http://schemas.microsoft.com/office/powerpoint/2012/main">
        <p15:guide id="0" pos="6000">
          <p15:clr>
            <a:srgbClr val="FBAE40"/>
          </p15:clr>
        </p15:guide>
        <p15:guide id="1"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Agenda Option 1">
    <p:bg>
      <p:bgPr>
        <a:solidFill>
          <a:schemeClr val="accent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hasCustomPrompt="1"/>
          </p:nvPr>
        </p:nvSpPr>
        <p:spPr>
          <a:xfrm>
            <a:off x="381000" y="973137"/>
            <a:ext cx="6426200" cy="969963"/>
          </a:xfrm>
        </p:spPr>
        <p:txBody>
          <a:bodyPr tIns="0" bIns="0" anchor="b">
            <a:normAutofit/>
          </a:bodyPr>
          <a:lstStyle>
            <a:lvl1pPr>
              <a:lnSpc>
                <a:spcPct val="70000"/>
              </a:lnSpc>
              <a:defRPr sz="6000" cap="none">
                <a:solidFill>
                  <a:schemeClr val="bg1"/>
                </a:solidFill>
              </a:defRPr>
            </a:lvl1pPr>
            <a:lvl2pPr>
              <a:defRPr sz="6000"/>
            </a:lvl2pPr>
            <a:lvl3pPr>
              <a:defRPr sz="6000"/>
            </a:lvl3pPr>
            <a:lvl4pPr>
              <a:defRPr sz="6000"/>
            </a:lvl4pPr>
            <a:lvl5pPr>
              <a:defRPr sz="6000"/>
            </a:lvl5pPr>
          </a:lstStyle>
          <a:p>
            <a:pPr lvl="0"/>
            <a:r>
              <a:rPr lang="en-US"/>
              <a:t>Agenda</a:t>
            </a:r>
          </a:p>
        </p:txBody>
      </p:sp>
      <p:sp>
        <p:nvSpPr>
          <p:cNvPr id="19" name="Text Placeholder 2">
            <a:extLst>
              <a:ext uri="{FF2B5EF4-FFF2-40B4-BE49-F238E27FC236}">
                <a16:creationId xmlns:a16="http://schemas.microsoft.com/office/drawing/2014/main" id="{581D7988-71CF-428B-BB8C-370DA3034424}"/>
              </a:ext>
            </a:extLst>
          </p:cNvPr>
          <p:cNvSpPr>
            <a:spLocks noGrp="1"/>
          </p:cNvSpPr>
          <p:nvPr>
            <p:ph type="body" sz="quarter" idx="11" hasCustomPrompt="1"/>
          </p:nvPr>
        </p:nvSpPr>
        <p:spPr>
          <a:xfrm>
            <a:off x="390913" y="2400464"/>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1" name="Text Placeholder 20">
            <a:extLst>
              <a:ext uri="{FF2B5EF4-FFF2-40B4-BE49-F238E27FC236}">
                <a16:creationId xmlns:a16="http://schemas.microsoft.com/office/drawing/2014/main" id="{6D052618-531B-4841-A43B-6710A5FB0136}"/>
              </a:ext>
            </a:extLst>
          </p:cNvPr>
          <p:cNvSpPr>
            <a:spLocks noGrp="1"/>
          </p:cNvSpPr>
          <p:nvPr>
            <p:ph type="body" sz="quarter" idx="12" hasCustomPrompt="1"/>
          </p:nvPr>
        </p:nvSpPr>
        <p:spPr>
          <a:xfrm>
            <a:off x="1355086"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3" name="Text Placeholder 2">
            <a:extLst>
              <a:ext uri="{FF2B5EF4-FFF2-40B4-BE49-F238E27FC236}">
                <a16:creationId xmlns:a16="http://schemas.microsoft.com/office/drawing/2014/main" id="{4F89B5AE-E188-4353-9738-00A6F4ADF3BB}"/>
              </a:ext>
            </a:extLst>
          </p:cNvPr>
          <p:cNvSpPr>
            <a:spLocks noGrp="1"/>
          </p:cNvSpPr>
          <p:nvPr>
            <p:ph type="body" sz="quarter" idx="13" hasCustomPrompt="1"/>
          </p:nvPr>
        </p:nvSpPr>
        <p:spPr>
          <a:xfrm>
            <a:off x="390913" y="3451045"/>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5" name="Text Placeholder 20">
            <a:extLst>
              <a:ext uri="{FF2B5EF4-FFF2-40B4-BE49-F238E27FC236}">
                <a16:creationId xmlns:a16="http://schemas.microsoft.com/office/drawing/2014/main" id="{ECA69700-84AA-4333-96E5-1B7E35ACBA08}"/>
              </a:ext>
            </a:extLst>
          </p:cNvPr>
          <p:cNvSpPr>
            <a:spLocks noGrp="1"/>
          </p:cNvSpPr>
          <p:nvPr>
            <p:ph type="body" sz="quarter" idx="14" hasCustomPrompt="1"/>
          </p:nvPr>
        </p:nvSpPr>
        <p:spPr>
          <a:xfrm>
            <a:off x="1355088"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28" name="Text Placeholder 2">
            <a:extLst>
              <a:ext uri="{FF2B5EF4-FFF2-40B4-BE49-F238E27FC236}">
                <a16:creationId xmlns:a16="http://schemas.microsoft.com/office/drawing/2014/main" id="{D59530B2-E30E-446D-885E-7ADC021BD805}"/>
              </a:ext>
            </a:extLst>
          </p:cNvPr>
          <p:cNvSpPr>
            <a:spLocks noGrp="1"/>
          </p:cNvSpPr>
          <p:nvPr>
            <p:ph type="body" sz="quarter" idx="15" hasCustomPrompt="1"/>
          </p:nvPr>
        </p:nvSpPr>
        <p:spPr>
          <a:xfrm>
            <a:off x="390913" y="4549387"/>
            <a:ext cx="871266"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29" name="Text Placeholder 20">
            <a:extLst>
              <a:ext uri="{FF2B5EF4-FFF2-40B4-BE49-F238E27FC236}">
                <a16:creationId xmlns:a16="http://schemas.microsoft.com/office/drawing/2014/main" id="{44CB8CA3-C5FC-4CA5-979B-052A64B68E0E}"/>
              </a:ext>
            </a:extLst>
          </p:cNvPr>
          <p:cNvSpPr>
            <a:spLocks noGrp="1"/>
          </p:cNvSpPr>
          <p:nvPr>
            <p:ph type="body" sz="quarter" idx="16" hasCustomPrompt="1"/>
          </p:nvPr>
        </p:nvSpPr>
        <p:spPr>
          <a:xfrm>
            <a:off x="1355086"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0" name="Text Placeholder 2">
            <a:extLst>
              <a:ext uri="{FF2B5EF4-FFF2-40B4-BE49-F238E27FC236}">
                <a16:creationId xmlns:a16="http://schemas.microsoft.com/office/drawing/2014/main" id="{C9E5A7F7-8F19-4595-95BD-C0DABF6A815F}"/>
              </a:ext>
            </a:extLst>
          </p:cNvPr>
          <p:cNvSpPr>
            <a:spLocks noGrp="1"/>
          </p:cNvSpPr>
          <p:nvPr>
            <p:ph type="body" sz="quarter" idx="17" hasCustomPrompt="1"/>
          </p:nvPr>
        </p:nvSpPr>
        <p:spPr>
          <a:xfrm>
            <a:off x="6095999" y="2400464"/>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1" name="Text Placeholder 20">
            <a:extLst>
              <a:ext uri="{FF2B5EF4-FFF2-40B4-BE49-F238E27FC236}">
                <a16:creationId xmlns:a16="http://schemas.microsoft.com/office/drawing/2014/main" id="{2899181F-B8CA-4B36-AF7C-D1354DF84B85}"/>
              </a:ext>
            </a:extLst>
          </p:cNvPr>
          <p:cNvSpPr>
            <a:spLocks noGrp="1"/>
          </p:cNvSpPr>
          <p:nvPr>
            <p:ph type="body" sz="quarter" idx="18" hasCustomPrompt="1"/>
          </p:nvPr>
        </p:nvSpPr>
        <p:spPr>
          <a:xfrm>
            <a:off x="7060174" y="2553314"/>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2" name="Text Placeholder 2">
            <a:extLst>
              <a:ext uri="{FF2B5EF4-FFF2-40B4-BE49-F238E27FC236}">
                <a16:creationId xmlns:a16="http://schemas.microsoft.com/office/drawing/2014/main" id="{4656F190-2BE8-4368-ADED-FC85D9A03C17}"/>
              </a:ext>
            </a:extLst>
          </p:cNvPr>
          <p:cNvSpPr>
            <a:spLocks noGrp="1"/>
          </p:cNvSpPr>
          <p:nvPr>
            <p:ph type="body" sz="quarter" idx="19" hasCustomPrompt="1"/>
          </p:nvPr>
        </p:nvSpPr>
        <p:spPr>
          <a:xfrm>
            <a:off x="6095999" y="3451045"/>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3" name="Text Placeholder 20">
            <a:extLst>
              <a:ext uri="{FF2B5EF4-FFF2-40B4-BE49-F238E27FC236}">
                <a16:creationId xmlns:a16="http://schemas.microsoft.com/office/drawing/2014/main" id="{355D8271-4249-49A3-9E31-CA7401B12173}"/>
              </a:ext>
            </a:extLst>
          </p:cNvPr>
          <p:cNvSpPr>
            <a:spLocks noGrp="1"/>
          </p:cNvSpPr>
          <p:nvPr>
            <p:ph type="body" sz="quarter" idx="20" hasCustomPrompt="1"/>
          </p:nvPr>
        </p:nvSpPr>
        <p:spPr>
          <a:xfrm>
            <a:off x="7060174" y="3622945"/>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34" name="Text Placeholder 2">
            <a:extLst>
              <a:ext uri="{FF2B5EF4-FFF2-40B4-BE49-F238E27FC236}">
                <a16:creationId xmlns:a16="http://schemas.microsoft.com/office/drawing/2014/main" id="{D97D1950-FBE7-4AAE-A7F3-DE7C26FAB2F3}"/>
              </a:ext>
            </a:extLst>
          </p:cNvPr>
          <p:cNvSpPr>
            <a:spLocks noGrp="1"/>
          </p:cNvSpPr>
          <p:nvPr>
            <p:ph type="body" sz="quarter" idx="21" hasCustomPrompt="1"/>
          </p:nvPr>
        </p:nvSpPr>
        <p:spPr>
          <a:xfrm>
            <a:off x="6095999" y="4549387"/>
            <a:ext cx="871265" cy="661720"/>
          </a:xfrm>
        </p:spPr>
        <p:txBody>
          <a:bodyPr tIns="0" bIns="0" anchor="b">
            <a:normAutofit/>
          </a:bodyPr>
          <a:lstStyle>
            <a:lvl1pPr>
              <a:lnSpc>
                <a:spcPct val="70000"/>
              </a:lnSpc>
              <a:defRPr sz="3600">
                <a:solidFill>
                  <a:schemeClr val="bg1"/>
                </a:solidFill>
                <a:latin typeface="+mj-lt"/>
              </a:defRPr>
            </a:lvl1pPr>
            <a:lvl2pPr>
              <a:defRPr sz="6000"/>
            </a:lvl2pPr>
            <a:lvl3pPr>
              <a:defRPr sz="6000"/>
            </a:lvl3pPr>
            <a:lvl4pPr>
              <a:defRPr sz="6000"/>
            </a:lvl4pPr>
            <a:lvl5pPr>
              <a:defRPr sz="6000"/>
            </a:lvl5pPr>
          </a:lstStyle>
          <a:p>
            <a:pPr lvl="0"/>
            <a:r>
              <a:rPr lang="en-US"/>
              <a:t>#</a:t>
            </a:r>
          </a:p>
        </p:txBody>
      </p:sp>
      <p:sp>
        <p:nvSpPr>
          <p:cNvPr id="35" name="Text Placeholder 20">
            <a:extLst>
              <a:ext uri="{FF2B5EF4-FFF2-40B4-BE49-F238E27FC236}">
                <a16:creationId xmlns:a16="http://schemas.microsoft.com/office/drawing/2014/main" id="{543BA188-7B35-4438-90B1-F701495D6262}"/>
              </a:ext>
            </a:extLst>
          </p:cNvPr>
          <p:cNvSpPr>
            <a:spLocks noGrp="1"/>
          </p:cNvSpPr>
          <p:nvPr>
            <p:ph type="body" sz="quarter" idx="22" hasCustomPrompt="1"/>
          </p:nvPr>
        </p:nvSpPr>
        <p:spPr>
          <a:xfrm>
            <a:off x="7060174" y="4692576"/>
            <a:ext cx="4446027" cy="756416"/>
          </a:xfrm>
        </p:spPr>
        <p:txBody>
          <a:bodyPr tIns="0" bIns="0">
            <a:normAutofit/>
          </a:bodyPr>
          <a:lstStyle>
            <a:lvl1pPr>
              <a:lnSpc>
                <a:spcPct val="100000"/>
              </a:lnSpc>
              <a:defRPr sz="1600" b="0" cap="none">
                <a:solidFill>
                  <a:schemeClr val="bg1"/>
                </a:solidFill>
                <a:latin typeface="+mn-lt"/>
              </a:defRPr>
            </a:lvl1pPr>
            <a:lvl3pPr>
              <a:defRPr sz="1600">
                <a:solidFill>
                  <a:schemeClr val="bg1"/>
                </a:solidFill>
                <a:latin typeface="Graphik Medium" panose="020B0603030202060203" pitchFamily="34" charset="0"/>
              </a:defRPr>
            </a:lvl3pPr>
            <a:lvl4pPr>
              <a:defRPr sz="1600">
                <a:solidFill>
                  <a:schemeClr val="bg1"/>
                </a:solidFill>
                <a:latin typeface="Graphik Medium" panose="020B0603030202060203" pitchFamily="34" charset="0"/>
              </a:defRPr>
            </a:lvl4pPr>
            <a:lvl5pPr>
              <a:defRPr sz="1600">
                <a:solidFill>
                  <a:schemeClr val="bg1"/>
                </a:solidFill>
                <a:latin typeface="Graphik Medium" panose="020B0603030202060203" pitchFamily="34" charset="0"/>
              </a:defRPr>
            </a:lvl5pPr>
          </a:lstStyle>
          <a:p>
            <a:pPr lvl="0"/>
            <a:r>
              <a:rPr lang="en-US" sz="1600"/>
              <a:t>Click to add Title at 16 </a:t>
            </a:r>
            <a:r>
              <a:rPr lang="en-US" sz="1600" err="1"/>
              <a:t>pt</a:t>
            </a:r>
            <a:r>
              <a:rPr lang="en-US" sz="1600"/>
              <a:t> or less</a:t>
            </a:r>
          </a:p>
        </p:txBody>
      </p:sp>
      <p:sp>
        <p:nvSpPr>
          <p:cNvPr id="17" name="Footer Placeholder 6">
            <a:extLst>
              <a:ext uri="{FF2B5EF4-FFF2-40B4-BE49-F238E27FC236}">
                <a16:creationId xmlns:a16="http://schemas.microsoft.com/office/drawing/2014/main" id="{7E25AE54-DB22-44B2-A18F-3ECCFA3A1C78}"/>
              </a:ext>
            </a:extLst>
          </p:cNvPr>
          <p:cNvSpPr>
            <a:spLocks noGrp="1"/>
          </p:cNvSpPr>
          <p:nvPr>
            <p:ph type="ftr" sz="quarter" idx="23"/>
          </p:nvPr>
        </p:nvSpPr>
        <p:spPr>
          <a:xfrm>
            <a:off x="381002" y="6519009"/>
            <a:ext cx="5714999" cy="206375"/>
          </a:xfrm>
          <a:prstGeom prst="rect">
            <a:avLst/>
          </a:prstGeom>
        </p:spPr>
        <p:txBody>
          <a:bodyPr lIns="0"/>
          <a:lstStyle>
            <a:lvl1pPr>
              <a:defRPr sz="800">
                <a:solidFill>
                  <a:schemeClr val="bg1">
                    <a:alpha val="40000"/>
                  </a:schemeClr>
                </a:solidFill>
              </a:defRPr>
            </a:lvl1pPr>
          </a:lstStyle>
          <a:p>
            <a:r>
              <a:rPr lang="en-US"/>
              <a:t>Copyright © 2020 Accenture. All rights reserved.</a:t>
            </a:r>
          </a:p>
        </p:txBody>
      </p:sp>
      <p:sp>
        <p:nvSpPr>
          <p:cNvPr id="18" name="Slide Number Placeholder 9">
            <a:extLst>
              <a:ext uri="{FF2B5EF4-FFF2-40B4-BE49-F238E27FC236}">
                <a16:creationId xmlns:a16="http://schemas.microsoft.com/office/drawing/2014/main" id="{D9EB6A56-5461-4FFF-8573-F2A2015AD761}"/>
              </a:ext>
            </a:extLst>
          </p:cNvPr>
          <p:cNvSpPr>
            <a:spLocks noGrp="1"/>
          </p:cNvSpPr>
          <p:nvPr>
            <p:ph type="sldNum" sz="quarter" idx="24"/>
          </p:nvPr>
        </p:nvSpPr>
        <p:spPr>
          <a:xfrm>
            <a:off x="11506202" y="6519009"/>
            <a:ext cx="385711" cy="206375"/>
          </a:xfrm>
          <a:prstGeom prst="rect">
            <a:avLst/>
          </a:prstGeom>
        </p:spPr>
        <p:txBody>
          <a:bodyPr/>
          <a:lstStyle>
            <a:lvl1pPr>
              <a:defRPr sz="800">
                <a:solidFill>
                  <a:schemeClr val="bg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7257766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Agenda option 4">
    <p:bg>
      <p:bgPr>
        <a:solidFill>
          <a:schemeClr val="bg1"/>
        </a:solidFill>
        <a:effectLst/>
      </p:bgPr>
    </p:bg>
    <p:spTree>
      <p:nvGrpSpPr>
        <p:cNvPr id="1" name=""/>
        <p:cNvGrpSpPr/>
        <p:nvPr/>
      </p:nvGrpSpPr>
      <p:grpSpPr>
        <a:xfrm>
          <a:off x="0" y="0"/>
          <a:ext cx="0" cy="0"/>
          <a:chOff x="0" y="0"/>
          <a:chExt cx="0" cy="0"/>
        </a:xfrm>
      </p:grpSpPr>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410716" y="3580468"/>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824549" y="358356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3588203"/>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410716" y="1597537"/>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824549" y="1600631"/>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1605272"/>
            <a:ext cx="1572616" cy="699189"/>
          </a:xfrm>
          <a:prstGeom prst="rect">
            <a:avLst/>
          </a:prstGeom>
        </p:spPr>
        <p:txBody>
          <a:bodyPr anchor="b">
            <a:normAutofit/>
          </a:bodyPr>
          <a:lstStyle>
            <a:lvl1pPr>
              <a:defRPr sz="3200">
                <a:solidFill>
                  <a:schemeClr val="tx1"/>
                </a:solidFill>
                <a:latin typeface="+mj-lt"/>
              </a:defRPr>
            </a:lvl1pPr>
          </a:lstStyle>
          <a:p>
            <a:pPr lvl="0"/>
            <a:r>
              <a:rPr lang="en-US"/>
              <a:t>#</a:t>
            </a:r>
            <a:endParaRPr lang="en-GB"/>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402461" y="230446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824549" y="228869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228685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94206" y="4287392"/>
            <a:ext cx="1580870"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816294" y="4271626"/>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4269784"/>
            <a:ext cx="1572616" cy="833145"/>
          </a:xfrm>
          <a:prstGeom prst="rect">
            <a:avLst/>
          </a:prstGeom>
        </p:spPr>
        <p:txBody>
          <a:bodyPr>
            <a:normAutofit/>
          </a:bodyPr>
          <a:lstStyle>
            <a:lvl1pPr>
              <a:lnSpc>
                <a:spcPct val="100000"/>
              </a:lnSpc>
              <a:defRPr sz="18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add Title at 18 </a:t>
            </a:r>
            <a:r>
              <a:rPr lang="en-US" err="1"/>
              <a:t>pt</a:t>
            </a:r>
            <a:r>
              <a:rPr lang="en-US"/>
              <a:t> or less</a:t>
            </a:r>
          </a:p>
        </p:txBody>
      </p:sp>
      <p:sp>
        <p:nvSpPr>
          <p:cNvPr id="18" name="Footer Placeholder 6">
            <a:extLst>
              <a:ext uri="{FF2B5EF4-FFF2-40B4-BE49-F238E27FC236}">
                <a16:creationId xmlns:a16="http://schemas.microsoft.com/office/drawing/2014/main" id="{FC8AB6A1-27E9-4726-8EED-1379C2B79DD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0" name="Slide Number Placeholder 9">
            <a:extLst>
              <a:ext uri="{FF2B5EF4-FFF2-40B4-BE49-F238E27FC236}">
                <a16:creationId xmlns:a16="http://schemas.microsoft.com/office/drawing/2014/main" id="{99EB2F96-A524-4376-ABC5-3FEBABEBAAB8}"/>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7" name="Text Placeholder 2">
            <a:extLst>
              <a:ext uri="{FF2B5EF4-FFF2-40B4-BE49-F238E27FC236}">
                <a16:creationId xmlns:a16="http://schemas.microsoft.com/office/drawing/2014/main" id="{174109FF-31FD-44DD-9BFD-B595E095CCA3}"/>
              </a:ext>
            </a:extLst>
          </p:cNvPr>
          <p:cNvSpPr>
            <a:spLocks noGrp="1"/>
          </p:cNvSpPr>
          <p:nvPr>
            <p:ph type="body" sz="quarter" idx="10" hasCustomPrompt="1"/>
          </p:nvPr>
        </p:nvSpPr>
        <p:spPr>
          <a:xfrm>
            <a:off x="369776" y="1597537"/>
            <a:ext cx="4395264" cy="3523001"/>
          </a:xfrm>
          <a:prstGeom prst="rect">
            <a:avLst/>
          </a:prstGeom>
        </p:spPr>
        <p:txBody>
          <a:bodyPr tIns="0" bIns="0" anchor="b">
            <a:normAutofit/>
          </a:bodyPr>
          <a:lstStyle>
            <a:lvl1pPr>
              <a:lnSpc>
                <a:spcPct val="70000"/>
              </a:lnSpc>
              <a:defRPr sz="7200">
                <a:solidFill>
                  <a:schemeClr val="accent1"/>
                </a:solidFill>
              </a:defRPr>
            </a:lvl1pPr>
            <a:lvl2pPr>
              <a:defRPr sz="6000"/>
            </a:lvl2pPr>
            <a:lvl3pPr>
              <a:defRPr sz="6000"/>
            </a:lvl3pPr>
            <a:lvl4pPr>
              <a:defRPr sz="6000"/>
            </a:lvl4pPr>
            <a:lvl5pPr>
              <a:defRPr sz="6000"/>
            </a:lvl5pPr>
          </a:lstStyle>
          <a:p>
            <a:pPr lvl="0"/>
            <a:r>
              <a:rPr lang="en-US"/>
              <a:t>Agenda</a:t>
            </a:r>
          </a:p>
        </p:txBody>
      </p:sp>
    </p:spTree>
    <p:extLst>
      <p:ext uri="{BB962C8B-B14F-4D97-AF65-F5344CB8AC3E}">
        <p14:creationId xmlns:p14="http://schemas.microsoft.com/office/powerpoint/2010/main" val="257026932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Agenda Option 5">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A67B93-5503-49C7-ADB5-EF3AECD1A8D5}"/>
              </a:ext>
            </a:extLst>
          </p:cNvPr>
          <p:cNvSpPr>
            <a:spLocks noGrp="1"/>
          </p:cNvSpPr>
          <p:nvPr>
            <p:ph type="body" sz="quarter" idx="10"/>
          </p:nvPr>
        </p:nvSpPr>
        <p:spPr>
          <a:xfrm>
            <a:off x="381003" y="377805"/>
            <a:ext cx="11421740" cy="1565295"/>
          </a:xfrm>
        </p:spPr>
        <p:txBody>
          <a:bodyPr tIns="0" bIns="0" anchor="t">
            <a:normAutofit/>
          </a:bodyPr>
          <a:lstStyle>
            <a:lvl1pPr>
              <a:lnSpc>
                <a:spcPct val="80000"/>
              </a:lnSpc>
              <a:defRPr sz="6000" cap="none">
                <a:solidFill>
                  <a:schemeClr val="tx1"/>
                </a:solidFill>
              </a:defRPr>
            </a:lvl1pPr>
            <a:lvl2pPr>
              <a:defRPr sz="6000"/>
            </a:lvl2pPr>
            <a:lvl3pPr>
              <a:defRPr sz="6000"/>
            </a:lvl3pPr>
            <a:lvl4pPr>
              <a:defRPr sz="6000"/>
            </a:lvl4pPr>
            <a:lvl5pPr>
              <a:defRPr sz="6000"/>
            </a:lvl5pPr>
          </a:lstStyle>
          <a:p>
            <a:pPr lvl="0"/>
            <a:r>
              <a:rPr lang="en-US"/>
              <a:t>Click to edit</a:t>
            </a:r>
          </a:p>
        </p:txBody>
      </p:sp>
      <p:sp>
        <p:nvSpPr>
          <p:cNvPr id="70" name="Text Placeholder 44">
            <a:extLst>
              <a:ext uri="{FF2B5EF4-FFF2-40B4-BE49-F238E27FC236}">
                <a16:creationId xmlns:a16="http://schemas.microsoft.com/office/drawing/2014/main" id="{62554568-01B3-4431-8A8E-3067ECE43FA1}"/>
              </a:ext>
            </a:extLst>
          </p:cNvPr>
          <p:cNvSpPr>
            <a:spLocks noGrp="1"/>
          </p:cNvSpPr>
          <p:nvPr>
            <p:ph type="body" sz="quarter" idx="32" hasCustomPrompt="1"/>
          </p:nvPr>
        </p:nvSpPr>
        <p:spPr>
          <a:xfrm>
            <a:off x="397512" y="4346013"/>
            <a:ext cx="1572616" cy="699189"/>
          </a:xfrm>
        </p:spPr>
        <p:txBody>
          <a:bodyPr anchor="b">
            <a:normAutofit/>
          </a:bodyPr>
          <a:lstStyle>
            <a:lvl1pPr>
              <a:defRPr sz="3200">
                <a:solidFill>
                  <a:schemeClr val="accent1"/>
                </a:solidFill>
                <a:latin typeface="+mj-lt"/>
              </a:defRPr>
            </a:lvl1pPr>
          </a:lstStyle>
          <a:p>
            <a:pPr lvl="0"/>
            <a:r>
              <a:rPr lang="en-US"/>
              <a:t>06</a:t>
            </a:r>
            <a:endParaRPr lang="en-GB"/>
          </a:p>
        </p:txBody>
      </p:sp>
      <p:sp>
        <p:nvSpPr>
          <p:cNvPr id="71" name="Text Placeholder 44">
            <a:extLst>
              <a:ext uri="{FF2B5EF4-FFF2-40B4-BE49-F238E27FC236}">
                <a16:creationId xmlns:a16="http://schemas.microsoft.com/office/drawing/2014/main" id="{CCA78229-FDF4-4DB6-B436-CBCFEF931441}"/>
              </a:ext>
            </a:extLst>
          </p:cNvPr>
          <p:cNvSpPr>
            <a:spLocks noGrp="1"/>
          </p:cNvSpPr>
          <p:nvPr>
            <p:ph type="body" sz="quarter" idx="33" hasCustomPrompt="1"/>
          </p:nvPr>
        </p:nvSpPr>
        <p:spPr>
          <a:xfrm>
            <a:off x="2857730" y="4346013"/>
            <a:ext cx="1572616" cy="699189"/>
          </a:xfrm>
        </p:spPr>
        <p:txBody>
          <a:bodyPr anchor="b">
            <a:normAutofit/>
          </a:bodyPr>
          <a:lstStyle>
            <a:lvl1pPr>
              <a:defRPr sz="3200">
                <a:solidFill>
                  <a:schemeClr val="accent1"/>
                </a:solidFill>
                <a:latin typeface="+mj-lt"/>
              </a:defRPr>
            </a:lvl1pPr>
          </a:lstStyle>
          <a:p>
            <a:pPr lvl="0"/>
            <a:r>
              <a:rPr lang="en-US"/>
              <a:t>07</a:t>
            </a:r>
            <a:endParaRPr lang="en-GB"/>
          </a:p>
        </p:txBody>
      </p:sp>
      <p:sp>
        <p:nvSpPr>
          <p:cNvPr id="72" name="Text Placeholder 44">
            <a:extLst>
              <a:ext uri="{FF2B5EF4-FFF2-40B4-BE49-F238E27FC236}">
                <a16:creationId xmlns:a16="http://schemas.microsoft.com/office/drawing/2014/main" id="{FDE571CC-167D-47E3-8000-11E1185523A8}"/>
              </a:ext>
            </a:extLst>
          </p:cNvPr>
          <p:cNvSpPr>
            <a:spLocks noGrp="1"/>
          </p:cNvSpPr>
          <p:nvPr>
            <p:ph type="body" sz="quarter" idx="34" hasCustomPrompt="1"/>
          </p:nvPr>
        </p:nvSpPr>
        <p:spPr>
          <a:xfrm>
            <a:off x="5317948" y="4346013"/>
            <a:ext cx="1572616" cy="699189"/>
          </a:xfrm>
        </p:spPr>
        <p:txBody>
          <a:bodyPr anchor="b">
            <a:normAutofit/>
          </a:bodyPr>
          <a:lstStyle>
            <a:lvl1pPr>
              <a:defRPr sz="3200">
                <a:solidFill>
                  <a:schemeClr val="accent1"/>
                </a:solidFill>
                <a:latin typeface="+mj-lt"/>
              </a:defRPr>
            </a:lvl1pPr>
          </a:lstStyle>
          <a:p>
            <a:pPr lvl="0"/>
            <a:r>
              <a:rPr lang="en-US"/>
              <a:t>08</a:t>
            </a:r>
            <a:endParaRPr lang="en-GB"/>
          </a:p>
        </p:txBody>
      </p:sp>
      <p:sp>
        <p:nvSpPr>
          <p:cNvPr id="73" name="Text Placeholder 44">
            <a:extLst>
              <a:ext uri="{FF2B5EF4-FFF2-40B4-BE49-F238E27FC236}">
                <a16:creationId xmlns:a16="http://schemas.microsoft.com/office/drawing/2014/main" id="{67D8E360-3B8E-42E3-A131-BBB8259C20D9}"/>
              </a:ext>
            </a:extLst>
          </p:cNvPr>
          <p:cNvSpPr>
            <a:spLocks noGrp="1"/>
          </p:cNvSpPr>
          <p:nvPr>
            <p:ph type="body" sz="quarter" idx="35" hasCustomPrompt="1"/>
          </p:nvPr>
        </p:nvSpPr>
        <p:spPr>
          <a:xfrm>
            <a:off x="7778166" y="4346013"/>
            <a:ext cx="1572616" cy="699189"/>
          </a:xfrm>
        </p:spPr>
        <p:txBody>
          <a:bodyPr anchor="b">
            <a:normAutofit/>
          </a:bodyPr>
          <a:lstStyle>
            <a:lvl1pPr>
              <a:defRPr sz="3200">
                <a:solidFill>
                  <a:schemeClr val="accent1"/>
                </a:solidFill>
                <a:latin typeface="+mj-lt"/>
              </a:defRPr>
            </a:lvl1pPr>
          </a:lstStyle>
          <a:p>
            <a:pPr lvl="0"/>
            <a:r>
              <a:rPr lang="en-US"/>
              <a:t>09</a:t>
            </a:r>
            <a:endParaRPr lang="en-GB"/>
          </a:p>
        </p:txBody>
      </p:sp>
      <p:sp>
        <p:nvSpPr>
          <p:cNvPr id="74" name="Text Placeholder 44">
            <a:extLst>
              <a:ext uri="{FF2B5EF4-FFF2-40B4-BE49-F238E27FC236}">
                <a16:creationId xmlns:a16="http://schemas.microsoft.com/office/drawing/2014/main" id="{95023161-89C9-4A6B-93C9-5CCEA219CEE8}"/>
              </a:ext>
            </a:extLst>
          </p:cNvPr>
          <p:cNvSpPr>
            <a:spLocks noGrp="1"/>
          </p:cNvSpPr>
          <p:nvPr>
            <p:ph type="body" sz="quarter" idx="36" hasCustomPrompt="1"/>
          </p:nvPr>
        </p:nvSpPr>
        <p:spPr>
          <a:xfrm>
            <a:off x="10238384" y="4346013"/>
            <a:ext cx="1572616" cy="699189"/>
          </a:xfrm>
        </p:spPr>
        <p:txBody>
          <a:bodyPr anchor="b">
            <a:normAutofit/>
          </a:bodyPr>
          <a:lstStyle>
            <a:lvl1pPr>
              <a:defRPr sz="3200">
                <a:solidFill>
                  <a:schemeClr val="accent1"/>
                </a:solidFill>
                <a:latin typeface="+mj-lt"/>
              </a:defRPr>
            </a:lvl1pPr>
          </a:lstStyle>
          <a:p>
            <a:pPr lvl="0"/>
            <a:r>
              <a:rPr lang="en-US"/>
              <a:t>10</a:t>
            </a:r>
            <a:endParaRPr lang="en-GB"/>
          </a:p>
        </p:txBody>
      </p:sp>
      <p:sp>
        <p:nvSpPr>
          <p:cNvPr id="75" name="Text Placeholder 44">
            <a:extLst>
              <a:ext uri="{FF2B5EF4-FFF2-40B4-BE49-F238E27FC236}">
                <a16:creationId xmlns:a16="http://schemas.microsoft.com/office/drawing/2014/main" id="{D012A4F1-1A7B-4861-AAD0-9C8C48E69A0B}"/>
              </a:ext>
            </a:extLst>
          </p:cNvPr>
          <p:cNvSpPr>
            <a:spLocks noGrp="1"/>
          </p:cNvSpPr>
          <p:nvPr>
            <p:ph type="body" sz="quarter" idx="42" hasCustomPrompt="1"/>
          </p:nvPr>
        </p:nvSpPr>
        <p:spPr>
          <a:xfrm>
            <a:off x="397512" y="2363082"/>
            <a:ext cx="1572616" cy="699189"/>
          </a:xfrm>
        </p:spPr>
        <p:txBody>
          <a:bodyPr anchor="b">
            <a:normAutofit/>
          </a:bodyPr>
          <a:lstStyle>
            <a:lvl1pPr>
              <a:defRPr sz="3200">
                <a:solidFill>
                  <a:schemeClr val="accent1"/>
                </a:solidFill>
                <a:latin typeface="+mj-lt"/>
              </a:defRPr>
            </a:lvl1pPr>
          </a:lstStyle>
          <a:p>
            <a:pPr lvl="0"/>
            <a:r>
              <a:rPr lang="en-US"/>
              <a:t>01</a:t>
            </a:r>
            <a:endParaRPr lang="en-GB"/>
          </a:p>
        </p:txBody>
      </p:sp>
      <p:sp>
        <p:nvSpPr>
          <p:cNvPr id="76" name="Text Placeholder 44">
            <a:extLst>
              <a:ext uri="{FF2B5EF4-FFF2-40B4-BE49-F238E27FC236}">
                <a16:creationId xmlns:a16="http://schemas.microsoft.com/office/drawing/2014/main" id="{87432211-FA1B-4912-9E9D-1B7D1089CA20}"/>
              </a:ext>
            </a:extLst>
          </p:cNvPr>
          <p:cNvSpPr>
            <a:spLocks noGrp="1"/>
          </p:cNvSpPr>
          <p:nvPr>
            <p:ph type="body" sz="quarter" idx="43" hasCustomPrompt="1"/>
          </p:nvPr>
        </p:nvSpPr>
        <p:spPr>
          <a:xfrm>
            <a:off x="2857730" y="2363082"/>
            <a:ext cx="1572616" cy="699189"/>
          </a:xfrm>
        </p:spPr>
        <p:txBody>
          <a:bodyPr anchor="b">
            <a:normAutofit/>
          </a:bodyPr>
          <a:lstStyle>
            <a:lvl1pPr>
              <a:defRPr sz="3200">
                <a:solidFill>
                  <a:schemeClr val="accent1"/>
                </a:solidFill>
                <a:latin typeface="+mj-lt"/>
              </a:defRPr>
            </a:lvl1pPr>
          </a:lstStyle>
          <a:p>
            <a:pPr lvl="0"/>
            <a:r>
              <a:rPr lang="en-US"/>
              <a:t>02</a:t>
            </a:r>
            <a:endParaRPr lang="en-GB"/>
          </a:p>
        </p:txBody>
      </p:sp>
      <p:sp>
        <p:nvSpPr>
          <p:cNvPr id="77" name="Text Placeholder 44">
            <a:extLst>
              <a:ext uri="{FF2B5EF4-FFF2-40B4-BE49-F238E27FC236}">
                <a16:creationId xmlns:a16="http://schemas.microsoft.com/office/drawing/2014/main" id="{3D1567CD-545E-4481-AA52-EAB26F307DE5}"/>
              </a:ext>
            </a:extLst>
          </p:cNvPr>
          <p:cNvSpPr>
            <a:spLocks noGrp="1"/>
          </p:cNvSpPr>
          <p:nvPr>
            <p:ph type="body" sz="quarter" idx="44" hasCustomPrompt="1"/>
          </p:nvPr>
        </p:nvSpPr>
        <p:spPr>
          <a:xfrm>
            <a:off x="5317948" y="2363082"/>
            <a:ext cx="1572616" cy="699189"/>
          </a:xfrm>
        </p:spPr>
        <p:txBody>
          <a:bodyPr anchor="b">
            <a:normAutofit/>
          </a:bodyPr>
          <a:lstStyle>
            <a:lvl1pPr>
              <a:defRPr sz="3200">
                <a:solidFill>
                  <a:schemeClr val="accent1"/>
                </a:solidFill>
                <a:latin typeface="+mj-lt"/>
              </a:defRPr>
            </a:lvl1pPr>
          </a:lstStyle>
          <a:p>
            <a:pPr lvl="0"/>
            <a:r>
              <a:rPr lang="en-US"/>
              <a:t>03</a:t>
            </a:r>
            <a:endParaRPr lang="en-GB"/>
          </a:p>
        </p:txBody>
      </p:sp>
      <p:sp>
        <p:nvSpPr>
          <p:cNvPr id="78" name="Text Placeholder 44">
            <a:extLst>
              <a:ext uri="{FF2B5EF4-FFF2-40B4-BE49-F238E27FC236}">
                <a16:creationId xmlns:a16="http://schemas.microsoft.com/office/drawing/2014/main" id="{C4A7E19B-BA4C-4167-B678-685C3673D0E0}"/>
              </a:ext>
            </a:extLst>
          </p:cNvPr>
          <p:cNvSpPr>
            <a:spLocks noGrp="1"/>
          </p:cNvSpPr>
          <p:nvPr>
            <p:ph type="body" sz="quarter" idx="45" hasCustomPrompt="1"/>
          </p:nvPr>
        </p:nvSpPr>
        <p:spPr>
          <a:xfrm>
            <a:off x="7778166" y="2363082"/>
            <a:ext cx="1572616" cy="699189"/>
          </a:xfrm>
        </p:spPr>
        <p:txBody>
          <a:bodyPr anchor="b">
            <a:normAutofit/>
          </a:bodyPr>
          <a:lstStyle>
            <a:lvl1pPr>
              <a:defRPr sz="3200">
                <a:solidFill>
                  <a:schemeClr val="accent1"/>
                </a:solidFill>
                <a:latin typeface="+mj-lt"/>
              </a:defRPr>
            </a:lvl1pPr>
          </a:lstStyle>
          <a:p>
            <a:pPr lvl="0"/>
            <a:r>
              <a:rPr lang="en-US"/>
              <a:t>04</a:t>
            </a:r>
            <a:endParaRPr lang="en-GB"/>
          </a:p>
        </p:txBody>
      </p:sp>
      <p:sp>
        <p:nvSpPr>
          <p:cNvPr id="79" name="Text Placeholder 44">
            <a:extLst>
              <a:ext uri="{FF2B5EF4-FFF2-40B4-BE49-F238E27FC236}">
                <a16:creationId xmlns:a16="http://schemas.microsoft.com/office/drawing/2014/main" id="{33092D62-8436-4A51-8071-52D0BA46EF8C}"/>
              </a:ext>
            </a:extLst>
          </p:cNvPr>
          <p:cNvSpPr>
            <a:spLocks noGrp="1"/>
          </p:cNvSpPr>
          <p:nvPr>
            <p:ph type="body" sz="quarter" idx="46" hasCustomPrompt="1"/>
          </p:nvPr>
        </p:nvSpPr>
        <p:spPr>
          <a:xfrm>
            <a:off x="10238384" y="2363082"/>
            <a:ext cx="1572616" cy="699189"/>
          </a:xfrm>
        </p:spPr>
        <p:txBody>
          <a:bodyPr anchor="b">
            <a:normAutofit/>
          </a:bodyPr>
          <a:lstStyle>
            <a:lvl1pPr>
              <a:defRPr sz="3200">
                <a:solidFill>
                  <a:schemeClr val="accent1"/>
                </a:solidFill>
                <a:latin typeface="+mj-lt"/>
              </a:defRPr>
            </a:lvl1pPr>
          </a:lstStyle>
          <a:p>
            <a:pPr lvl="0"/>
            <a:r>
              <a:rPr lang="en-US"/>
              <a:t>05</a:t>
            </a:r>
            <a:endParaRPr lang="en-GB"/>
          </a:p>
        </p:txBody>
      </p:sp>
      <p:sp>
        <p:nvSpPr>
          <p:cNvPr id="80" name="Text Placeholder 2">
            <a:extLst>
              <a:ext uri="{FF2B5EF4-FFF2-40B4-BE49-F238E27FC236}">
                <a16:creationId xmlns:a16="http://schemas.microsoft.com/office/drawing/2014/main" id="{439731EE-FBBF-4749-8E58-161D1BD24B6E}"/>
              </a:ext>
            </a:extLst>
          </p:cNvPr>
          <p:cNvSpPr>
            <a:spLocks noGrp="1"/>
          </p:cNvSpPr>
          <p:nvPr>
            <p:ph type="body" sz="quarter" idx="13" hasCustomPrompt="1"/>
          </p:nvPr>
        </p:nvSpPr>
        <p:spPr>
          <a:xfrm>
            <a:off x="397512" y="315947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1" name="Text Placeholder 2">
            <a:extLst>
              <a:ext uri="{FF2B5EF4-FFF2-40B4-BE49-F238E27FC236}">
                <a16:creationId xmlns:a16="http://schemas.microsoft.com/office/drawing/2014/main" id="{53987512-4428-45A6-9E5A-ECC62C5A7845}"/>
              </a:ext>
            </a:extLst>
          </p:cNvPr>
          <p:cNvSpPr>
            <a:spLocks noGrp="1"/>
          </p:cNvSpPr>
          <p:nvPr>
            <p:ph type="body" sz="quarter" idx="53" hasCustomPrompt="1"/>
          </p:nvPr>
        </p:nvSpPr>
        <p:spPr>
          <a:xfrm>
            <a:off x="2861856" y="314370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2" name="Text Placeholder 2">
            <a:extLst>
              <a:ext uri="{FF2B5EF4-FFF2-40B4-BE49-F238E27FC236}">
                <a16:creationId xmlns:a16="http://schemas.microsoft.com/office/drawing/2014/main" id="{722F4D46-D274-4F10-ABA0-DD9EA3E92016}"/>
              </a:ext>
            </a:extLst>
          </p:cNvPr>
          <p:cNvSpPr>
            <a:spLocks noGrp="1"/>
          </p:cNvSpPr>
          <p:nvPr>
            <p:ph type="body" sz="quarter" idx="54" hasCustomPrompt="1"/>
          </p:nvPr>
        </p:nvSpPr>
        <p:spPr>
          <a:xfrm>
            <a:off x="5317946" y="316263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3" name="Text Placeholder 2">
            <a:extLst>
              <a:ext uri="{FF2B5EF4-FFF2-40B4-BE49-F238E27FC236}">
                <a16:creationId xmlns:a16="http://schemas.microsoft.com/office/drawing/2014/main" id="{9F91BFBD-9636-4FD4-8F52-6E39E26F0721}"/>
              </a:ext>
            </a:extLst>
          </p:cNvPr>
          <p:cNvSpPr>
            <a:spLocks noGrp="1"/>
          </p:cNvSpPr>
          <p:nvPr>
            <p:ph type="body" sz="quarter" idx="55" hasCustomPrompt="1"/>
          </p:nvPr>
        </p:nvSpPr>
        <p:spPr>
          <a:xfrm>
            <a:off x="7782290" y="314686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4" name="Text Placeholder 2">
            <a:extLst>
              <a:ext uri="{FF2B5EF4-FFF2-40B4-BE49-F238E27FC236}">
                <a16:creationId xmlns:a16="http://schemas.microsoft.com/office/drawing/2014/main" id="{F01AF8C0-E88B-47D4-9C57-68C82E55FF5F}"/>
              </a:ext>
            </a:extLst>
          </p:cNvPr>
          <p:cNvSpPr>
            <a:spLocks noGrp="1"/>
          </p:cNvSpPr>
          <p:nvPr>
            <p:ph type="body" sz="quarter" idx="56" hasCustomPrompt="1"/>
          </p:nvPr>
        </p:nvSpPr>
        <p:spPr>
          <a:xfrm>
            <a:off x="10238382" y="314502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5" name="Text Placeholder 2">
            <a:extLst>
              <a:ext uri="{FF2B5EF4-FFF2-40B4-BE49-F238E27FC236}">
                <a16:creationId xmlns:a16="http://schemas.microsoft.com/office/drawing/2014/main" id="{02847DEE-A5F9-4C29-B154-1544212CE4E9}"/>
              </a:ext>
            </a:extLst>
          </p:cNvPr>
          <p:cNvSpPr>
            <a:spLocks noGrp="1"/>
          </p:cNvSpPr>
          <p:nvPr>
            <p:ph type="body" sz="quarter" idx="57" hasCustomPrompt="1"/>
          </p:nvPr>
        </p:nvSpPr>
        <p:spPr>
          <a:xfrm>
            <a:off x="389257" y="5142405"/>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6" name="Text Placeholder 2">
            <a:extLst>
              <a:ext uri="{FF2B5EF4-FFF2-40B4-BE49-F238E27FC236}">
                <a16:creationId xmlns:a16="http://schemas.microsoft.com/office/drawing/2014/main" id="{8FDB1794-F8AB-4138-AAA1-A52DD6E79A3A}"/>
              </a:ext>
            </a:extLst>
          </p:cNvPr>
          <p:cNvSpPr>
            <a:spLocks noGrp="1"/>
          </p:cNvSpPr>
          <p:nvPr>
            <p:ph type="body" sz="quarter" idx="58" hasCustomPrompt="1"/>
          </p:nvPr>
        </p:nvSpPr>
        <p:spPr>
          <a:xfrm>
            <a:off x="2853601" y="5126639"/>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7" name="Text Placeholder 2">
            <a:extLst>
              <a:ext uri="{FF2B5EF4-FFF2-40B4-BE49-F238E27FC236}">
                <a16:creationId xmlns:a16="http://schemas.microsoft.com/office/drawing/2014/main" id="{FC4FC8D5-B96C-437B-A281-3F7C9C7D71C8}"/>
              </a:ext>
            </a:extLst>
          </p:cNvPr>
          <p:cNvSpPr>
            <a:spLocks noGrp="1"/>
          </p:cNvSpPr>
          <p:nvPr>
            <p:ph type="body" sz="quarter" idx="59" hasCustomPrompt="1"/>
          </p:nvPr>
        </p:nvSpPr>
        <p:spPr>
          <a:xfrm>
            <a:off x="5309691" y="5145564"/>
            <a:ext cx="1580870"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8" name="Text Placeholder 2">
            <a:extLst>
              <a:ext uri="{FF2B5EF4-FFF2-40B4-BE49-F238E27FC236}">
                <a16:creationId xmlns:a16="http://schemas.microsoft.com/office/drawing/2014/main" id="{8FD560F8-78FC-4428-9882-3934D9CBB659}"/>
              </a:ext>
            </a:extLst>
          </p:cNvPr>
          <p:cNvSpPr>
            <a:spLocks noGrp="1"/>
          </p:cNvSpPr>
          <p:nvPr>
            <p:ph type="body" sz="quarter" idx="60" hasCustomPrompt="1"/>
          </p:nvPr>
        </p:nvSpPr>
        <p:spPr>
          <a:xfrm>
            <a:off x="7774035" y="5129798"/>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89" name="Text Placeholder 2">
            <a:extLst>
              <a:ext uri="{FF2B5EF4-FFF2-40B4-BE49-F238E27FC236}">
                <a16:creationId xmlns:a16="http://schemas.microsoft.com/office/drawing/2014/main" id="{176CA42E-BDE9-4A57-B993-296EED1BCB46}"/>
              </a:ext>
            </a:extLst>
          </p:cNvPr>
          <p:cNvSpPr>
            <a:spLocks noGrp="1"/>
          </p:cNvSpPr>
          <p:nvPr>
            <p:ph type="body" sz="quarter" idx="61" hasCustomPrompt="1"/>
          </p:nvPr>
        </p:nvSpPr>
        <p:spPr>
          <a:xfrm>
            <a:off x="10230127" y="5127956"/>
            <a:ext cx="1572616" cy="963004"/>
          </a:xfrm>
        </p:spPr>
        <p:txBody>
          <a:bodyPr>
            <a:normAutofit/>
          </a:bodyPr>
          <a:lstStyle>
            <a:lvl1pPr>
              <a:lnSpc>
                <a:spcPct val="90000"/>
              </a:lnSpc>
              <a:defRPr sz="1600" b="0" cap="none">
                <a:solidFill>
                  <a:schemeClr val="tx1"/>
                </a:solidFill>
                <a:latin typeface="+mn-lt"/>
              </a:defRPr>
            </a:lvl1pPr>
            <a:lvl2pPr marL="55562" indent="0">
              <a:buNone/>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p:txBody>
      </p:sp>
      <p:sp>
        <p:nvSpPr>
          <p:cNvPr id="27" name="Footer Placeholder 6">
            <a:extLst>
              <a:ext uri="{FF2B5EF4-FFF2-40B4-BE49-F238E27FC236}">
                <a16:creationId xmlns:a16="http://schemas.microsoft.com/office/drawing/2014/main" id="{DF893CCF-7E5D-47A2-BEAA-290732009D8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29F35-82A7-4CD0-B264-4B8953C83B45}"/>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73139529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85725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j-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80975" indent="-180975">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Footer Placeholder 6">
            <a:extLst>
              <a:ext uri="{FF2B5EF4-FFF2-40B4-BE49-F238E27FC236}">
                <a16:creationId xmlns:a16="http://schemas.microsoft.com/office/drawing/2014/main" id="{2D7B9C33-7860-4A78-8365-326155D0DC4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8" name="Slide Number Placeholder 9">
            <a:extLst>
              <a:ext uri="{FF2B5EF4-FFF2-40B4-BE49-F238E27FC236}">
                <a16:creationId xmlns:a16="http://schemas.microsoft.com/office/drawing/2014/main" id="{75CA6DF9-3D47-44A0-9AE6-EE81F577848A}"/>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F8D1DF11-64D7-450B-92C0-FFBB3964A60E}"/>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03064551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41986EA-B600-4DE9-873A-47A5273447BD}"/>
              </a:ext>
            </a:extLst>
          </p:cNvPr>
          <p:cNvSpPr>
            <a:spLocks noGrp="1"/>
          </p:cNvSpPr>
          <p:nvPr>
            <p:ph type="body" sz="quarter" idx="10"/>
          </p:nvPr>
        </p:nvSpPr>
        <p:spPr>
          <a:xfrm>
            <a:off x="381000" y="1943100"/>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6" name="Text Placeholder 3">
            <a:extLst>
              <a:ext uri="{FF2B5EF4-FFF2-40B4-BE49-F238E27FC236}">
                <a16:creationId xmlns:a16="http://schemas.microsoft.com/office/drawing/2014/main" id="{4538F56B-ECAD-430D-86B3-CA43CA930B13}"/>
              </a:ext>
            </a:extLst>
          </p:cNvPr>
          <p:cNvSpPr>
            <a:spLocks noGrp="1"/>
          </p:cNvSpPr>
          <p:nvPr>
            <p:ph type="body" sz="quarter" idx="64"/>
          </p:nvPr>
        </p:nvSpPr>
        <p:spPr>
          <a:xfrm>
            <a:off x="6411000" y="1945849"/>
            <a:ext cx="5400000" cy="4284279"/>
          </a:xfrm>
          <a:prstGeom prst="rect">
            <a:avLst/>
          </a:prstGeom>
        </p:spPr>
        <p:txBody>
          <a:bodyPr/>
          <a:lstStyle>
            <a:lvl1pPr>
              <a:lnSpc>
                <a:spcPct val="100000"/>
              </a:lnSpc>
              <a:spcBef>
                <a:spcPts val="1200"/>
              </a:spcBef>
              <a:spcAft>
                <a:spcPts val="1200"/>
              </a:spcAft>
              <a:defRPr kumimoji="0" lang="en-US" sz="2800" b="1" i="0" u="none" strike="noStrike" kern="1200" cap="none" spc="0" normalizeH="0" baseline="0" dirty="0" smtClean="0">
                <a:ln>
                  <a:noFill/>
                </a:ln>
                <a:solidFill>
                  <a:schemeClr val="accent1"/>
                </a:solidFill>
                <a:effectLst/>
                <a:uLnTx/>
                <a:uFillTx/>
                <a:latin typeface="+mn-lt"/>
                <a:ea typeface="+mn-ea"/>
                <a:cs typeface="+mn-cs"/>
              </a:defRPr>
            </a:lvl1pPr>
            <a:lvl2pPr>
              <a:lnSpc>
                <a:spcPct val="100000"/>
              </a:lnSpc>
              <a:spcBef>
                <a:spcPts val="1200"/>
              </a:spcBef>
              <a:spcAft>
                <a:spcPts val="1200"/>
              </a:spcAft>
              <a:defRPr kumimoji="0" lang="en-US" sz="2200" b="0" i="0" u="none" strike="noStrike" kern="1200" cap="none" spc="0" normalizeH="0" baseline="0" dirty="0" smtClean="0">
                <a:ln>
                  <a:noFill/>
                </a:ln>
                <a:solidFill>
                  <a:sysClr val="windowText" lastClr="000000"/>
                </a:solidFill>
                <a:effectLst/>
                <a:uLnTx/>
                <a:uFillTx/>
                <a:latin typeface="+mn-lt"/>
                <a:ea typeface="+mn-ea"/>
                <a:cs typeface="+mn-cs"/>
              </a:defRPr>
            </a:lvl2pPr>
            <a:lvl3pPr marL="177800" indent="-177800">
              <a:lnSpc>
                <a:spcPct val="100000"/>
              </a:lnSpc>
              <a:spcBef>
                <a:spcPts val="1200"/>
              </a:spcBef>
              <a:spcAft>
                <a:spcPts val="1200"/>
              </a:spcAft>
              <a:buFont typeface="Arial" panose="020B0604020202020204" pitchFamily="34" charset="0"/>
              <a:buChar char="•"/>
              <a:defRPr kumimoji="0" lang="en-US" sz="1800" b="0" i="0" u="none" strike="noStrike" kern="1200" cap="none" spc="0" normalizeH="0" baseline="0" dirty="0" smtClean="0">
                <a:ln>
                  <a:noFill/>
                </a:ln>
                <a:solidFill>
                  <a:sysClr val="windowText" lastClr="000000"/>
                </a:solidFill>
                <a:effectLst/>
                <a:uLnTx/>
                <a:uFillTx/>
                <a:latin typeface="+mn-lt"/>
                <a:ea typeface="+mn-ea"/>
                <a:cs typeface="+mn-cs"/>
              </a:defRPr>
            </a:lvl3pPr>
            <a:lvl4pPr>
              <a:defRPr kumimoji="0" lang="en-US" sz="1800" b="0" i="0" u="none" strike="noStrike" kern="1200" cap="none" spc="0" normalizeH="0" baseline="0" dirty="0" smtClean="0">
                <a:ln>
                  <a:noFill/>
                </a:ln>
                <a:solidFill>
                  <a:sysClr val="windowText" lastClr="000000"/>
                </a:solidFill>
                <a:effectLst/>
                <a:uLnTx/>
                <a:uFillTx/>
                <a:latin typeface="Graphik"/>
                <a:ea typeface="+mn-ea"/>
                <a:cs typeface="+mn-cs"/>
              </a:defRPr>
            </a:lvl4pPr>
            <a:lvl5pPr>
              <a:defRPr kumimoji="0" lang="en-GB" sz="1800" b="0" i="0" u="none" strike="noStrike" kern="1200" cap="none" spc="0" normalizeH="0" baseline="0" dirty="0">
                <a:ln>
                  <a:noFill/>
                </a:ln>
                <a:solidFill>
                  <a:sysClr val="windowText" lastClr="000000"/>
                </a:solidFill>
                <a:effectLst/>
                <a:uLnTx/>
                <a:uFillTx/>
                <a:latin typeface="Graphik"/>
                <a:ea typeface="+mn-ea"/>
                <a:cs typeface="+mn-cs"/>
              </a:defRPr>
            </a:lvl5pPr>
          </a:lstStyle>
          <a:p>
            <a:pPr lvl="0"/>
            <a:r>
              <a:rPr lang="en-US"/>
              <a:t>Click to edit Master text styles</a:t>
            </a:r>
          </a:p>
          <a:p>
            <a:pPr lvl="1"/>
            <a:r>
              <a:rPr lang="en-US"/>
              <a:t>Second level</a:t>
            </a:r>
          </a:p>
          <a:p>
            <a:pPr lvl="2"/>
            <a:r>
              <a:rPr lang="en-US"/>
              <a:t>Third level</a:t>
            </a:r>
            <a:endParaRPr lang="en-GB"/>
          </a:p>
        </p:txBody>
      </p:sp>
      <p:sp>
        <p:nvSpPr>
          <p:cNvPr id="10" name="Footer Placeholder 6">
            <a:extLst>
              <a:ext uri="{FF2B5EF4-FFF2-40B4-BE49-F238E27FC236}">
                <a16:creationId xmlns:a16="http://schemas.microsoft.com/office/drawing/2014/main" id="{03EC794A-FC92-4AAF-AE86-050FA799F512}"/>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1" name="Slide Number Placeholder 9">
            <a:extLst>
              <a:ext uri="{FF2B5EF4-FFF2-40B4-BE49-F238E27FC236}">
                <a16:creationId xmlns:a16="http://schemas.microsoft.com/office/drawing/2014/main" id="{31586DA7-028B-46B2-8DE5-CD490E3A728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DCAD60B4-85E8-4266-A468-73C7C71B2C64}"/>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111869137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ullets Option 3">
    <p:spTree>
      <p:nvGrpSpPr>
        <p:cNvPr id="1" name=""/>
        <p:cNvGrpSpPr/>
        <p:nvPr/>
      </p:nvGrpSpPr>
      <p:grpSpPr>
        <a:xfrm>
          <a:off x="0" y="0"/>
          <a:ext cx="0" cy="0"/>
          <a:chOff x="0" y="0"/>
          <a:chExt cx="0" cy="0"/>
        </a:xfrm>
      </p:grpSpPr>
      <p:sp>
        <p:nvSpPr>
          <p:cNvPr id="17" name="Text Placeholder 25">
            <a:extLst>
              <a:ext uri="{FF2B5EF4-FFF2-40B4-BE49-F238E27FC236}">
                <a16:creationId xmlns:a16="http://schemas.microsoft.com/office/drawing/2014/main" id="{442A75EB-71CE-4543-ADEB-9A7264CF8BF0}"/>
              </a:ext>
            </a:extLst>
          </p:cNvPr>
          <p:cNvSpPr>
            <a:spLocks noGrp="1"/>
          </p:cNvSpPr>
          <p:nvPr>
            <p:ph type="body" sz="quarter" idx="21" hasCustomPrompt="1"/>
          </p:nvPr>
        </p:nvSpPr>
        <p:spPr>
          <a:xfrm>
            <a:off x="1003807"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8" name="Text Placeholder 25">
            <a:extLst>
              <a:ext uri="{FF2B5EF4-FFF2-40B4-BE49-F238E27FC236}">
                <a16:creationId xmlns:a16="http://schemas.microsoft.com/office/drawing/2014/main" id="{BCD1C719-53DB-4DE0-999D-A83E05EEDF81}"/>
              </a:ext>
            </a:extLst>
          </p:cNvPr>
          <p:cNvSpPr>
            <a:spLocks noGrp="1"/>
          </p:cNvSpPr>
          <p:nvPr>
            <p:ph type="body" sz="quarter" idx="27" hasCustomPrompt="1"/>
          </p:nvPr>
        </p:nvSpPr>
        <p:spPr>
          <a:xfrm>
            <a:off x="3746803"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19" name="Text Placeholder 25">
            <a:extLst>
              <a:ext uri="{FF2B5EF4-FFF2-40B4-BE49-F238E27FC236}">
                <a16:creationId xmlns:a16="http://schemas.microsoft.com/office/drawing/2014/main" id="{933372D4-A8C3-4A0E-8BC4-35430C7D44C9}"/>
              </a:ext>
            </a:extLst>
          </p:cNvPr>
          <p:cNvSpPr>
            <a:spLocks noGrp="1"/>
          </p:cNvSpPr>
          <p:nvPr>
            <p:ph type="body" sz="quarter" idx="28" hasCustomPrompt="1"/>
          </p:nvPr>
        </p:nvSpPr>
        <p:spPr>
          <a:xfrm>
            <a:off x="6600432"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0" name="Text Placeholder 25">
            <a:extLst>
              <a:ext uri="{FF2B5EF4-FFF2-40B4-BE49-F238E27FC236}">
                <a16:creationId xmlns:a16="http://schemas.microsoft.com/office/drawing/2014/main" id="{12AE7316-6AEE-48C3-B262-F48CA4EEC2F6}"/>
              </a:ext>
            </a:extLst>
          </p:cNvPr>
          <p:cNvSpPr>
            <a:spLocks noGrp="1"/>
          </p:cNvSpPr>
          <p:nvPr>
            <p:ph type="body" sz="quarter" idx="29" hasCustomPrompt="1"/>
          </p:nvPr>
        </p:nvSpPr>
        <p:spPr>
          <a:xfrm>
            <a:off x="9343428" y="4699746"/>
            <a:ext cx="2467571" cy="1571520"/>
          </a:xfrm>
        </p:spPr>
        <p:txBody>
          <a:bodyPr>
            <a:normAutofit/>
          </a:bodyPr>
          <a:lstStyle>
            <a:lvl1pPr>
              <a:lnSpc>
                <a:spcPct val="100000"/>
              </a:lnSpc>
              <a:defRPr sz="1400" b="0" cap="none">
                <a:latin typeface="+mn-lt"/>
              </a:defRPr>
            </a:lvl1pPr>
          </a:lstStyle>
          <a:p>
            <a:r>
              <a:rPr lang="en-GB" sz="1400">
                <a:latin typeface="Graphik" panose="020B0503030202060203" pitchFamily="34" charset="77"/>
              </a:rPr>
              <a:t>Insert text here max</a:t>
            </a:r>
            <a:br>
              <a:rPr lang="en-GB" sz="1400">
                <a:latin typeface="Graphik" panose="020B0503030202060203" pitchFamily="34" charset="77"/>
              </a:rPr>
            </a:br>
            <a:r>
              <a:rPr lang="en-GB" sz="1400">
                <a:latin typeface="Graphik" panose="020B0503030202060203" pitchFamily="34" charset="77"/>
              </a:rPr>
              <a:t>lines to the bottom of this text box, min 14 </a:t>
            </a:r>
            <a:r>
              <a:rPr lang="en-GB" sz="1400" err="1">
                <a:latin typeface="Graphik" panose="020B0503030202060203" pitchFamily="34" charset="77"/>
              </a:rPr>
              <a:t>pt</a:t>
            </a:r>
            <a:r>
              <a:rPr lang="en-GB" sz="1400">
                <a:latin typeface="Graphik" panose="020B0503030202060203" pitchFamily="34" charset="77"/>
              </a:rPr>
              <a:t> with paragraph spacing 1.0</a:t>
            </a:r>
          </a:p>
        </p:txBody>
      </p:sp>
      <p:sp>
        <p:nvSpPr>
          <p:cNvPr id="23" name="Footer Placeholder 6">
            <a:extLst>
              <a:ext uri="{FF2B5EF4-FFF2-40B4-BE49-F238E27FC236}">
                <a16:creationId xmlns:a16="http://schemas.microsoft.com/office/drawing/2014/main" id="{309F3C08-340B-4262-BE8D-7E0EC29922EC}"/>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4" name="Slide Number Placeholder 9">
            <a:extLst>
              <a:ext uri="{FF2B5EF4-FFF2-40B4-BE49-F238E27FC236}">
                <a16:creationId xmlns:a16="http://schemas.microsoft.com/office/drawing/2014/main" id="{D8EB1850-1114-408C-A2E4-09622ECAB10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25" name="Title 1">
            <a:extLst>
              <a:ext uri="{FF2B5EF4-FFF2-40B4-BE49-F238E27FC236}">
                <a16:creationId xmlns:a16="http://schemas.microsoft.com/office/drawing/2014/main" id="{3F77B05F-F630-4362-9489-073AAEA27D27}"/>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30" name="Text Placeholder 4">
            <a:extLst>
              <a:ext uri="{FF2B5EF4-FFF2-40B4-BE49-F238E27FC236}">
                <a16:creationId xmlns:a16="http://schemas.microsoft.com/office/drawing/2014/main" id="{D1F1FA6F-6B29-4B4E-AC66-C4BE76E3CE71}"/>
              </a:ext>
            </a:extLst>
          </p:cNvPr>
          <p:cNvSpPr>
            <a:spLocks noGrp="1"/>
          </p:cNvSpPr>
          <p:nvPr>
            <p:ph type="body" sz="quarter" idx="33" hasCustomPrompt="1"/>
          </p:nvPr>
        </p:nvSpPr>
        <p:spPr>
          <a:xfrm>
            <a:off x="663693"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
        <p:nvSpPr>
          <p:cNvPr id="31" name="Text Placeholder 4">
            <a:extLst>
              <a:ext uri="{FF2B5EF4-FFF2-40B4-BE49-F238E27FC236}">
                <a16:creationId xmlns:a16="http://schemas.microsoft.com/office/drawing/2014/main" id="{E4CAE9FD-CC6F-4B12-A12B-D279A44AE39D}"/>
              </a:ext>
            </a:extLst>
          </p:cNvPr>
          <p:cNvSpPr>
            <a:spLocks noGrp="1"/>
          </p:cNvSpPr>
          <p:nvPr>
            <p:ph type="body" sz="quarter" idx="34" hasCustomPrompt="1"/>
          </p:nvPr>
        </p:nvSpPr>
        <p:spPr>
          <a:xfrm>
            <a:off x="6288001" y="1851079"/>
            <a:ext cx="5179384" cy="537448"/>
          </a:xfrm>
        </p:spPr>
        <p:txBody>
          <a:bodyPr tIns="0" bIns="0" anchor="t">
            <a:normAutofit/>
          </a:bodyPr>
          <a:lstStyle>
            <a:lvl1pPr algn="ctr">
              <a:lnSpc>
                <a:spcPct val="90000"/>
              </a:lnSpc>
              <a:spcBef>
                <a:spcPts val="0"/>
              </a:spcBef>
              <a:defRPr sz="2200" b="1" i="0" cap="none">
                <a:solidFill>
                  <a:schemeClr val="tx1"/>
                </a:solidFill>
                <a:latin typeface="+mj-lt"/>
              </a:defRPr>
            </a:lvl1pPr>
            <a:lvl2pPr>
              <a:defRPr b="1" i="0">
                <a:solidFill>
                  <a:schemeClr val="accent1"/>
                </a:solidFill>
                <a:latin typeface="Graphik" panose="020B0503030202060203" pitchFamily="34" charset="77"/>
              </a:defRPr>
            </a:lvl2pPr>
            <a:lvl3pPr>
              <a:defRPr b="1" i="0">
                <a:solidFill>
                  <a:schemeClr val="accent1"/>
                </a:solidFill>
                <a:latin typeface="Graphik" panose="020B0503030202060203" pitchFamily="34" charset="77"/>
              </a:defRPr>
            </a:lvl3pPr>
            <a:lvl4pPr>
              <a:defRPr b="1" i="0">
                <a:solidFill>
                  <a:schemeClr val="accent1"/>
                </a:solidFill>
                <a:latin typeface="Graphik" panose="020B0503030202060203" pitchFamily="34" charset="77"/>
              </a:defRPr>
            </a:lvl4pPr>
            <a:lvl5pPr>
              <a:defRPr b="1" i="0">
                <a:solidFill>
                  <a:schemeClr val="accent1"/>
                </a:solidFill>
                <a:latin typeface="Graphik" panose="020B0503030202060203" pitchFamily="34" charset="77"/>
              </a:defRPr>
            </a:lvl5pPr>
          </a:lstStyle>
          <a:p>
            <a:pPr lvl="0"/>
            <a:r>
              <a:rPr lang="en-US"/>
              <a:t>Heading 22pt min 16pt</a:t>
            </a:r>
          </a:p>
        </p:txBody>
      </p:sp>
    </p:spTree>
    <p:extLst>
      <p:ext uri="{BB962C8B-B14F-4D97-AF65-F5344CB8AC3E}">
        <p14:creationId xmlns:p14="http://schemas.microsoft.com/office/powerpoint/2010/main" val="10557079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ullets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928174"/>
            <a:ext cx="12191998" cy="44052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Text Placeholder 41">
            <a:extLst>
              <a:ext uri="{FF2B5EF4-FFF2-40B4-BE49-F238E27FC236}">
                <a16:creationId xmlns:a16="http://schemas.microsoft.com/office/drawing/2014/main" id="{812566C2-550C-428D-9F25-97BA6ACC6D85}"/>
              </a:ext>
            </a:extLst>
          </p:cNvPr>
          <p:cNvSpPr>
            <a:spLocks noGrp="1"/>
          </p:cNvSpPr>
          <p:nvPr>
            <p:ph type="body" sz="quarter" idx="23" hasCustomPrompt="1"/>
          </p:nvPr>
        </p:nvSpPr>
        <p:spPr>
          <a:xfrm>
            <a:off x="14802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
        <p:nvSpPr>
          <p:cNvPr id="22" name="Text Placeholder 41">
            <a:extLst>
              <a:ext uri="{FF2B5EF4-FFF2-40B4-BE49-F238E27FC236}">
                <a16:creationId xmlns:a16="http://schemas.microsoft.com/office/drawing/2014/main" id="{50056D35-DC61-4D0F-B0C2-B062F0DD56A4}"/>
              </a:ext>
            </a:extLst>
          </p:cNvPr>
          <p:cNvSpPr>
            <a:spLocks noGrp="1"/>
          </p:cNvSpPr>
          <p:nvPr>
            <p:ph type="body" sz="quarter" idx="24" hasCustomPrompt="1"/>
          </p:nvPr>
        </p:nvSpPr>
        <p:spPr>
          <a:xfrm>
            <a:off x="4445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3" name="Text Placeholder 41">
            <a:extLst>
              <a:ext uri="{FF2B5EF4-FFF2-40B4-BE49-F238E27FC236}">
                <a16:creationId xmlns:a16="http://schemas.microsoft.com/office/drawing/2014/main" id="{4F54E055-BFC8-4967-AD47-F082AF139F1D}"/>
              </a:ext>
            </a:extLst>
          </p:cNvPr>
          <p:cNvSpPr>
            <a:spLocks noGrp="1"/>
          </p:cNvSpPr>
          <p:nvPr>
            <p:ph type="body" sz="quarter" idx="25" hasCustomPrompt="1"/>
          </p:nvPr>
        </p:nvSpPr>
        <p:spPr>
          <a:xfrm>
            <a:off x="14802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4" name="Text Placeholder 41">
            <a:extLst>
              <a:ext uri="{FF2B5EF4-FFF2-40B4-BE49-F238E27FC236}">
                <a16:creationId xmlns:a16="http://schemas.microsoft.com/office/drawing/2014/main" id="{17A9C8F1-2B45-4232-AB93-26450C462582}"/>
              </a:ext>
            </a:extLst>
          </p:cNvPr>
          <p:cNvSpPr>
            <a:spLocks noGrp="1"/>
          </p:cNvSpPr>
          <p:nvPr>
            <p:ph type="body" sz="quarter" idx="26" hasCustomPrompt="1"/>
          </p:nvPr>
        </p:nvSpPr>
        <p:spPr>
          <a:xfrm>
            <a:off x="4445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5" name="Text Placeholder 41">
            <a:extLst>
              <a:ext uri="{FF2B5EF4-FFF2-40B4-BE49-F238E27FC236}">
                <a16:creationId xmlns:a16="http://schemas.microsoft.com/office/drawing/2014/main" id="{D7F2FA40-8443-415A-BCEC-57907AD7C3D2}"/>
              </a:ext>
            </a:extLst>
          </p:cNvPr>
          <p:cNvSpPr>
            <a:spLocks noGrp="1"/>
          </p:cNvSpPr>
          <p:nvPr>
            <p:ph type="body" sz="quarter" idx="27" hasCustomPrompt="1"/>
          </p:nvPr>
        </p:nvSpPr>
        <p:spPr>
          <a:xfrm>
            <a:off x="14802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26" name="Text Placeholder 41">
            <a:extLst>
              <a:ext uri="{FF2B5EF4-FFF2-40B4-BE49-F238E27FC236}">
                <a16:creationId xmlns:a16="http://schemas.microsoft.com/office/drawing/2014/main" id="{4DFB22B2-7DED-4F30-9EEB-FB3AE9BC7459}"/>
              </a:ext>
            </a:extLst>
          </p:cNvPr>
          <p:cNvSpPr>
            <a:spLocks noGrp="1"/>
          </p:cNvSpPr>
          <p:nvPr>
            <p:ph type="body" sz="quarter" idx="28" hasCustomPrompt="1"/>
          </p:nvPr>
        </p:nvSpPr>
        <p:spPr>
          <a:xfrm>
            <a:off x="4445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3" name="Text Placeholder 41">
            <a:extLst>
              <a:ext uri="{FF2B5EF4-FFF2-40B4-BE49-F238E27FC236}">
                <a16:creationId xmlns:a16="http://schemas.microsoft.com/office/drawing/2014/main" id="{80618C3C-6BED-4F24-8BC3-0BA6574D0AA9}"/>
              </a:ext>
            </a:extLst>
          </p:cNvPr>
          <p:cNvSpPr>
            <a:spLocks noGrp="1"/>
          </p:cNvSpPr>
          <p:nvPr>
            <p:ph type="body" sz="quarter" idx="29" hasCustomPrompt="1"/>
          </p:nvPr>
        </p:nvSpPr>
        <p:spPr>
          <a:xfrm>
            <a:off x="7131715" y="2410216"/>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4" name="Text Placeholder 41">
            <a:extLst>
              <a:ext uri="{FF2B5EF4-FFF2-40B4-BE49-F238E27FC236}">
                <a16:creationId xmlns:a16="http://schemas.microsoft.com/office/drawing/2014/main" id="{18039CC1-2EA8-4C41-979B-4D20FB6809F8}"/>
              </a:ext>
            </a:extLst>
          </p:cNvPr>
          <p:cNvSpPr>
            <a:spLocks noGrp="1"/>
          </p:cNvSpPr>
          <p:nvPr>
            <p:ph type="body" sz="quarter" idx="30" hasCustomPrompt="1"/>
          </p:nvPr>
        </p:nvSpPr>
        <p:spPr>
          <a:xfrm>
            <a:off x="6096000" y="2410216"/>
            <a:ext cx="839889"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5" name="Text Placeholder 41">
            <a:extLst>
              <a:ext uri="{FF2B5EF4-FFF2-40B4-BE49-F238E27FC236}">
                <a16:creationId xmlns:a16="http://schemas.microsoft.com/office/drawing/2014/main" id="{5A1FF5E6-3D7C-4087-AFF1-48A99E04CE23}"/>
              </a:ext>
            </a:extLst>
          </p:cNvPr>
          <p:cNvSpPr>
            <a:spLocks noGrp="1"/>
          </p:cNvSpPr>
          <p:nvPr>
            <p:ph type="body" sz="quarter" idx="31" hasCustomPrompt="1"/>
          </p:nvPr>
        </p:nvSpPr>
        <p:spPr>
          <a:xfrm>
            <a:off x="7131715" y="3635687"/>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6" name="Text Placeholder 41">
            <a:extLst>
              <a:ext uri="{FF2B5EF4-FFF2-40B4-BE49-F238E27FC236}">
                <a16:creationId xmlns:a16="http://schemas.microsoft.com/office/drawing/2014/main" id="{BB2C9A29-68E9-4B62-8688-F3255D0DC6FC}"/>
              </a:ext>
            </a:extLst>
          </p:cNvPr>
          <p:cNvSpPr>
            <a:spLocks noGrp="1"/>
          </p:cNvSpPr>
          <p:nvPr>
            <p:ph type="body" sz="quarter" idx="32" hasCustomPrompt="1"/>
          </p:nvPr>
        </p:nvSpPr>
        <p:spPr>
          <a:xfrm>
            <a:off x="6096001" y="3635687"/>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37" name="Text Placeholder 41">
            <a:extLst>
              <a:ext uri="{FF2B5EF4-FFF2-40B4-BE49-F238E27FC236}">
                <a16:creationId xmlns:a16="http://schemas.microsoft.com/office/drawing/2014/main" id="{353E4163-5423-4488-93B4-72E261A04E01}"/>
              </a:ext>
            </a:extLst>
          </p:cNvPr>
          <p:cNvSpPr>
            <a:spLocks noGrp="1"/>
          </p:cNvSpPr>
          <p:nvPr>
            <p:ph type="body" sz="quarter" idx="33" hasCustomPrompt="1"/>
          </p:nvPr>
        </p:nvSpPr>
        <p:spPr>
          <a:xfrm>
            <a:off x="7131715" y="4861158"/>
            <a:ext cx="4243162" cy="879766"/>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p>
        </p:txBody>
      </p:sp>
      <p:sp>
        <p:nvSpPr>
          <p:cNvPr id="38" name="Text Placeholder 41">
            <a:extLst>
              <a:ext uri="{FF2B5EF4-FFF2-40B4-BE49-F238E27FC236}">
                <a16:creationId xmlns:a16="http://schemas.microsoft.com/office/drawing/2014/main" id="{EC5DB573-F8E8-4DEA-AEA6-9E4D218638CE}"/>
              </a:ext>
            </a:extLst>
          </p:cNvPr>
          <p:cNvSpPr>
            <a:spLocks noGrp="1"/>
          </p:cNvSpPr>
          <p:nvPr>
            <p:ph type="body" sz="quarter" idx="34" hasCustomPrompt="1"/>
          </p:nvPr>
        </p:nvSpPr>
        <p:spPr>
          <a:xfrm>
            <a:off x="6096001" y="4861158"/>
            <a:ext cx="839888" cy="553998"/>
          </a:xfrm>
          <a:prstGeom prst="rect">
            <a:avLst/>
          </a:prstGeom>
        </p:spPr>
        <p:txBody>
          <a:bodyPr wrap="square" tIns="0" bIns="0">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A822CE51-5843-4191-8C13-33C56088059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25885655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ullets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1BE77C-A095-46CD-A1E6-D35129200CF4}"/>
              </a:ext>
            </a:extLst>
          </p:cNvPr>
          <p:cNvSpPr/>
          <p:nvPr userDrawn="1"/>
        </p:nvSpPr>
        <p:spPr>
          <a:xfrm>
            <a:off x="1" y="1754996"/>
            <a:ext cx="12191998" cy="457845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ooter Placeholder 6">
            <a:extLst>
              <a:ext uri="{FF2B5EF4-FFF2-40B4-BE49-F238E27FC236}">
                <a16:creationId xmlns:a16="http://schemas.microsoft.com/office/drawing/2014/main" id="{1409C984-F547-42F7-B88C-526E030405E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28" name="Slide Number Placeholder 9">
            <a:extLst>
              <a:ext uri="{FF2B5EF4-FFF2-40B4-BE49-F238E27FC236}">
                <a16:creationId xmlns:a16="http://schemas.microsoft.com/office/drawing/2014/main" id="{829B10C9-5B15-4D0E-BE03-A02D6DD428A6}"/>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9" name="Title Placeholder 1">
            <a:extLst>
              <a:ext uri="{FF2B5EF4-FFF2-40B4-BE49-F238E27FC236}">
                <a16:creationId xmlns:a16="http://schemas.microsoft.com/office/drawing/2014/main" id="{FFD4091F-4540-47D0-9D89-6BCB0291E505}"/>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2" name="Text Placeholder 41">
            <a:extLst>
              <a:ext uri="{FF2B5EF4-FFF2-40B4-BE49-F238E27FC236}">
                <a16:creationId xmlns:a16="http://schemas.microsoft.com/office/drawing/2014/main" id="{53346DC2-FD7B-49C4-8AAB-B359175B7BF5}"/>
              </a:ext>
            </a:extLst>
          </p:cNvPr>
          <p:cNvSpPr>
            <a:spLocks noGrp="1"/>
          </p:cNvSpPr>
          <p:nvPr>
            <p:ph type="body" sz="quarter" idx="24" hasCustomPrompt="1"/>
          </p:nvPr>
        </p:nvSpPr>
        <p:spPr>
          <a:xfrm>
            <a:off x="381001"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3" name="Text Placeholder 41">
            <a:extLst>
              <a:ext uri="{FF2B5EF4-FFF2-40B4-BE49-F238E27FC236}">
                <a16:creationId xmlns:a16="http://schemas.microsoft.com/office/drawing/2014/main" id="{AC42A312-9979-4A01-9158-57CD4C8CA33D}"/>
              </a:ext>
            </a:extLst>
          </p:cNvPr>
          <p:cNvSpPr>
            <a:spLocks noGrp="1"/>
          </p:cNvSpPr>
          <p:nvPr>
            <p:ph type="body" sz="quarter" idx="45" hasCustomPrompt="1"/>
          </p:nvPr>
        </p:nvSpPr>
        <p:spPr>
          <a:xfrm>
            <a:off x="381000"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4" name="Text Placeholder 41">
            <a:extLst>
              <a:ext uri="{FF2B5EF4-FFF2-40B4-BE49-F238E27FC236}">
                <a16:creationId xmlns:a16="http://schemas.microsoft.com/office/drawing/2014/main" id="{E6AD4056-7137-4DCF-A115-E508E36FD57C}"/>
              </a:ext>
            </a:extLst>
          </p:cNvPr>
          <p:cNvSpPr>
            <a:spLocks noGrp="1"/>
          </p:cNvSpPr>
          <p:nvPr>
            <p:ph type="body" sz="quarter" idx="46" hasCustomPrompt="1"/>
          </p:nvPr>
        </p:nvSpPr>
        <p:spPr>
          <a:xfrm>
            <a:off x="380999"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5" name="Text Placeholder 41">
            <a:extLst>
              <a:ext uri="{FF2B5EF4-FFF2-40B4-BE49-F238E27FC236}">
                <a16:creationId xmlns:a16="http://schemas.microsoft.com/office/drawing/2014/main" id="{C209F1A0-3F27-4F19-87B3-B17D5D0FF7A5}"/>
              </a:ext>
            </a:extLst>
          </p:cNvPr>
          <p:cNvSpPr>
            <a:spLocks noGrp="1"/>
          </p:cNvSpPr>
          <p:nvPr>
            <p:ph type="body" sz="quarter" idx="47" hasCustomPrompt="1"/>
          </p:nvPr>
        </p:nvSpPr>
        <p:spPr>
          <a:xfrm>
            <a:off x="6103436" y="2104386"/>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6" name="Text Placeholder 41">
            <a:extLst>
              <a:ext uri="{FF2B5EF4-FFF2-40B4-BE49-F238E27FC236}">
                <a16:creationId xmlns:a16="http://schemas.microsoft.com/office/drawing/2014/main" id="{8FD5C041-A388-41EA-ABD7-248D2E8C55D3}"/>
              </a:ext>
            </a:extLst>
          </p:cNvPr>
          <p:cNvSpPr>
            <a:spLocks noGrp="1"/>
          </p:cNvSpPr>
          <p:nvPr>
            <p:ph type="body" sz="quarter" idx="48" hasCustomPrompt="1"/>
          </p:nvPr>
        </p:nvSpPr>
        <p:spPr>
          <a:xfrm>
            <a:off x="6103435" y="3532780"/>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
        <p:nvSpPr>
          <p:cNvPr id="37" name="Text Placeholder 41">
            <a:extLst>
              <a:ext uri="{FF2B5EF4-FFF2-40B4-BE49-F238E27FC236}">
                <a16:creationId xmlns:a16="http://schemas.microsoft.com/office/drawing/2014/main" id="{C81EE5FD-7567-45E7-B11B-1CDE922D19C1}"/>
              </a:ext>
            </a:extLst>
          </p:cNvPr>
          <p:cNvSpPr>
            <a:spLocks noGrp="1"/>
          </p:cNvSpPr>
          <p:nvPr>
            <p:ph type="body" sz="quarter" idx="49" hasCustomPrompt="1"/>
          </p:nvPr>
        </p:nvSpPr>
        <p:spPr>
          <a:xfrm>
            <a:off x="6103434" y="4965814"/>
            <a:ext cx="5400000" cy="1162464"/>
          </a:xfrm>
          <a:prstGeom prst="rect">
            <a:avLst/>
          </a:prstGeom>
        </p:spPr>
        <p:txBody>
          <a:bodyPr wrap="square" tIns="0" bIns="0" anchor="t">
            <a:normAutofit/>
          </a:bodyPr>
          <a:lstStyle>
            <a:lvl1pPr marL="0" marR="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lang="en-US" sz="18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mn-lt"/>
                <a:ea typeface="+mn-ea"/>
                <a:cs typeface="+mn-cs"/>
              </a:defRPr>
            </a:lvl2pPr>
          </a:lstStyle>
          <a:p>
            <a:pPr lvl="0"/>
            <a:r>
              <a:rPr lang="en-US"/>
              <a:t>Click to add subtitle</a:t>
            </a:r>
          </a:p>
          <a:p>
            <a:pPr marL="0" marR="0" lvl="1"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da-DK"/>
              <a:t>Lorem ipsum dolor sit amet</a:t>
            </a:r>
            <a:endParaRPr lang="en-US"/>
          </a:p>
          <a:p>
            <a:pPr lvl="0"/>
            <a:endParaRPr lang="en-US"/>
          </a:p>
        </p:txBody>
      </p:sp>
    </p:spTree>
    <p:extLst>
      <p:ext uri="{BB962C8B-B14F-4D97-AF65-F5344CB8AC3E}">
        <p14:creationId xmlns:p14="http://schemas.microsoft.com/office/powerpoint/2010/main" val="25179925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ED3F-E46D-4248-9CB3-D4C16F00D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547F5-AA36-48D8-8C9E-95D080AD19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470A8-907F-404A-82DA-87C01471DE5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5034C27-2EC0-4883-9FCA-C0831F63B2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6E411-3CB4-4D1C-80DF-5FB3FD1C5038}"/>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6977106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ullets Option 6">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59EABE65-FD93-400B-BAEB-2365B18C1003}"/>
              </a:ext>
            </a:extLst>
          </p:cNvPr>
          <p:cNvSpPr>
            <a:spLocks noGrp="1"/>
          </p:cNvSpPr>
          <p:nvPr>
            <p:ph type="body" sz="quarter" idx="11" hasCustomPrompt="1"/>
          </p:nvPr>
        </p:nvSpPr>
        <p:spPr>
          <a:xfrm>
            <a:off x="409575"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19" name="Text Placeholder 3">
            <a:extLst>
              <a:ext uri="{FF2B5EF4-FFF2-40B4-BE49-F238E27FC236}">
                <a16:creationId xmlns:a16="http://schemas.microsoft.com/office/drawing/2014/main" id="{047176E6-F8F4-49FC-A12D-CEB5CA6D6075}"/>
              </a:ext>
            </a:extLst>
          </p:cNvPr>
          <p:cNvSpPr>
            <a:spLocks noGrp="1"/>
          </p:cNvSpPr>
          <p:nvPr>
            <p:ph type="body" sz="quarter" idx="12" hasCustomPrompt="1"/>
          </p:nvPr>
        </p:nvSpPr>
        <p:spPr>
          <a:xfrm>
            <a:off x="409575"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7AF73BDE-319D-4219-A5C1-DEB579218903}"/>
              </a:ext>
            </a:extLst>
          </p:cNvPr>
          <p:cNvSpPr>
            <a:spLocks noGrp="1"/>
          </p:cNvSpPr>
          <p:nvPr>
            <p:ph type="body" sz="quarter" idx="13" hasCustomPrompt="1"/>
          </p:nvPr>
        </p:nvSpPr>
        <p:spPr>
          <a:xfrm>
            <a:off x="4497451"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1" name="Text Placeholder 3">
            <a:extLst>
              <a:ext uri="{FF2B5EF4-FFF2-40B4-BE49-F238E27FC236}">
                <a16:creationId xmlns:a16="http://schemas.microsoft.com/office/drawing/2014/main" id="{60DF4D03-0BE8-4D31-82A4-F39747E4BF98}"/>
              </a:ext>
            </a:extLst>
          </p:cNvPr>
          <p:cNvSpPr>
            <a:spLocks noGrp="1"/>
          </p:cNvSpPr>
          <p:nvPr>
            <p:ph type="body" sz="quarter" idx="14" hasCustomPrompt="1"/>
          </p:nvPr>
        </p:nvSpPr>
        <p:spPr>
          <a:xfrm>
            <a:off x="4497451"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112886E8-E82B-4DDD-A8BC-ECFC852D3930}"/>
              </a:ext>
            </a:extLst>
          </p:cNvPr>
          <p:cNvSpPr>
            <a:spLocks noGrp="1"/>
          </p:cNvSpPr>
          <p:nvPr>
            <p:ph type="body" sz="quarter" idx="15" hasCustomPrompt="1"/>
          </p:nvPr>
        </p:nvSpPr>
        <p:spPr>
          <a:xfrm>
            <a:off x="8585328" y="1467048"/>
            <a:ext cx="3243135" cy="1568380"/>
          </a:xfrm>
        </p:spPr>
        <p:txBody>
          <a:bodyPr anchor="b">
            <a:normAutofit/>
          </a:bodyPr>
          <a:lstStyle>
            <a:lvl1pPr>
              <a:defRPr lang="en-US" sz="3600" b="1" kern="1200" dirty="0" smtClean="0">
                <a:solidFill>
                  <a:srgbClr val="A100FF"/>
                </a:solidFill>
                <a:latin typeface="+mj-lt"/>
                <a:ea typeface="+mn-ea"/>
                <a:cs typeface="+mn-cs"/>
              </a:defRPr>
            </a:lvl1pPr>
          </a:lstStyle>
          <a:p>
            <a:pPr lvl="0"/>
            <a:r>
              <a:rPr lang="en-US"/>
              <a:t>#</a:t>
            </a:r>
          </a:p>
        </p:txBody>
      </p:sp>
      <p:sp>
        <p:nvSpPr>
          <p:cNvPr id="23" name="Text Placeholder 3">
            <a:extLst>
              <a:ext uri="{FF2B5EF4-FFF2-40B4-BE49-F238E27FC236}">
                <a16:creationId xmlns:a16="http://schemas.microsoft.com/office/drawing/2014/main" id="{FB202F5B-10E0-4D04-965B-2D05E3CD180C}"/>
              </a:ext>
            </a:extLst>
          </p:cNvPr>
          <p:cNvSpPr>
            <a:spLocks noGrp="1"/>
          </p:cNvSpPr>
          <p:nvPr>
            <p:ph type="body" sz="quarter" idx="16" hasCustomPrompt="1"/>
          </p:nvPr>
        </p:nvSpPr>
        <p:spPr>
          <a:xfrm>
            <a:off x="8585328" y="3256510"/>
            <a:ext cx="3243135" cy="2159189"/>
          </a:xfrm>
        </p:spPr>
        <p:txBody>
          <a:bodyPr>
            <a:normAutofit/>
          </a:bodyPr>
          <a:lstStyle>
            <a:lvl1pPr>
              <a:lnSpc>
                <a:spcPct val="100000"/>
              </a:lnSpc>
              <a:defRPr sz="1400" b="0" cap="none">
                <a:latin typeface="+mn-lt"/>
              </a:defRPr>
            </a:lvl1pPr>
          </a:lstStyle>
          <a:p>
            <a:pPr lvl="0"/>
            <a:r>
              <a:rPr lang="en-US"/>
              <a:t>Click to edit master text styles</a:t>
            </a:r>
          </a:p>
        </p:txBody>
      </p:sp>
      <p:sp>
        <p:nvSpPr>
          <p:cNvPr id="13" name="Footer Placeholder 6">
            <a:extLst>
              <a:ext uri="{FF2B5EF4-FFF2-40B4-BE49-F238E27FC236}">
                <a16:creationId xmlns:a16="http://schemas.microsoft.com/office/drawing/2014/main" id="{6B25A7F6-703D-4F00-A0EC-1566C7F2D3DB}"/>
              </a:ext>
            </a:extLst>
          </p:cNvPr>
          <p:cNvSpPr>
            <a:spLocks noGrp="1"/>
          </p:cNvSpPr>
          <p:nvPr>
            <p:ph type="ftr" sz="quarter" idx="17"/>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26FD1142-0F2D-45CB-946D-E52751A238A6}"/>
              </a:ext>
            </a:extLst>
          </p:cNvPr>
          <p:cNvSpPr>
            <a:spLocks noGrp="1"/>
          </p:cNvSpPr>
          <p:nvPr>
            <p:ph type="sldNum" sz="quarter" idx="18"/>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6" name="Title 1">
            <a:extLst>
              <a:ext uri="{FF2B5EF4-FFF2-40B4-BE49-F238E27FC236}">
                <a16:creationId xmlns:a16="http://schemas.microsoft.com/office/drawing/2014/main" id="{1104290A-1E04-4AF8-82EA-4BADC574788C}"/>
              </a:ext>
            </a:extLst>
          </p:cNvPr>
          <p:cNvSpPr>
            <a:spLocks noGrp="1"/>
          </p:cNvSpPr>
          <p:nvPr>
            <p:ph type="title" hasCustomPrompt="1"/>
          </p:nvPr>
        </p:nvSpPr>
        <p:spPr>
          <a:xfrm>
            <a:off x="381000" y="381001"/>
            <a:ext cx="11430000" cy="726439"/>
          </a:xfrm>
          <a:prstGeom prst="rect">
            <a:avLst/>
          </a:prstGeom>
        </p:spPr>
        <p:txBody>
          <a:bodyPr>
            <a:normAutofit/>
          </a:bodyPr>
          <a:lstStyle>
            <a:lvl1pPr>
              <a:lnSpc>
                <a:spcPct val="80000"/>
              </a:lnSpc>
              <a:defRPr/>
            </a:lvl1pPr>
          </a:lstStyle>
          <a:p>
            <a:r>
              <a:rPr lang="en-US"/>
              <a:t>Insert Main Title at 36pt min 30pt</a:t>
            </a:r>
          </a:p>
        </p:txBody>
      </p:sp>
    </p:spTree>
    <p:extLst>
      <p:ext uri="{BB962C8B-B14F-4D97-AF65-F5344CB8AC3E}">
        <p14:creationId xmlns:p14="http://schemas.microsoft.com/office/powerpoint/2010/main" val="24706223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ullets Option 7">
    <p:spTree>
      <p:nvGrpSpPr>
        <p:cNvPr id="1" name=""/>
        <p:cNvGrpSpPr/>
        <p:nvPr/>
      </p:nvGrpSpPr>
      <p:grpSpPr>
        <a:xfrm>
          <a:off x="0" y="0"/>
          <a:ext cx="0" cy="0"/>
          <a:chOff x="0" y="0"/>
          <a:chExt cx="0" cy="0"/>
        </a:xfrm>
      </p:grpSpPr>
      <p:sp>
        <p:nvSpPr>
          <p:cNvPr id="16" name="Text Placeholder 41">
            <a:extLst>
              <a:ext uri="{FF2B5EF4-FFF2-40B4-BE49-F238E27FC236}">
                <a16:creationId xmlns:a16="http://schemas.microsoft.com/office/drawing/2014/main" id="{9DFDC4DC-01F9-4BD6-BF0E-69725B783A06}"/>
              </a:ext>
            </a:extLst>
          </p:cNvPr>
          <p:cNvSpPr>
            <a:spLocks noGrp="1"/>
          </p:cNvSpPr>
          <p:nvPr>
            <p:ph type="body" sz="quarter" idx="25" hasCustomPrompt="1"/>
          </p:nvPr>
        </p:nvSpPr>
        <p:spPr>
          <a:xfrm>
            <a:off x="381000"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7" name="Text Placeholder 41">
            <a:extLst>
              <a:ext uri="{FF2B5EF4-FFF2-40B4-BE49-F238E27FC236}">
                <a16:creationId xmlns:a16="http://schemas.microsoft.com/office/drawing/2014/main" id="{24432DF7-B547-40FF-A825-45A78D2CB852}"/>
              </a:ext>
            </a:extLst>
          </p:cNvPr>
          <p:cNvSpPr>
            <a:spLocks noGrp="1"/>
          </p:cNvSpPr>
          <p:nvPr>
            <p:ph type="body" sz="quarter" idx="24" hasCustomPrompt="1"/>
          </p:nvPr>
        </p:nvSpPr>
        <p:spPr>
          <a:xfrm>
            <a:off x="381000"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8" name="Text Placeholder 41">
            <a:extLst>
              <a:ext uri="{FF2B5EF4-FFF2-40B4-BE49-F238E27FC236}">
                <a16:creationId xmlns:a16="http://schemas.microsoft.com/office/drawing/2014/main" id="{233FEC15-78F4-43A2-A63C-053354C12341}"/>
              </a:ext>
            </a:extLst>
          </p:cNvPr>
          <p:cNvSpPr>
            <a:spLocks noGrp="1"/>
          </p:cNvSpPr>
          <p:nvPr>
            <p:ph type="body" sz="quarter" idx="36" hasCustomPrompt="1"/>
          </p:nvPr>
        </p:nvSpPr>
        <p:spPr>
          <a:xfrm>
            <a:off x="3243456"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19" name="Text Placeholder 41">
            <a:extLst>
              <a:ext uri="{FF2B5EF4-FFF2-40B4-BE49-F238E27FC236}">
                <a16:creationId xmlns:a16="http://schemas.microsoft.com/office/drawing/2014/main" id="{5EA5DC18-5421-48CE-8B85-A27A2B4A5041}"/>
              </a:ext>
            </a:extLst>
          </p:cNvPr>
          <p:cNvSpPr>
            <a:spLocks noGrp="1"/>
          </p:cNvSpPr>
          <p:nvPr>
            <p:ph type="body" sz="quarter" idx="37" hasCustomPrompt="1"/>
          </p:nvPr>
        </p:nvSpPr>
        <p:spPr>
          <a:xfrm>
            <a:off x="3243456"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0" name="Text Placeholder 41">
            <a:extLst>
              <a:ext uri="{FF2B5EF4-FFF2-40B4-BE49-F238E27FC236}">
                <a16:creationId xmlns:a16="http://schemas.microsoft.com/office/drawing/2014/main" id="{B0E58F9C-D684-471B-BFF1-044DDB7AB07F}"/>
              </a:ext>
            </a:extLst>
          </p:cNvPr>
          <p:cNvSpPr>
            <a:spLocks noGrp="1"/>
          </p:cNvSpPr>
          <p:nvPr>
            <p:ph type="body" sz="quarter" idx="38" hasCustomPrompt="1"/>
          </p:nvPr>
        </p:nvSpPr>
        <p:spPr>
          <a:xfrm>
            <a:off x="6105912"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1" name="Text Placeholder 41">
            <a:extLst>
              <a:ext uri="{FF2B5EF4-FFF2-40B4-BE49-F238E27FC236}">
                <a16:creationId xmlns:a16="http://schemas.microsoft.com/office/drawing/2014/main" id="{4FEA6FC0-ADA0-43DC-9D26-5E114F073723}"/>
              </a:ext>
            </a:extLst>
          </p:cNvPr>
          <p:cNvSpPr>
            <a:spLocks noGrp="1"/>
          </p:cNvSpPr>
          <p:nvPr>
            <p:ph type="body" sz="quarter" idx="39" hasCustomPrompt="1"/>
          </p:nvPr>
        </p:nvSpPr>
        <p:spPr>
          <a:xfrm>
            <a:off x="6105912"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22" name="Text Placeholder 41">
            <a:extLst>
              <a:ext uri="{FF2B5EF4-FFF2-40B4-BE49-F238E27FC236}">
                <a16:creationId xmlns:a16="http://schemas.microsoft.com/office/drawing/2014/main" id="{8F8EE1D1-37AE-4F77-B057-69366C5878FE}"/>
              </a:ext>
            </a:extLst>
          </p:cNvPr>
          <p:cNvSpPr>
            <a:spLocks noGrp="1"/>
          </p:cNvSpPr>
          <p:nvPr>
            <p:ph type="body" sz="quarter" idx="40" hasCustomPrompt="1"/>
          </p:nvPr>
        </p:nvSpPr>
        <p:spPr>
          <a:xfrm>
            <a:off x="8968368" y="4068348"/>
            <a:ext cx="2479000" cy="1969520"/>
          </a:xfrm>
          <a:prstGeom prst="rect">
            <a:avLst/>
          </a:prstGeom>
        </p:spPr>
        <p:txBody>
          <a:bodyPr wrap="square" tIns="0" bIns="0">
            <a:normAutofit/>
          </a:bodyPr>
          <a:lstStyle>
            <a:lvl1pPr algn="l">
              <a:lnSpc>
                <a:spcPct val="100000"/>
              </a:lnSpc>
              <a:spcBef>
                <a:spcPts val="0"/>
              </a:spcBef>
              <a:spcAft>
                <a:spcPts val="600"/>
              </a:spcAft>
              <a:defRPr lang="en-US" sz="14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Add description of the figure</a:t>
            </a:r>
          </a:p>
        </p:txBody>
      </p:sp>
      <p:sp>
        <p:nvSpPr>
          <p:cNvPr id="23" name="Text Placeholder 41">
            <a:extLst>
              <a:ext uri="{FF2B5EF4-FFF2-40B4-BE49-F238E27FC236}">
                <a16:creationId xmlns:a16="http://schemas.microsoft.com/office/drawing/2014/main" id="{91797188-BDCB-4CC5-BCBE-30AD9A4C4508}"/>
              </a:ext>
            </a:extLst>
          </p:cNvPr>
          <p:cNvSpPr>
            <a:spLocks noGrp="1"/>
          </p:cNvSpPr>
          <p:nvPr>
            <p:ph type="body" sz="quarter" idx="41" hasCustomPrompt="1"/>
          </p:nvPr>
        </p:nvSpPr>
        <p:spPr>
          <a:xfrm>
            <a:off x="8968368" y="3429000"/>
            <a:ext cx="2479000" cy="553998"/>
          </a:xfrm>
          <a:prstGeom prst="rect">
            <a:avLst/>
          </a:prstGeom>
        </p:spPr>
        <p:txBody>
          <a:bodyPr wrap="square" tIns="0" bIns="0" anchor="b">
            <a:normAutofit/>
          </a:bodyPr>
          <a:lstStyle>
            <a:lvl1pPr algn="l">
              <a:lnSpc>
                <a:spcPct val="100000"/>
              </a:lnSpc>
              <a:spcBef>
                <a:spcPts val="0"/>
              </a:spcBef>
              <a:spcAft>
                <a:spcPts val="0"/>
              </a:spcAft>
              <a:defRPr lang="en-US" sz="3600" b="1" kern="1200" dirty="0">
                <a:solidFill>
                  <a:schemeClr val="accent1"/>
                </a:solidFill>
                <a:latin typeface="+mj-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en-US"/>
              <a:t>#</a:t>
            </a:r>
          </a:p>
        </p:txBody>
      </p:sp>
      <p:sp>
        <p:nvSpPr>
          <p:cNvPr id="13" name="Footer Placeholder 6">
            <a:extLst>
              <a:ext uri="{FF2B5EF4-FFF2-40B4-BE49-F238E27FC236}">
                <a16:creationId xmlns:a16="http://schemas.microsoft.com/office/drawing/2014/main" id="{9D5BE5DC-7FFD-494C-891B-8A475F26F4EE}"/>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3A863DAF-BB89-4865-8063-7F6B6BAB4533}"/>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15" name="Title Placeholder 1">
            <a:extLst>
              <a:ext uri="{FF2B5EF4-FFF2-40B4-BE49-F238E27FC236}">
                <a16:creationId xmlns:a16="http://schemas.microsoft.com/office/drawing/2014/main" id="{C770A387-6C5D-4E48-960C-8587FDB8AC83}"/>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Tree>
    <p:extLst>
      <p:ext uri="{BB962C8B-B14F-4D97-AF65-F5344CB8AC3E}">
        <p14:creationId xmlns:p14="http://schemas.microsoft.com/office/powerpoint/2010/main" val="398694761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People opt 2">
    <p:bg>
      <p:bgPr>
        <a:solidFill>
          <a:schemeClr val="bg1"/>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7E061C87-E253-4832-BFB5-F70B539C6454}"/>
              </a:ext>
            </a:extLst>
          </p:cNvPr>
          <p:cNvSpPr>
            <a:spLocks noGrp="1"/>
          </p:cNvSpPr>
          <p:nvPr>
            <p:ph type="pic" sz="quarter" idx="12" hasCustomPrompt="1"/>
          </p:nvPr>
        </p:nvSpPr>
        <p:spPr>
          <a:xfrm>
            <a:off x="1147889"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2" name="Picture Placeholder 6">
            <a:extLst>
              <a:ext uri="{FF2B5EF4-FFF2-40B4-BE49-F238E27FC236}">
                <a16:creationId xmlns:a16="http://schemas.microsoft.com/office/drawing/2014/main" id="{9A86D32D-DCCA-FB41-AD6B-6114273CE677}"/>
              </a:ext>
            </a:extLst>
          </p:cNvPr>
          <p:cNvSpPr>
            <a:spLocks noGrp="1"/>
          </p:cNvSpPr>
          <p:nvPr>
            <p:ph type="pic" sz="quarter" idx="38" hasCustomPrompt="1"/>
          </p:nvPr>
        </p:nvSpPr>
        <p:spPr>
          <a:xfrm>
            <a:off x="3815262"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4" name="Picture Placeholder 6">
            <a:extLst>
              <a:ext uri="{FF2B5EF4-FFF2-40B4-BE49-F238E27FC236}">
                <a16:creationId xmlns:a16="http://schemas.microsoft.com/office/drawing/2014/main" id="{B3FA79AB-3280-3942-8811-1F447CF932F4}"/>
              </a:ext>
            </a:extLst>
          </p:cNvPr>
          <p:cNvSpPr>
            <a:spLocks noGrp="1"/>
          </p:cNvSpPr>
          <p:nvPr>
            <p:ph type="pic" sz="quarter" idx="40" hasCustomPrompt="1"/>
          </p:nvPr>
        </p:nvSpPr>
        <p:spPr>
          <a:xfrm>
            <a:off x="6482635"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7" name="Picture Placeholder 6">
            <a:extLst>
              <a:ext uri="{FF2B5EF4-FFF2-40B4-BE49-F238E27FC236}">
                <a16:creationId xmlns:a16="http://schemas.microsoft.com/office/drawing/2014/main" id="{F226A25B-26CF-1C41-961E-12B3F363E009}"/>
              </a:ext>
            </a:extLst>
          </p:cNvPr>
          <p:cNvSpPr>
            <a:spLocks noGrp="1"/>
          </p:cNvSpPr>
          <p:nvPr>
            <p:ph type="pic" sz="quarter" idx="42" hasCustomPrompt="1"/>
          </p:nvPr>
        </p:nvSpPr>
        <p:spPr>
          <a:xfrm>
            <a:off x="9150007" y="2192171"/>
            <a:ext cx="1858845" cy="1858845"/>
          </a:xfrm>
          <a:prstGeom prst="ellipse">
            <a:avLst/>
          </a:prstGeom>
          <a:pattFill prst="pct40">
            <a:fgClr>
              <a:srgbClr val="C0C0C0"/>
            </a:fgClr>
            <a:bgClr>
              <a:schemeClr val="bg1"/>
            </a:bgClr>
          </a:pattFill>
        </p:spPr>
        <p:txBody>
          <a:bodyPr lIns="0" tIns="108000" rIns="0" anchor="ctr">
            <a:normAutofit/>
          </a:bodyPr>
          <a:lstStyle>
            <a:lvl1pPr algn="ctr">
              <a:defRPr sz="1100" b="0" i="0">
                <a:latin typeface="+mn-lt"/>
              </a:defRPr>
            </a:lvl1pPr>
          </a:lstStyle>
          <a:p>
            <a:r>
              <a:rPr lang="en-AU"/>
              <a:t>Insert picture here</a:t>
            </a:r>
          </a:p>
        </p:txBody>
      </p:sp>
      <p:sp>
        <p:nvSpPr>
          <p:cNvPr id="28" name="Title 1">
            <a:extLst>
              <a:ext uri="{FF2B5EF4-FFF2-40B4-BE49-F238E27FC236}">
                <a16:creationId xmlns:a16="http://schemas.microsoft.com/office/drawing/2014/main" id="{06B7DA53-39E1-40DB-8E3D-AC55EE3B9DC3}"/>
              </a:ext>
            </a:extLst>
          </p:cNvPr>
          <p:cNvSpPr>
            <a:spLocks noGrp="1"/>
          </p:cNvSpPr>
          <p:nvPr>
            <p:ph type="title" hasCustomPrompt="1"/>
          </p:nvPr>
        </p:nvSpPr>
        <p:spPr>
          <a:xfrm>
            <a:off x="381000" y="381001"/>
            <a:ext cx="11430000" cy="726439"/>
          </a:xfrm>
          <a:prstGeom prst="rect">
            <a:avLst/>
          </a:prstGeom>
        </p:spPr>
        <p:txBody>
          <a:bodyPr/>
          <a:lstStyle>
            <a:lvl1pPr>
              <a:lnSpc>
                <a:spcPct val="80000"/>
              </a:lnSpc>
              <a:defRPr/>
            </a:lvl1pPr>
          </a:lstStyle>
          <a:p>
            <a:r>
              <a:rPr lang="en-US"/>
              <a:t>Insert Main Title at 36pt min 30pt</a:t>
            </a:r>
          </a:p>
        </p:txBody>
      </p:sp>
      <p:sp>
        <p:nvSpPr>
          <p:cNvPr id="13" name="Footer Placeholder 6">
            <a:extLst>
              <a:ext uri="{FF2B5EF4-FFF2-40B4-BE49-F238E27FC236}">
                <a16:creationId xmlns:a16="http://schemas.microsoft.com/office/drawing/2014/main" id="{29D22D92-75BB-4297-B843-557296E6CB80}"/>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14" name="Slide Number Placeholder 9">
            <a:extLst>
              <a:ext uri="{FF2B5EF4-FFF2-40B4-BE49-F238E27FC236}">
                <a16:creationId xmlns:a16="http://schemas.microsoft.com/office/drawing/2014/main" id="{E4BED6B8-7C00-4120-ABBA-D82093551AC7}"/>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32" name="Text Placeholder 41">
            <a:extLst>
              <a:ext uri="{FF2B5EF4-FFF2-40B4-BE49-F238E27FC236}">
                <a16:creationId xmlns:a16="http://schemas.microsoft.com/office/drawing/2014/main" id="{7E68CA9F-EC78-418D-9A6B-0239F68A44BC}"/>
              </a:ext>
            </a:extLst>
          </p:cNvPr>
          <p:cNvSpPr>
            <a:spLocks noGrp="1"/>
          </p:cNvSpPr>
          <p:nvPr>
            <p:ph type="body" sz="quarter" idx="52" hasCustomPrompt="1"/>
          </p:nvPr>
        </p:nvSpPr>
        <p:spPr>
          <a:xfrm>
            <a:off x="989295"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3" name="Text Placeholder 41">
            <a:extLst>
              <a:ext uri="{FF2B5EF4-FFF2-40B4-BE49-F238E27FC236}">
                <a16:creationId xmlns:a16="http://schemas.microsoft.com/office/drawing/2014/main" id="{9FBF1373-D4D2-4CA6-A203-BB25B6AE2313}"/>
              </a:ext>
            </a:extLst>
          </p:cNvPr>
          <p:cNvSpPr>
            <a:spLocks noGrp="1"/>
          </p:cNvSpPr>
          <p:nvPr>
            <p:ph type="body" sz="quarter" idx="53" hasCustomPrompt="1"/>
          </p:nvPr>
        </p:nvSpPr>
        <p:spPr>
          <a:xfrm>
            <a:off x="3656667"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5" name="Text Placeholder 41">
            <a:extLst>
              <a:ext uri="{FF2B5EF4-FFF2-40B4-BE49-F238E27FC236}">
                <a16:creationId xmlns:a16="http://schemas.microsoft.com/office/drawing/2014/main" id="{E87B3F04-4595-45EE-8C80-2D66D058FFB2}"/>
              </a:ext>
            </a:extLst>
          </p:cNvPr>
          <p:cNvSpPr>
            <a:spLocks noGrp="1"/>
          </p:cNvSpPr>
          <p:nvPr>
            <p:ph type="body" sz="quarter" idx="54" hasCustomPrompt="1"/>
          </p:nvPr>
        </p:nvSpPr>
        <p:spPr>
          <a:xfrm>
            <a:off x="6324039"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
        <p:nvSpPr>
          <p:cNvPr id="36" name="Text Placeholder 41">
            <a:extLst>
              <a:ext uri="{FF2B5EF4-FFF2-40B4-BE49-F238E27FC236}">
                <a16:creationId xmlns:a16="http://schemas.microsoft.com/office/drawing/2014/main" id="{FAFD4B38-A351-4DBA-B2B5-067F273948E8}"/>
              </a:ext>
            </a:extLst>
          </p:cNvPr>
          <p:cNvSpPr>
            <a:spLocks noGrp="1"/>
          </p:cNvSpPr>
          <p:nvPr>
            <p:ph type="body" sz="quarter" idx="55" hasCustomPrompt="1"/>
          </p:nvPr>
        </p:nvSpPr>
        <p:spPr>
          <a:xfrm>
            <a:off x="8991412" y="4165807"/>
            <a:ext cx="2187251" cy="1379271"/>
          </a:xfrm>
        </p:spPr>
        <p:txBody>
          <a:bodyPr wrap="square">
            <a:normAutofit/>
          </a:bodyPr>
          <a:lstStyle>
            <a:lvl1pPr algn="ctr">
              <a:lnSpc>
                <a:spcPct val="100000"/>
              </a:lnSpc>
              <a:spcAft>
                <a:spcPts val="0"/>
              </a:spcAft>
              <a:defRPr sz="1600" b="1" i="0">
                <a:solidFill>
                  <a:schemeClr val="tx1"/>
                </a:solidFill>
                <a:latin typeface="+mn-lt"/>
              </a:defRPr>
            </a:lvl1pPr>
            <a:lvl2pPr marL="0" indent="0" algn="ctr">
              <a:lnSpc>
                <a:spcPct val="120000"/>
              </a:lnSpc>
              <a:spcBef>
                <a:spcPts val="0"/>
              </a:spcBef>
              <a:spcAft>
                <a:spcPts val="0"/>
              </a:spcAft>
              <a:buNone/>
              <a:defRPr sz="1400" b="0" i="0">
                <a:solidFill>
                  <a:schemeClr val="tx1"/>
                </a:solidFill>
                <a:latin typeface="+mn-lt"/>
              </a:defRPr>
            </a:lvl2pPr>
            <a:lvl3pPr marL="0" indent="0" algn="ctr">
              <a:lnSpc>
                <a:spcPct val="100000"/>
              </a:lnSpc>
              <a:spcBef>
                <a:spcPts val="600"/>
              </a:spcBef>
              <a:buNone/>
              <a:defRPr sz="1200"/>
            </a:lvl3pPr>
          </a:lstStyle>
          <a:p>
            <a:pPr lvl="0"/>
            <a:r>
              <a:rPr lang="en-US"/>
              <a:t>Insert name here</a:t>
            </a:r>
          </a:p>
          <a:p>
            <a:pPr lvl="1"/>
            <a:r>
              <a:rPr lang="en-US"/>
              <a:t>Job title here</a:t>
            </a:r>
          </a:p>
        </p:txBody>
      </p:sp>
    </p:spTree>
    <p:extLst>
      <p:ext uri="{BB962C8B-B14F-4D97-AF65-F5344CB8AC3E}">
        <p14:creationId xmlns:p14="http://schemas.microsoft.com/office/powerpoint/2010/main" val="136592893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 and copy">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2756647"/>
            <a:ext cx="11430000" cy="3404441"/>
          </a:xfrm>
        </p:spPr>
        <p:txBody>
          <a:bodyPr anchor="ctr">
            <a:normAutofit/>
          </a:bodyPr>
          <a:lstStyle>
            <a:lvl1pPr algn="ctr">
              <a:defRPr sz="1200" b="0">
                <a:latin typeface="+mn-lt"/>
              </a:defRPr>
            </a:lvl1pPr>
          </a:lstStyle>
          <a:p>
            <a:endParaRPr lang="en-GB"/>
          </a:p>
        </p:txBody>
      </p:sp>
      <p:sp>
        <p:nvSpPr>
          <p:cNvPr id="8" name="Text Placeholder 41">
            <a:extLst>
              <a:ext uri="{FF2B5EF4-FFF2-40B4-BE49-F238E27FC236}">
                <a16:creationId xmlns:a16="http://schemas.microsoft.com/office/drawing/2014/main" id="{675CFBC7-8550-4627-B678-91E938DCAAF1}"/>
              </a:ext>
            </a:extLst>
          </p:cNvPr>
          <p:cNvSpPr>
            <a:spLocks noGrp="1"/>
          </p:cNvSpPr>
          <p:nvPr>
            <p:ph type="body" sz="quarter" idx="23" hasCustomPrompt="1"/>
          </p:nvPr>
        </p:nvSpPr>
        <p:spPr>
          <a:xfrm>
            <a:off x="381000" y="1943955"/>
            <a:ext cx="11430000" cy="631158"/>
          </a:xfrm>
        </p:spPr>
        <p:txBody>
          <a:bodyPr wrap="square" tIns="0" bIns="0">
            <a:normAutofit/>
          </a:bodyPr>
          <a:lstStyle>
            <a:lvl1pPr algn="l">
              <a:lnSpc>
                <a:spcPct val="100000"/>
              </a:lnSpc>
              <a:spcBef>
                <a:spcPts val="0"/>
              </a:spcBef>
              <a:spcAft>
                <a:spcPts val="0"/>
              </a:spcAft>
              <a:defRPr lang="en-US" sz="1800" b="0" kern="1200" cap="none" dirty="0">
                <a:solidFill>
                  <a:schemeClr val="tx1"/>
                </a:solidFill>
                <a:latin typeface="+mn-lt"/>
                <a:ea typeface="+mn-ea"/>
                <a:cs typeface="+mn-cs"/>
              </a:defRPr>
            </a:lvl1pPr>
            <a:lvl2pPr algn="l">
              <a:lnSpc>
                <a:spcPct val="100000"/>
              </a:lnSpc>
              <a:spcBef>
                <a:spcPts val="0"/>
              </a:spcBef>
              <a:spcAft>
                <a:spcPts val="0"/>
              </a:spcAft>
              <a:defRPr lang="en-US" sz="1400" b="0" kern="1200" dirty="0">
                <a:solidFill>
                  <a:schemeClr val="tx1"/>
                </a:solidFill>
                <a:latin typeface="Graphik" panose="020B0503030202060203" pitchFamily="34" charset="77"/>
                <a:ea typeface="+mn-ea"/>
                <a:cs typeface="+mn-cs"/>
              </a:defRPr>
            </a:lvl2pPr>
          </a:lstStyle>
          <a:p>
            <a:pPr lvl="0"/>
            <a:r>
              <a:rPr lang="da-DK"/>
              <a:t>Lorem ipsum dolor sit amet</a:t>
            </a:r>
            <a:endParaRPr lang="en-US"/>
          </a:p>
        </p:txBody>
      </p:sp>
    </p:spTree>
    <p:extLst>
      <p:ext uri="{BB962C8B-B14F-4D97-AF65-F5344CB8AC3E}">
        <p14:creationId xmlns:p14="http://schemas.microsoft.com/office/powerpoint/2010/main" val="37788633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Footer Placeholder 6">
            <a:extLst>
              <a:ext uri="{FF2B5EF4-FFF2-40B4-BE49-F238E27FC236}">
                <a16:creationId xmlns:a16="http://schemas.microsoft.com/office/drawing/2014/main" id="{A5F06FFC-7F24-4240-9C48-7066B776C943}"/>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0FCF244E-2D87-4DAB-B529-36E1AA8CB99B}"/>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7" name="Title Placeholder 1">
            <a:extLst>
              <a:ext uri="{FF2B5EF4-FFF2-40B4-BE49-F238E27FC236}">
                <a16:creationId xmlns:a16="http://schemas.microsoft.com/office/drawing/2014/main" id="{06D6E342-7CEB-4142-85CE-07746AED5646}"/>
              </a:ext>
            </a:extLst>
          </p:cNvPr>
          <p:cNvSpPr>
            <a:spLocks noGrp="1"/>
          </p:cNvSpPr>
          <p:nvPr>
            <p:ph type="title" hasCustomPrompt="1"/>
          </p:nvPr>
        </p:nvSpPr>
        <p:spPr>
          <a:xfrm>
            <a:off x="381000" y="381002"/>
            <a:ext cx="11430000" cy="983263"/>
          </a:xfrm>
          <a:prstGeom prst="rect">
            <a:avLst/>
          </a:prstGeom>
        </p:spPr>
        <p:txBody>
          <a:bodyPr vert="horz" lIns="0" tIns="45720" rIns="0" bIns="0" rtlCol="0" anchor="t" anchorCtr="0">
            <a:normAutofit/>
          </a:bodyPr>
          <a:lstStyle>
            <a:lvl1pPr>
              <a:defRPr/>
            </a:lvl1pPr>
          </a:lstStyle>
          <a:p>
            <a:r>
              <a:rPr lang="en-US"/>
              <a:t>Insert Main Title at 36pt min 30pt</a:t>
            </a:r>
          </a:p>
        </p:txBody>
      </p:sp>
      <p:sp>
        <p:nvSpPr>
          <p:cNvPr id="3" name="Table Placeholder 2">
            <a:extLst>
              <a:ext uri="{FF2B5EF4-FFF2-40B4-BE49-F238E27FC236}">
                <a16:creationId xmlns:a16="http://schemas.microsoft.com/office/drawing/2014/main" id="{1DBBD251-FD95-4A5E-9AAB-5656E1085BB7}"/>
              </a:ext>
            </a:extLst>
          </p:cNvPr>
          <p:cNvSpPr>
            <a:spLocks noGrp="1"/>
          </p:cNvSpPr>
          <p:nvPr>
            <p:ph type="tbl" sz="quarter" idx="18"/>
          </p:nvPr>
        </p:nvSpPr>
        <p:spPr>
          <a:xfrm>
            <a:off x="381000" y="1364265"/>
            <a:ext cx="11430000" cy="4796823"/>
          </a:xfrm>
        </p:spPr>
        <p:txBody>
          <a:bodyPr anchor="ctr">
            <a:normAutofit/>
          </a:bodyPr>
          <a:lstStyle>
            <a:lvl1pPr algn="ctr">
              <a:defRPr sz="1200" b="0">
                <a:latin typeface="+mn-lt"/>
              </a:defRPr>
            </a:lvl1pPr>
          </a:lstStyle>
          <a:p>
            <a:endParaRPr lang="en-GB"/>
          </a:p>
        </p:txBody>
      </p:sp>
    </p:spTree>
    <p:extLst>
      <p:ext uri="{BB962C8B-B14F-4D97-AF65-F5344CB8AC3E}">
        <p14:creationId xmlns:p14="http://schemas.microsoft.com/office/powerpoint/2010/main" val="224683383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ivider Slide opt 2">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10" name="Text Placeholder 2">
            <a:extLst>
              <a:ext uri="{FF2B5EF4-FFF2-40B4-BE49-F238E27FC236}">
                <a16:creationId xmlns:a16="http://schemas.microsoft.com/office/drawing/2014/main" id="{90008FD0-AD04-4958-83B5-7F755546EE8B}"/>
              </a:ext>
            </a:extLst>
          </p:cNvPr>
          <p:cNvSpPr>
            <a:spLocks noGrp="1"/>
          </p:cNvSpPr>
          <p:nvPr>
            <p:ph type="body" sz="quarter" idx="10" hasCustomPrompt="1"/>
          </p:nvPr>
        </p:nvSpPr>
        <p:spPr>
          <a:xfrm>
            <a:off x="542021" y="1162878"/>
            <a:ext cx="8318714" cy="3761961"/>
          </a:xfrm>
        </p:spPr>
        <p:txBody>
          <a:bodyPr tIns="0" bIns="0" anchor="b">
            <a:normAutofit/>
          </a:bodyPr>
          <a:lstStyle>
            <a:lvl1pPr algn="l">
              <a:lnSpc>
                <a:spcPct val="75000"/>
              </a:lnSpc>
              <a:defRPr sz="8000" cap="none">
                <a:solidFill>
                  <a:schemeClr val="bg1"/>
                </a:solidFill>
              </a:defRPr>
            </a:lvl1pPr>
            <a:lvl2pPr>
              <a:defRPr sz="6000"/>
            </a:lvl2pPr>
            <a:lvl3pPr>
              <a:defRPr sz="6000"/>
            </a:lvl3pPr>
            <a:lvl4pPr>
              <a:defRPr sz="6000"/>
            </a:lvl4pPr>
            <a:lvl5pPr>
              <a:defRPr sz="6000"/>
            </a:lvl5pPr>
          </a:lstStyle>
          <a:p>
            <a:pPr lvl="0"/>
            <a:r>
              <a:rPr lang="en-US"/>
              <a:t>Section</a:t>
            </a:r>
            <a:br>
              <a:rPr lang="en-US"/>
            </a:br>
            <a:r>
              <a:rPr lang="en-US"/>
              <a:t>Divider</a:t>
            </a:r>
          </a:p>
        </p:txBody>
      </p:sp>
      <p:sp>
        <p:nvSpPr>
          <p:cNvPr id="11" name="Text Placeholder 2">
            <a:extLst>
              <a:ext uri="{FF2B5EF4-FFF2-40B4-BE49-F238E27FC236}">
                <a16:creationId xmlns:a16="http://schemas.microsoft.com/office/drawing/2014/main" id="{C7A752BD-0233-480F-B3CC-46DD91E93223}"/>
              </a:ext>
            </a:extLst>
          </p:cNvPr>
          <p:cNvSpPr>
            <a:spLocks noGrp="1"/>
          </p:cNvSpPr>
          <p:nvPr>
            <p:ph type="body" sz="quarter" idx="11"/>
          </p:nvPr>
        </p:nvSpPr>
        <p:spPr>
          <a:xfrm>
            <a:off x="542020" y="5034169"/>
            <a:ext cx="8318713" cy="1328521"/>
          </a:xfrm>
        </p:spPr>
        <p:txBody>
          <a:bodyPr tIns="0" bIns="0" anchor="t">
            <a:normAutofit/>
          </a:bodyPr>
          <a:lstStyle>
            <a:lvl1pPr algn="l">
              <a:lnSpc>
                <a:spcPct val="90000"/>
              </a:lnSpc>
              <a:defRPr sz="2400" b="0" cap="none">
                <a:solidFill>
                  <a:schemeClr val="bg1"/>
                </a:solidFill>
                <a:latin typeface="+mn-lt"/>
              </a:defRPr>
            </a:lvl1pPr>
            <a:lvl2pPr>
              <a:defRPr sz="6000"/>
            </a:lvl2pPr>
            <a:lvl3pPr>
              <a:defRPr sz="6000"/>
            </a:lvl3pPr>
            <a:lvl4pPr>
              <a:defRPr sz="6000"/>
            </a:lvl4pPr>
            <a:lvl5pPr>
              <a:defRPr sz="6000"/>
            </a:lvl5pPr>
          </a:lstStyle>
          <a:p>
            <a:pPr lvl="0"/>
            <a:endParaRPr lang="en-US"/>
          </a:p>
        </p:txBody>
      </p:sp>
    </p:spTree>
    <p:extLst>
      <p:ext uri="{BB962C8B-B14F-4D97-AF65-F5344CB8AC3E}">
        <p14:creationId xmlns:p14="http://schemas.microsoft.com/office/powerpoint/2010/main" val="2044638058"/>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vider Slide opt 3">
    <p:bg>
      <p:bgPr>
        <a:solidFill>
          <a:schemeClr val="accent2"/>
        </a:solidFill>
        <a:effectLst/>
      </p:bgPr>
    </p:bg>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1932506" y="1460618"/>
            <a:ext cx="6074660" cy="4762500"/>
          </a:xfrm>
          <a:prstGeom prst="rect">
            <a:avLst/>
          </a:prstGeom>
        </p:spPr>
        <p:txBody>
          <a:bodyPr wrap="none" tIns="0" bIns="0" anchor="b">
            <a:normAutofit/>
          </a:bodyPr>
          <a:lstStyle>
            <a:lvl1pPr algn="l">
              <a:lnSpc>
                <a:spcPct val="70000"/>
              </a:lnSpc>
              <a:defRPr sz="42000" cap="none">
                <a:solidFill>
                  <a:schemeClr val="bg1"/>
                </a:solidFill>
              </a:defRPr>
            </a:lvl1pPr>
            <a:lvl2pPr>
              <a:defRPr sz="6000"/>
            </a:lvl2pPr>
            <a:lvl3pPr>
              <a:defRPr sz="6000"/>
            </a:lvl3pPr>
            <a:lvl4pPr>
              <a:defRPr sz="6000"/>
            </a:lvl4pPr>
            <a:lvl5pPr>
              <a:defRPr sz="6000"/>
            </a:lvl5pPr>
          </a:lstStyle>
          <a:p>
            <a:pPr lvl="0"/>
            <a:r>
              <a:rPr lang="en-US"/>
              <a:t>#</a:t>
            </a:r>
          </a:p>
        </p:txBody>
      </p:sp>
      <p:sp>
        <p:nvSpPr>
          <p:cNvPr id="5" name="Text Placeholder 4">
            <a:extLst>
              <a:ext uri="{FF2B5EF4-FFF2-40B4-BE49-F238E27FC236}">
                <a16:creationId xmlns:a16="http://schemas.microsoft.com/office/drawing/2014/main" id="{AB44A706-CAF8-4982-96A6-39432D8F9A73}"/>
              </a:ext>
            </a:extLst>
          </p:cNvPr>
          <p:cNvSpPr>
            <a:spLocks noGrp="1"/>
          </p:cNvSpPr>
          <p:nvPr>
            <p:ph type="body" sz="quarter" idx="11" hasCustomPrompt="1"/>
          </p:nvPr>
        </p:nvSpPr>
        <p:spPr>
          <a:xfrm>
            <a:off x="5343726" y="1943101"/>
            <a:ext cx="6467273" cy="3363546"/>
          </a:xfrm>
          <a:prstGeom prst="rect">
            <a:avLst/>
          </a:prstGeom>
        </p:spPr>
        <p:txBody>
          <a:bodyPr tIns="0" bIns="0" anchor="b" anchorCtr="0">
            <a:normAutofit/>
          </a:bodyPr>
          <a:lstStyle>
            <a:lvl1pPr>
              <a:lnSpc>
                <a:spcPct val="80000"/>
              </a:lnSpc>
              <a:defRPr sz="6000">
                <a:solidFill>
                  <a:schemeClr val="bg1"/>
                </a:solidFill>
              </a:defRPr>
            </a:lvl1pPr>
          </a:lstStyle>
          <a:p>
            <a:pPr lvl="0"/>
            <a:r>
              <a:rPr lang="en-US"/>
              <a:t>Insert Headline</a:t>
            </a:r>
          </a:p>
        </p:txBody>
      </p:sp>
      <p:sp>
        <p:nvSpPr>
          <p:cNvPr id="6" name="Text Placeholder 4">
            <a:extLst>
              <a:ext uri="{FF2B5EF4-FFF2-40B4-BE49-F238E27FC236}">
                <a16:creationId xmlns:a16="http://schemas.microsoft.com/office/drawing/2014/main" id="{D27FA2B8-1487-4EA0-8884-C504B39476A0}"/>
              </a:ext>
            </a:extLst>
          </p:cNvPr>
          <p:cNvSpPr>
            <a:spLocks noGrp="1"/>
          </p:cNvSpPr>
          <p:nvPr>
            <p:ph type="body" sz="quarter" idx="12" hasCustomPrompt="1"/>
          </p:nvPr>
        </p:nvSpPr>
        <p:spPr>
          <a:xfrm>
            <a:off x="5343726" y="5408245"/>
            <a:ext cx="6467273" cy="1109785"/>
          </a:xfrm>
          <a:prstGeom prst="rect">
            <a:avLst/>
          </a:prstGeom>
        </p:spPr>
        <p:txBody>
          <a:bodyPr tIns="0" bIns="0" anchor="t" anchorCtr="0">
            <a:normAutofit/>
          </a:bodyPr>
          <a:lstStyle>
            <a:lvl1pPr>
              <a:lnSpc>
                <a:spcPct val="80000"/>
              </a:lnSpc>
              <a:defRPr sz="3200" b="0">
                <a:solidFill>
                  <a:schemeClr val="bg1"/>
                </a:solidFill>
              </a:defRPr>
            </a:lvl1pPr>
          </a:lstStyle>
          <a:p>
            <a:pPr lvl="0"/>
            <a:r>
              <a:rPr lang="en-US"/>
              <a:t>Insert </a:t>
            </a:r>
            <a:r>
              <a:rPr lang="en-US" err="1"/>
              <a:t>Subheadline</a:t>
            </a:r>
            <a:endParaRPr lang="en-US"/>
          </a:p>
        </p:txBody>
      </p:sp>
    </p:spTree>
    <p:extLst>
      <p:ext uri="{BB962C8B-B14F-4D97-AF65-F5344CB8AC3E}">
        <p14:creationId xmlns:p14="http://schemas.microsoft.com/office/powerpoint/2010/main" val="39538882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 Slide opt 4">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BC0154-8F01-45CA-849D-34E3AE00CF0F}"/>
              </a:ext>
            </a:extLst>
          </p:cNvPr>
          <p:cNvGrpSpPr>
            <a:grpSpLocks noChangeAspect="1"/>
          </p:cNvGrpSpPr>
          <p:nvPr userDrawn="1"/>
        </p:nvGrpSpPr>
        <p:grpSpPr>
          <a:xfrm>
            <a:off x="9554578" y="5833249"/>
            <a:ext cx="2256422" cy="605651"/>
            <a:chOff x="9638475" y="1219200"/>
            <a:chExt cx="1389888" cy="373063"/>
          </a:xfrm>
          <a:effectLst/>
        </p:grpSpPr>
        <p:pic>
          <p:nvPicPr>
            <p:cNvPr id="13" name="Picture 12">
              <a:extLst>
                <a:ext uri="{FF2B5EF4-FFF2-40B4-BE49-F238E27FC236}">
                  <a16:creationId xmlns:a16="http://schemas.microsoft.com/office/drawing/2014/main" id="{BAE479CA-D694-4F45-BD11-38BE36BB3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a:extLst>
                <a:ext uri="{FF2B5EF4-FFF2-40B4-BE49-F238E27FC236}">
                  <a16:creationId xmlns:a16="http://schemas.microsoft.com/office/drawing/2014/main" id="{86BA3475-6F51-4B12-8741-D94FF0367CBF}"/>
                </a:ext>
              </a:extLst>
            </p:cNvPr>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2">
            <a:extLst>
              <a:ext uri="{FF2B5EF4-FFF2-40B4-BE49-F238E27FC236}">
                <a16:creationId xmlns:a16="http://schemas.microsoft.com/office/drawing/2014/main" id="{C91AB612-3710-45D4-9355-B422D880C8AE}"/>
              </a:ext>
            </a:extLst>
          </p:cNvPr>
          <p:cNvSpPr>
            <a:spLocks noGrp="1"/>
          </p:cNvSpPr>
          <p:nvPr>
            <p:ph type="body" sz="quarter" idx="10" hasCustomPrompt="1"/>
          </p:nvPr>
        </p:nvSpPr>
        <p:spPr>
          <a:xfrm>
            <a:off x="381000" y="2903537"/>
            <a:ext cx="11430000" cy="969963"/>
          </a:xfrm>
          <a:prstGeom prst="rect">
            <a:avLst/>
          </a:prstGeom>
        </p:spPr>
        <p:txBody>
          <a:bodyPr tIns="0" bIns="0" anchor="ctr">
            <a:normAutofit/>
          </a:bodyPr>
          <a:lstStyle>
            <a:lvl1pPr algn="ctr">
              <a:lnSpc>
                <a:spcPct val="80000"/>
              </a:lnSpc>
              <a:defRPr sz="3600" cap="none">
                <a:solidFill>
                  <a:schemeClr val="bg1"/>
                </a:solidFill>
              </a:defRPr>
            </a:lvl1pPr>
            <a:lvl2pPr>
              <a:defRPr sz="6000"/>
            </a:lvl2pPr>
            <a:lvl3pPr>
              <a:defRPr sz="6000"/>
            </a:lvl3pPr>
            <a:lvl4pPr>
              <a:defRPr sz="6000"/>
            </a:lvl4pPr>
            <a:lvl5pPr>
              <a:defRPr sz="6000"/>
            </a:lvl5pPr>
          </a:lstStyle>
          <a:p>
            <a:pPr lvl="0"/>
            <a:r>
              <a:rPr lang="en-US"/>
              <a:t>Insert title at 36pt, min 30pt</a:t>
            </a:r>
          </a:p>
        </p:txBody>
      </p:sp>
    </p:spTree>
    <p:extLst>
      <p:ext uri="{BB962C8B-B14F-4D97-AF65-F5344CB8AC3E}">
        <p14:creationId xmlns:p14="http://schemas.microsoft.com/office/powerpoint/2010/main" val="107639743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with copyrights">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0404CCCA-4129-4663-91C0-1D86079B0986}"/>
              </a:ext>
            </a:extLst>
          </p:cNvPr>
          <p:cNvSpPr>
            <a:spLocks noGrp="1"/>
          </p:cNvSpPr>
          <p:nvPr>
            <p:ph type="ftr" sz="quarter" idx="16"/>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5" name="Slide Number Placeholder 9">
            <a:extLst>
              <a:ext uri="{FF2B5EF4-FFF2-40B4-BE49-F238E27FC236}">
                <a16:creationId xmlns:a16="http://schemas.microsoft.com/office/drawing/2014/main" id="{F848CCB8-4740-4B43-BCEF-5A546C119520}"/>
              </a:ext>
            </a:extLst>
          </p:cNvPr>
          <p:cNvSpPr>
            <a:spLocks noGrp="1"/>
          </p:cNvSpPr>
          <p:nvPr>
            <p:ph type="sldNum" sz="quarter" idx="17"/>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15318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Purple blank">
    <p:bg>
      <p:bgPr>
        <a:solidFill>
          <a:schemeClr val="accent2"/>
        </a:solidFill>
        <a:effectLst/>
      </p:bgPr>
    </p:bg>
    <p:spTree>
      <p:nvGrpSpPr>
        <p:cNvPr id="1" name=""/>
        <p:cNvGrpSpPr/>
        <p:nvPr/>
      </p:nvGrpSpPr>
      <p:grpSpPr>
        <a:xfrm>
          <a:off x="0" y="0"/>
          <a:ext cx="0" cy="0"/>
          <a:chOff x="0" y="0"/>
          <a:chExt cx="0" cy="0"/>
        </a:xfrm>
      </p:grpSpPr>
      <p:pic>
        <p:nvPicPr>
          <p:cNvPr id="12" name="Acc_MobilityBLACK"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94827" y="541385"/>
            <a:ext cx="3430214" cy="527557"/>
          </a:xfrm>
          <a:prstGeom prst="rect">
            <a:avLst/>
          </a:prstGeom>
        </p:spPr>
      </p:pic>
      <p:pic>
        <p:nvPicPr>
          <p:cNvPr id="13" name="Acc_InteractiveBLACK"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94486" y="551413"/>
            <a:ext cx="3443260" cy="518866"/>
          </a:xfrm>
          <a:prstGeom prst="rect">
            <a:avLst/>
          </a:prstGeom>
        </p:spPr>
      </p:pic>
      <p:pic>
        <p:nvPicPr>
          <p:cNvPr id="14" name="Acc_AnalyticsBLACK"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96099" y="541708"/>
            <a:ext cx="3428941" cy="528482"/>
          </a:xfrm>
          <a:prstGeom prst="rect">
            <a:avLst/>
          </a:prstGeom>
        </p:spPr>
      </p:pic>
      <p:sp>
        <p:nvSpPr>
          <p:cNvPr id="20" name="Slide Number Placeholder 2">
            <a:extLst>
              <a:ext uri="{FF2B5EF4-FFF2-40B4-BE49-F238E27FC236}">
                <a16:creationId xmlns:a16="http://schemas.microsoft.com/office/drawing/2014/main" id="{167B18B3-4437-9A40-B389-7901B78FAAA7}"/>
              </a:ext>
            </a:extLst>
          </p:cNvPr>
          <p:cNvSpPr>
            <a:spLocks noGrp="1"/>
          </p:cNvSpPr>
          <p:nvPr>
            <p:ph type="sldNum" sz="quarter" idx="32"/>
          </p:nvPr>
        </p:nvSpPr>
        <p:spPr>
          <a:xfrm flipH="1">
            <a:off x="11617001" y="6537474"/>
            <a:ext cx="216084" cy="161888"/>
          </a:xfrm>
        </p:spPr>
        <p:txBody>
          <a:bodyPr/>
          <a:lstStyle>
            <a:lvl1pPr>
              <a:defRPr>
                <a:solidFill>
                  <a:schemeClr val="bg1">
                    <a:alpha val="50000"/>
                  </a:schemeClr>
                </a:solidFill>
              </a:defRPr>
            </a:lvl1pPr>
          </a:lstStyle>
          <a:p>
            <a:pPr>
              <a:defRPr/>
            </a:pPr>
            <a:fld id="{90CBDC3A-D49F-4631-A8C7-55D59B33E5FA}" type="slidenum">
              <a:rPr lang="en-US" smtClean="0"/>
              <a:pPr>
                <a:defRPr/>
              </a:pPr>
              <a:t>‹#›</a:t>
            </a:fld>
            <a:endParaRPr lang="en-US"/>
          </a:p>
        </p:txBody>
      </p:sp>
      <p:sp>
        <p:nvSpPr>
          <p:cNvPr id="17" name="Footer Placeholder 1">
            <a:extLst>
              <a:ext uri="{FF2B5EF4-FFF2-40B4-BE49-F238E27FC236}">
                <a16:creationId xmlns:a16="http://schemas.microsoft.com/office/drawing/2014/main" id="{77305F73-3F10-4781-AEC1-D21924227102}"/>
              </a:ext>
            </a:extLst>
          </p:cNvPr>
          <p:cNvSpPr txBox="1">
            <a:spLocks/>
          </p:cNvSpPr>
          <p:nvPr userDrawn="1"/>
        </p:nvSpPr>
        <p:spPr>
          <a:xfrm>
            <a:off x="355739" y="6537399"/>
            <a:ext cx="4141956" cy="161962"/>
          </a:xfrm>
          <a:prstGeom prst="rect">
            <a:avLst/>
          </a:prstGeom>
        </p:spPr>
        <p:txBody>
          <a:bodyPr vert="horz" wrap="square" lIns="0" tIns="60930" rIns="0" bIns="60930" numCol="1" anchor="ctr" anchorCtr="0" compatLnSpc="1">
            <a:prstTxWarp prst="textNoShape">
              <a:avLst/>
            </a:prstTxWarp>
            <a:noAutofit/>
          </a:bodyPr>
          <a:lstStyle>
            <a:defPPr>
              <a:defRPr lang="en-US"/>
            </a:defPPr>
            <a:lvl1pPr algn="l" rtl="0" fontAlgn="base">
              <a:spcBef>
                <a:spcPct val="0"/>
              </a:spcBef>
              <a:spcAft>
                <a:spcPct val="0"/>
              </a:spcAft>
              <a:defRPr lang="en-US" sz="800" b="0" i="0" kern="1200">
                <a:solidFill>
                  <a:schemeClr val="tx1">
                    <a:alpha val="50000"/>
                  </a:schemeClr>
                </a:solidFill>
                <a:latin typeface="Graphik Regular" panose="020B0503030202060203" pitchFamily="34" charset="77"/>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r>
              <a:rPr lang="en-GB" sz="800">
                <a:solidFill>
                  <a:schemeClr val="bg1">
                    <a:alpha val="50000"/>
                  </a:schemeClr>
                </a:solidFill>
              </a:rPr>
              <a:t>Copyright © 2020 Accenture. All rights reserved.</a:t>
            </a:r>
            <a:endParaRPr lang="en-AU" sz="800">
              <a:solidFill>
                <a:schemeClr val="bg1">
                  <a:alpha val="50000"/>
                </a:schemeClr>
              </a:solidFill>
            </a:endParaRPr>
          </a:p>
        </p:txBody>
      </p:sp>
    </p:spTree>
    <p:extLst>
      <p:ext uri="{BB962C8B-B14F-4D97-AF65-F5344CB8AC3E}">
        <p14:creationId xmlns:p14="http://schemas.microsoft.com/office/powerpoint/2010/main" val="461820613"/>
      </p:ext>
    </p:extLst>
  </p:cSld>
  <p:clrMapOvr>
    <a:masterClrMapping/>
  </p:clrMapOvr>
  <p:extLst>
    <p:ext uri="{DCECCB84-F9BA-43D5-87BE-67443E8EF086}">
      <p15:sldGuideLst xmlns:p15="http://schemas.microsoft.com/office/powerpoint/2012/main">
        <p15:guide id="1" pos="6968">
          <p15:clr>
            <a:srgbClr val="5ACBF0"/>
          </p15:clr>
        </p15:guide>
        <p15:guide id="2" pos="70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875B-10C2-4645-9DE8-712A67E6B7E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4DD7708-DBF0-41E9-B454-DB933249C278}"/>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3F9F90-6A29-4E7C-8E7F-2A8EDF526C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1063F8-4478-4BA2-A9EC-54C6052D35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CFA12-A6AE-49A6-98C2-2A6539BE9150}"/>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96002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Master: Black">
    <p:bg>
      <p:bgPr>
        <a:solidFill>
          <a:srgbClr val="46007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p:cNvGrpSpPr>
            <a:grpSpLocks noChangeAspect="1"/>
          </p:cNvGrpSpPr>
          <p:nvPr userDrawn="1"/>
        </p:nvGrpSpPr>
        <p:grpSpPr>
          <a:xfrm>
            <a:off x="9554578" y="5833249"/>
            <a:ext cx="2256422" cy="605651"/>
            <a:chOff x="9638475" y="1219200"/>
            <a:chExt cx="1389888" cy="373063"/>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8475" y="1372165"/>
              <a:ext cx="1389888" cy="220098"/>
            </a:xfrm>
            <a:prstGeom prst="rect">
              <a:avLst/>
            </a:prstGeom>
          </p:spPr>
        </p:pic>
        <p:sp>
          <p:nvSpPr>
            <p:cNvPr id="16" name="Freeform 5"/>
            <p:cNvSpPr>
              <a:spLocks/>
            </p:cNvSpPr>
            <p:nvPr/>
          </p:nvSpPr>
          <p:spPr bwMode="auto">
            <a:xfrm>
              <a:off x="10448925" y="1219200"/>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8" name="Picture 17">
            <a:extLst>
              <a:ext uri="{FF2B5EF4-FFF2-40B4-BE49-F238E27FC236}">
                <a16:creationId xmlns:a16="http://schemas.microsoft.com/office/drawing/2014/main" id="{ACDECF5A-D276-40D5-B564-6A41264E8DE5}"/>
              </a:ext>
            </a:extLst>
          </p:cNvPr>
          <p:cNvPicPr>
            <a:picLocks noChangeAspect="1"/>
          </p:cNvPicPr>
          <p:nvPr userDrawn="1"/>
        </p:nvPicPr>
        <p:blipFill>
          <a:blip r:embed="rId3"/>
          <a:stretch>
            <a:fillRect/>
          </a:stretch>
        </p:blipFill>
        <p:spPr>
          <a:xfrm>
            <a:off x="7459722" y="937418"/>
            <a:ext cx="4309200" cy="4524660"/>
          </a:xfrm>
          <a:prstGeom prst="rect">
            <a:avLst/>
          </a:prstGeom>
        </p:spPr>
      </p:pic>
    </p:spTree>
    <p:extLst>
      <p:ext uri="{BB962C8B-B14F-4D97-AF65-F5344CB8AC3E}">
        <p14:creationId xmlns:p14="http://schemas.microsoft.com/office/powerpoint/2010/main" val="20287006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userDrawn="1">
          <p15:clr>
            <a:srgbClr val="FBAE40"/>
          </p15:clr>
        </p15:guide>
        <p15:guide id="3" pos="602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AE92-D382-429E-BCCD-38ADF55B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1655B-E3CB-40E0-9BC4-789DD2C25C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0F5B3C-3A80-4476-84C7-F609911E2F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E01C90-FC0D-4DFB-8541-231585BE80E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91ED4A-37C5-4147-A989-370344A9EE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E27CF6-372A-487C-B54F-01D7E5FD29E4}"/>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875286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57D-EE9B-4D98-8F1B-C274757805E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681D95-49C4-46E1-A206-689F534349FA}"/>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25F1653B-A5F2-4123-B5A3-F37387A90B2A}"/>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C01A03-020F-4A71-9952-A02070A1A736}"/>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920EB5FD-81C4-40EF-A0E3-EFA2A1CFE9F0}"/>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8CAA5-5210-470D-A836-D556DC71F5C5}"/>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57FE20BC-5926-4341-B6BE-154018843B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9F0B85-90C0-4EA3-9331-BD4049DC9A2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067437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70E5-9D55-42C5-98B1-603757ED9C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7B4D3C-1A83-40B6-A47D-7C227BD8AA0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58FD18B-76D2-48A0-8A07-F467611874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A29CFD-315F-4BF4-BE29-D7D71AF2D4B1}"/>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613704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4CB67-BAF0-43F5-BAF8-927A9855C0E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ED0D306-1C29-4CDF-A446-F57836E7C6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8FA26E-725A-429E-A0DF-3A370942EC9C}"/>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797113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4C00A-78E7-4106-B3EC-FB10C7D6D8A1}"/>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85BB68-D77E-432A-9D43-72CE153907CB}"/>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855416-EF10-44E4-8B3C-727613B22BAF}"/>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5EA3DBD2-7196-45A1-9AF0-211051A860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68A9D4E-92B4-4838-9EE1-DC68F492EF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65E5B5-B5D1-4B88-8652-D53F1235AF43}"/>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4257737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D5FD3-EB94-450F-88B3-8C1D78759706}"/>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73767C7-EA3C-4A76-BAF9-F7708FC92B7A}"/>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E9279DD-BC12-4CED-9204-B853B3BEBCF2}"/>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57FEF12-12BC-4910-A848-5149757BFA6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A13AF6-21EE-488A-AFE6-B747401FEE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59FBE-E922-4900-8046-1BA1064FC18D}"/>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2370194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841B-FE89-4ADE-B76B-6148AE7C4C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3182F3-624A-41D4-8A3A-3DC60B2EB9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3894F-2096-4BBD-9639-A2E5C6EB1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C1174B-54F4-421B-A65D-7157E8C37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4A20D-9625-40DE-8667-22215D71F13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0360607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907C5-BEE1-4F55-9263-B01BF2708A1B}"/>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189C7C-6AB1-4F1E-BC6A-F24882DB332F}"/>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4FD39-3E63-4969-9689-39767F7930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508D60-62C6-4F8D-8E97-7C8F8BB346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043B2-8B94-422D-A8C0-248B9FAE8CC2}"/>
              </a:ext>
            </a:extLst>
          </p:cNvPr>
          <p:cNvSpPr>
            <a:spLocks noGrp="1"/>
          </p:cNvSpPr>
          <p:nvPr>
            <p:ph type="sldNum" sz="quarter" idx="12"/>
          </p:nvPr>
        </p:nvSpPr>
        <p:spPr/>
        <p:txBody>
          <a:bodyPr/>
          <a:lstStyle/>
          <a:p>
            <a:fld id="{63CDE6CA-458A-44F3-89FB-64D2661D5F85}" type="slidenum">
              <a:rPr lang="en-US" smtClean="0"/>
              <a:t>‹#›</a:t>
            </a:fld>
            <a:endParaRPr lang="en-US"/>
          </a:p>
        </p:txBody>
      </p:sp>
    </p:spTree>
    <p:extLst>
      <p:ext uri="{BB962C8B-B14F-4D97-AF65-F5344CB8AC3E}">
        <p14:creationId xmlns:p14="http://schemas.microsoft.com/office/powerpoint/2010/main" val="36216078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2" y="1828804"/>
            <a:ext cx="8572500" cy="4689475"/>
          </a:xfrm>
        </p:spPr>
        <p:txBody>
          <a:bodyPr/>
          <a:lstStyle>
            <a:lvl3pPr marL="385754" indent="-172637">
              <a:buFont typeface="Graphik" panose="020B0503030202060203" pitchFamily="34" charset="0"/>
              <a:buChar char="–"/>
              <a:defRPr/>
            </a:lvl3pPr>
            <a:lvl5pPr marL="642922" indent="-133347">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5483850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335514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BEA8FFF-5504-454F-8988-2A6D7FEDC527}"/>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2" y="1936373"/>
            <a:ext cx="4787886" cy="2767405"/>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22" name="Group 21">
            <a:extLst>
              <a:ext uri="{FF2B5EF4-FFF2-40B4-BE49-F238E27FC236}">
                <a16:creationId xmlns:a16="http://schemas.microsoft.com/office/drawing/2014/main" id="{C6E110E2-CBF3-4D1A-B7AC-EC62011B76A0}"/>
              </a:ext>
            </a:extLst>
          </p:cNvPr>
          <p:cNvGrpSpPr>
            <a:grpSpLocks noChangeAspect="1"/>
          </p:cNvGrpSpPr>
          <p:nvPr userDrawn="1"/>
        </p:nvGrpSpPr>
        <p:grpSpPr>
          <a:xfrm>
            <a:off x="9566158" y="5846780"/>
            <a:ext cx="2250858" cy="604157"/>
            <a:chOff x="9563100" y="1673029"/>
            <a:chExt cx="1389888" cy="373063"/>
          </a:xfrm>
        </p:grpSpPr>
        <p:pic>
          <p:nvPicPr>
            <p:cNvPr id="23" name="Picture 22">
              <a:extLst>
                <a:ext uri="{FF2B5EF4-FFF2-40B4-BE49-F238E27FC236}">
                  <a16:creationId xmlns:a16="http://schemas.microsoft.com/office/drawing/2014/main" id="{F2623646-4317-4048-A51D-779359F67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24" name="Freeform 5">
              <a:extLst>
                <a:ext uri="{FF2B5EF4-FFF2-40B4-BE49-F238E27FC236}">
                  <a16:creationId xmlns:a16="http://schemas.microsoft.com/office/drawing/2014/main" id="{8132BA12-FA91-48C1-B022-EF2E8A41D5B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31683690"/>
      </p:ext>
    </p:extLst>
  </p:cSld>
  <p:clrMapOvr>
    <a:masterClrMapping/>
  </p:clrMapOvr>
  <p:extLst>
    <p:ext uri="{DCECCB84-F9BA-43D5-87BE-67443E8EF086}">
      <p15:sldGuideLst xmlns:p15="http://schemas.microsoft.com/office/powerpoint/2012/main">
        <p15:guide id="0" pos="6000" userDrawn="1">
          <p15:clr>
            <a:srgbClr val="FBAE40"/>
          </p15:clr>
        </p15:guide>
        <p15:guide id="1"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88440061"/>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09521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08070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04104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290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2563204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41355500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11151" y="287338"/>
            <a:ext cx="8828616" cy="1463675"/>
          </a:xfrm>
        </p:spPr>
        <p:txBody>
          <a:bodyPr/>
          <a:lstStyle/>
          <a:p>
            <a:r>
              <a:rPr lang="en-US"/>
              <a:t>Click to edit Master title style</a:t>
            </a:r>
          </a:p>
        </p:txBody>
      </p:sp>
      <p:sp>
        <p:nvSpPr>
          <p:cNvPr id="3" name="Table Placeholder 2"/>
          <p:cNvSpPr>
            <a:spLocks noGrp="1"/>
          </p:cNvSpPr>
          <p:nvPr>
            <p:ph type="tbl" idx="1"/>
          </p:nvPr>
        </p:nvSpPr>
        <p:spPr>
          <a:xfrm>
            <a:off x="624417" y="1893888"/>
            <a:ext cx="11252200" cy="4559300"/>
          </a:xfrm>
        </p:spPr>
        <p:txBody>
          <a:bodyPr/>
          <a:lstStyle/>
          <a:p>
            <a:pPr lvl="0"/>
            <a:r>
              <a:rPr lang="en-US" noProof="0"/>
              <a:t>Click icon to add table</a:t>
            </a:r>
          </a:p>
        </p:txBody>
      </p:sp>
      <p:sp>
        <p:nvSpPr>
          <p:cNvPr id="4" name="Rectangle 4"/>
          <p:cNvSpPr>
            <a:spLocks noGrp="1" noChangeArrowheads="1"/>
          </p:cNvSpPr>
          <p:nvPr>
            <p:ph type="sldNum" sz="quarter" idx="10"/>
          </p:nvPr>
        </p:nvSpPr>
        <p:spPr>
          <a:xfrm>
            <a:off x="9692217" y="6526214"/>
            <a:ext cx="2258483" cy="269875"/>
          </a:xfrm>
          <a:prstGeom prst="rect">
            <a:avLst/>
          </a:prstGeom>
          <a:ln/>
        </p:spPr>
        <p:txBody>
          <a:bodyPr/>
          <a:lstStyle>
            <a:lvl1pPr>
              <a:defRPr/>
            </a:lvl1pPr>
          </a:lstStyle>
          <a:p>
            <a:pPr>
              <a:defRPr/>
            </a:pPr>
            <a:fld id="{C809ECB4-08EB-414B-8442-4AF6DF9CAD6B}" type="slidenum">
              <a:rPr lang="en-GB" smtClean="0">
                <a:solidFill>
                  <a:srgbClr val="000000"/>
                </a:solidFill>
              </a:rPr>
              <a:pPr>
                <a:defRPr/>
              </a:pPr>
              <a:t>‹#›</a:t>
            </a:fld>
            <a:endParaRPr lang="en-GB">
              <a:solidFill>
                <a:srgbClr val="000000"/>
              </a:solidFill>
            </a:endParaRPr>
          </a:p>
        </p:txBody>
      </p:sp>
    </p:spTree>
    <p:extLst>
      <p:ext uri="{BB962C8B-B14F-4D97-AF65-F5344CB8AC3E}">
        <p14:creationId xmlns:p14="http://schemas.microsoft.com/office/powerpoint/2010/main" val="2354305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588947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wo Column Text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AU"/>
          </a:p>
        </p:txBody>
      </p:sp>
      <p:sp>
        <p:nvSpPr>
          <p:cNvPr id="4" name="Content Placeholder 3"/>
          <p:cNvSpPr>
            <a:spLocks noGrp="1"/>
          </p:cNvSpPr>
          <p:nvPr>
            <p:ph sz="quarter" idx="16"/>
          </p:nvPr>
        </p:nvSpPr>
        <p:spPr>
          <a:xfrm>
            <a:off x="662402" y="1168092"/>
            <a:ext cx="5359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3" name="Content Placeholder 3"/>
          <p:cNvSpPr>
            <a:spLocks noGrp="1"/>
          </p:cNvSpPr>
          <p:nvPr>
            <p:ph sz="quarter" idx="17"/>
          </p:nvPr>
        </p:nvSpPr>
        <p:spPr>
          <a:xfrm>
            <a:off x="6170084" y="1168092"/>
            <a:ext cx="5361517" cy="5221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656062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CE7D0E3-1DCE-4BFA-92F6-9E4B6C71C0A8}"/>
              </a:ext>
            </a:extLst>
          </p:cNvPr>
          <p:cNvPicPr>
            <a:picLocks noChangeAspect="1"/>
          </p:cNvPicPr>
          <p:nvPr userDrawn="1"/>
        </p:nvPicPr>
        <p:blipFill>
          <a:blip r:embed="rId2"/>
          <a:stretch>
            <a:fillRect/>
          </a:stretch>
        </p:blipFill>
        <p:spPr>
          <a:xfrm>
            <a:off x="3886960" y="885392"/>
            <a:ext cx="4309200" cy="4632390"/>
          </a:xfrm>
          <a:prstGeom prst="rect">
            <a:avLst/>
          </a:prstGeom>
        </p:spPr>
      </p:pic>
      <p:sp>
        <p:nvSpPr>
          <p:cNvPr id="2" name="Title 1"/>
          <p:cNvSpPr>
            <a:spLocks noGrp="1"/>
          </p:cNvSpPr>
          <p:nvPr>
            <p:ph type="ctrTitle" hasCustomPrompt="1"/>
          </p:nvPr>
        </p:nvSpPr>
        <p:spPr>
          <a:xfrm>
            <a:off x="1849582" y="1943100"/>
            <a:ext cx="4841674" cy="2857500"/>
          </a:xfrm>
        </p:spPr>
        <p:txBody>
          <a:bodyPr tIns="0" anchor="ctr"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F10068CC-3770-41A1-885C-5A65057069A5}"/>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69499248-F7DE-450F-8892-776CF43A5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E7C6E69-ECFA-4F72-A532-2F6EE57DD5D2}"/>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55104094"/>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Slid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AU"/>
          </a:p>
        </p:txBody>
      </p:sp>
      <p:sp>
        <p:nvSpPr>
          <p:cNvPr id="10" name="Content Placeholder 9"/>
          <p:cNvSpPr>
            <a:spLocks noGrp="1"/>
          </p:cNvSpPr>
          <p:nvPr>
            <p:ph sz="quarter" idx="14"/>
          </p:nvPr>
        </p:nvSpPr>
        <p:spPr>
          <a:xfrm>
            <a:off x="662400" y="1169377"/>
            <a:ext cx="10869200" cy="52203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203754222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2995129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33838407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214988"/>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23653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1_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831863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23812272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6356029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93FFED-9CE0-46E3-B346-69E3DC9BFF7D}" type="datetimeFigureOut">
              <a:rPr lang="en-US" smtClean="0"/>
              <a:t>3/25/2022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851C9-E6AD-4458-B203-E4C56210A841}" type="slidenum">
              <a:rPr lang="en-US" smtClean="0"/>
              <a:t>‹#›</a:t>
            </a:fld>
            <a:endParaRPr lang="en-US"/>
          </a:p>
        </p:txBody>
      </p:sp>
    </p:spTree>
    <p:extLst>
      <p:ext uri="{BB962C8B-B14F-4D97-AF65-F5344CB8AC3E}">
        <p14:creationId xmlns:p14="http://schemas.microsoft.com/office/powerpoint/2010/main" val="11508021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031761"/>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8B036A-2820-40F4-AB85-DABAC22434EF}"/>
              </a:ext>
            </a:extLst>
          </p:cNvPr>
          <p:cNvPicPr>
            <a:picLocks noChangeAspect="1"/>
          </p:cNvPicPr>
          <p:nvPr userDrawn="1"/>
        </p:nvPicPr>
        <p:blipFill>
          <a:blip r:embed="rId2"/>
          <a:stretch>
            <a:fillRect/>
          </a:stretch>
        </p:blipFill>
        <p:spPr>
          <a:xfrm>
            <a:off x="3886960" y="939257"/>
            <a:ext cx="4309200" cy="4524660"/>
          </a:xfrm>
          <a:prstGeom prst="rect">
            <a:avLst/>
          </a:prstGeom>
        </p:spPr>
      </p:pic>
      <p:sp>
        <p:nvSpPr>
          <p:cNvPr id="2" name="Title 1"/>
          <p:cNvSpPr>
            <a:spLocks noGrp="1"/>
          </p:cNvSpPr>
          <p:nvPr>
            <p:ph type="ctrTitle" hasCustomPrompt="1"/>
          </p:nvPr>
        </p:nvSpPr>
        <p:spPr>
          <a:xfrm>
            <a:off x="1849581" y="1943100"/>
            <a:ext cx="4895463" cy="28575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272B068B-123A-4A57-BC17-993C19F95173}"/>
              </a:ext>
            </a:extLst>
          </p:cNvPr>
          <p:cNvGrpSpPr>
            <a:grpSpLocks noChangeAspect="1"/>
          </p:cNvGrpSpPr>
          <p:nvPr userDrawn="1"/>
        </p:nvGrpSpPr>
        <p:grpSpPr>
          <a:xfrm>
            <a:off x="9559232" y="5846780"/>
            <a:ext cx="2250858" cy="604157"/>
            <a:chOff x="9563100" y="1673029"/>
            <a:chExt cx="1389888" cy="373063"/>
          </a:xfrm>
        </p:grpSpPr>
        <p:pic>
          <p:nvPicPr>
            <p:cNvPr id="15" name="Picture 14">
              <a:extLst>
                <a:ext uri="{FF2B5EF4-FFF2-40B4-BE49-F238E27FC236}">
                  <a16:creationId xmlns:a16="http://schemas.microsoft.com/office/drawing/2014/main" id="{CF30DBBD-10E2-4C3F-ABAD-802B8B2F9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100" y="1825994"/>
              <a:ext cx="1389888" cy="220098"/>
            </a:xfrm>
            <a:prstGeom prst="rect">
              <a:avLst/>
            </a:prstGeom>
          </p:spPr>
        </p:pic>
        <p:sp>
          <p:nvSpPr>
            <p:cNvPr id="16" name="Freeform 5">
              <a:extLst>
                <a:ext uri="{FF2B5EF4-FFF2-40B4-BE49-F238E27FC236}">
                  <a16:creationId xmlns:a16="http://schemas.microsoft.com/office/drawing/2014/main" id="{57598E6C-27F1-4790-AD47-C101AAA08307}"/>
                </a:ext>
              </a:extLst>
            </p:cNvPr>
            <p:cNvSpPr>
              <a:spLocks/>
            </p:cNvSpPr>
            <p:nvPr/>
          </p:nvSpPr>
          <p:spPr bwMode="auto">
            <a:xfrm>
              <a:off x="10373550" y="1673029"/>
              <a:ext cx="136525" cy="147638"/>
            </a:xfrm>
            <a:custGeom>
              <a:avLst/>
              <a:gdLst>
                <a:gd name="T0" fmla="*/ 0 w 86"/>
                <a:gd name="T1" fmla="*/ 66 h 93"/>
                <a:gd name="T2" fmla="*/ 50 w 86"/>
                <a:gd name="T3" fmla="*/ 47 h 93"/>
                <a:gd name="T4" fmla="*/ 0 w 86"/>
                <a:gd name="T5" fmla="*/ 27 h 93"/>
                <a:gd name="T6" fmla="*/ 0 w 86"/>
                <a:gd name="T7" fmla="*/ 0 h 93"/>
                <a:gd name="T8" fmla="*/ 86 w 86"/>
                <a:gd name="T9" fmla="*/ 35 h 93"/>
                <a:gd name="T10" fmla="*/ 86 w 86"/>
                <a:gd name="T11" fmla="*/ 57 h 93"/>
                <a:gd name="T12" fmla="*/ 0 w 86"/>
                <a:gd name="T13" fmla="*/ 93 h 93"/>
                <a:gd name="T14" fmla="*/ 0 w 86"/>
                <a:gd name="T15" fmla="*/ 6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93">
                  <a:moveTo>
                    <a:pt x="0" y="66"/>
                  </a:moveTo>
                  <a:lnTo>
                    <a:pt x="50" y="47"/>
                  </a:lnTo>
                  <a:lnTo>
                    <a:pt x="0" y="27"/>
                  </a:lnTo>
                  <a:lnTo>
                    <a:pt x="0" y="0"/>
                  </a:lnTo>
                  <a:lnTo>
                    <a:pt x="86" y="35"/>
                  </a:lnTo>
                  <a:lnTo>
                    <a:pt x="86" y="57"/>
                  </a:lnTo>
                  <a:lnTo>
                    <a:pt x="0" y="93"/>
                  </a:lnTo>
                  <a:lnTo>
                    <a:pt x="0" y="6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6498060"/>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7143535"/>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397793"/>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grpSp>
    </p:spTree>
    <p:extLst>
      <p:ext uri="{BB962C8B-B14F-4D97-AF65-F5344CB8AC3E}">
        <p14:creationId xmlns:p14="http://schemas.microsoft.com/office/powerpoint/2010/main" val="671528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F70081FC-4FC7-4033-8554-89E8435FB57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661512"/>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73088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837049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82933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13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5"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6197579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rgbClr val="FFFFFF"/>
                </a:solidFill>
              </a:rPr>
              <a:pPr algn="r"/>
              <a:t>‹#›</a:t>
            </a:fld>
            <a:endParaRPr lang="en-GB" sz="1100">
              <a:solidFill>
                <a:srgbClr val="FFFFFF"/>
              </a:solidFill>
            </a:endParaRPr>
          </a:p>
        </p:txBody>
      </p:sp>
    </p:spTree>
    <p:extLst>
      <p:ext uri="{BB962C8B-B14F-4D97-AF65-F5344CB8AC3E}">
        <p14:creationId xmlns:p14="http://schemas.microsoft.com/office/powerpoint/2010/main" val="2240454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1296204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11151" y="287338"/>
            <a:ext cx="8828616" cy="1463675"/>
          </a:xfrm>
        </p:spPr>
        <p:txBody>
          <a:bodyPr/>
          <a:lstStyle/>
          <a:p>
            <a:r>
              <a:rPr lang="en-US"/>
              <a:t>Click to edit Master title style</a:t>
            </a:r>
          </a:p>
        </p:txBody>
      </p:sp>
      <p:sp>
        <p:nvSpPr>
          <p:cNvPr id="3" name="Table Placeholder 2"/>
          <p:cNvSpPr>
            <a:spLocks noGrp="1"/>
          </p:cNvSpPr>
          <p:nvPr>
            <p:ph type="tbl" idx="1"/>
          </p:nvPr>
        </p:nvSpPr>
        <p:spPr>
          <a:xfrm>
            <a:off x="624417" y="1893888"/>
            <a:ext cx="11252200" cy="4559300"/>
          </a:xfrm>
        </p:spPr>
        <p:txBody>
          <a:bodyPr/>
          <a:lstStyle/>
          <a:p>
            <a:pPr lvl="0"/>
            <a:r>
              <a:rPr lang="en-US" noProof="0"/>
              <a:t>Click icon to add table</a:t>
            </a:r>
          </a:p>
        </p:txBody>
      </p:sp>
      <p:sp>
        <p:nvSpPr>
          <p:cNvPr id="4" name="Rectangle 4"/>
          <p:cNvSpPr>
            <a:spLocks noGrp="1" noChangeArrowheads="1"/>
          </p:cNvSpPr>
          <p:nvPr>
            <p:ph type="sldNum" sz="quarter" idx="10"/>
          </p:nvPr>
        </p:nvSpPr>
        <p:spPr>
          <a:xfrm>
            <a:off x="9692217" y="6526214"/>
            <a:ext cx="2258483" cy="269875"/>
          </a:xfrm>
          <a:prstGeom prst="rect">
            <a:avLst/>
          </a:prstGeom>
          <a:ln/>
        </p:spPr>
        <p:txBody>
          <a:bodyPr/>
          <a:lstStyle>
            <a:lvl1pPr>
              <a:defRPr/>
            </a:lvl1pPr>
          </a:lstStyle>
          <a:p>
            <a:pPr>
              <a:defRPr/>
            </a:pPr>
            <a:fld id="{C809ECB4-08EB-414B-8442-4AF6DF9CAD6B}" type="slidenum">
              <a:rPr lang="en-GB"/>
              <a:pPr>
                <a:defRPr/>
              </a:pPr>
              <a:t>‹#›</a:t>
            </a:fld>
            <a:endParaRPr lang="en-GB"/>
          </a:p>
        </p:txBody>
      </p:sp>
    </p:spTree>
    <p:extLst>
      <p:ext uri="{BB962C8B-B14F-4D97-AF65-F5344CB8AC3E}">
        <p14:creationId xmlns:p14="http://schemas.microsoft.com/office/powerpoint/2010/main" val="468395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5022780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889" y="2514601"/>
            <a:ext cx="8800601"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889" y="4777381"/>
            <a:ext cx="880060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42292" y="4321159"/>
            <a:ext cx="1860631"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4445" y="4529542"/>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865339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3602" y="624110"/>
            <a:ext cx="8785599" cy="1280890"/>
          </a:xfrm>
        </p:spPr>
        <p:txBody>
          <a:bodyPr/>
          <a:lstStyle/>
          <a:p>
            <a:r>
              <a:rPr lang="en-US"/>
              <a:t>Click to edit Master title style</a:t>
            </a:r>
          </a:p>
        </p:txBody>
      </p:sp>
      <p:sp>
        <p:nvSpPr>
          <p:cNvPr id="3" name="Content Placeholder 2"/>
          <p:cNvSpPr>
            <a:spLocks noGrp="1"/>
          </p:cNvSpPr>
          <p:nvPr>
            <p:ph idx="1"/>
          </p:nvPr>
        </p:nvSpPr>
        <p:spPr>
          <a:xfrm>
            <a:off x="2589888" y="2133600"/>
            <a:ext cx="8789313"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216104989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888" y="2074562"/>
            <a:ext cx="8789313"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87083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889" y="2136707"/>
            <a:ext cx="4263375"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16410" y="2136707"/>
            <a:ext cx="4262791" cy="376739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fld id="{5D84065D-F351-4B03-BD91-D8A6B8D4B362}" type="slidenum">
              <a:rPr lang="en-US" smtClean="0"/>
              <a:t>‹#›</a:t>
            </a:fld>
            <a:endParaRPr lang="en-US"/>
          </a:p>
        </p:txBody>
      </p:sp>
    </p:spTree>
    <p:extLst>
      <p:ext uri="{BB962C8B-B14F-4D97-AF65-F5344CB8AC3E}">
        <p14:creationId xmlns:p14="http://schemas.microsoft.com/office/powerpoint/2010/main" val="18249517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020469" y="2226626"/>
            <a:ext cx="38327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887" y="2802889"/>
            <a:ext cx="4263376"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41540" y="2223398"/>
            <a:ext cx="383098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11620" y="2799661"/>
            <a:ext cx="4260907" cy="310570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1637" y="787784"/>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220276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93600" y="624110"/>
            <a:ext cx="8785600" cy="1280890"/>
          </a:xfr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203620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
        <p:nvSpPr>
          <p:cNvPr id="7" name="TextBox 6">
            <a:extLst>
              <a:ext uri="{FF2B5EF4-FFF2-40B4-BE49-F238E27FC236}">
                <a16:creationId xmlns:a16="http://schemas.microsoft.com/office/drawing/2014/main" id="{C388389E-138E-4C01-95B8-A96BAB83BE68}"/>
              </a:ext>
            </a:extLst>
          </p:cNvPr>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27360739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7" y="446088"/>
            <a:ext cx="3506112"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4659" y="446090"/>
            <a:ext cx="5054541"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887" y="1598613"/>
            <a:ext cx="350611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81359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10129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8" y="4800600"/>
            <a:ext cx="8789313"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888" y="634965"/>
            <a:ext cx="878931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888" y="5367338"/>
            <a:ext cx="878931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526395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888" y="609600"/>
            <a:ext cx="8789313"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10"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19768176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21296" y="3505200"/>
            <a:ext cx="7538517"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19"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fld id="{51752413-4594-46B2-8C7F-FDB06E786067}" type="slidenum">
              <a:rPr lang="en-GB" smtClean="0"/>
              <a:t>‹#›</a:t>
            </a:fld>
            <a:endParaRPr lang="en-GB"/>
          </a:p>
        </p:txBody>
      </p:sp>
      <p:sp>
        <p:nvSpPr>
          <p:cNvPr id="14" name="TextBox 13"/>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974764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888" y="2438402"/>
            <a:ext cx="8789313"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270281994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887" y="4343400"/>
            <a:ext cx="891772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887" y="5181600"/>
            <a:ext cx="891772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2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
        <p:nvSpPr>
          <p:cNvPr id="11" name="TextBox 10"/>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2" name="TextBox 11"/>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7134004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888" y="627407"/>
            <a:ext cx="8789312"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888" y="4343400"/>
            <a:ext cx="878931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fld id="{51752413-4594-46B2-8C7F-FDB06E786067}" type="slidenum">
              <a:rPr lang="en-GB" smtClean="0"/>
              <a:t>‹#›</a:t>
            </a:fld>
            <a:endParaRPr lang="en-GB"/>
          </a:p>
        </p:txBody>
      </p:sp>
    </p:spTree>
    <p:extLst>
      <p:ext uri="{BB962C8B-B14F-4D97-AF65-F5344CB8AC3E}">
        <p14:creationId xmlns:p14="http://schemas.microsoft.com/office/powerpoint/2010/main" val="39441408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420538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1380" y="627407"/>
            <a:ext cx="2208176"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888" y="627407"/>
            <a:ext cx="6288464"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466817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Divider Slide ">
    <p:bg>
      <p:bgPr>
        <a:solidFill>
          <a:srgbClr val="00BBEE"/>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22082" y="3438971"/>
            <a:ext cx="10977033" cy="1162800"/>
          </a:xfrm>
          <a:prstGeom prst="rect">
            <a:avLst/>
          </a:prstGeom>
        </p:spPr>
        <p:txBody>
          <a:bodyPr lIns="0" tIns="0" anchor="b" anchorCtr="0">
            <a:noAutofit/>
          </a:bodyPr>
          <a:lstStyle>
            <a:lvl1pPr algn="l">
              <a:lnSpc>
                <a:spcPct val="100000"/>
              </a:lnSpc>
              <a:defRPr sz="3600" b="0" spc="0" baseline="0">
                <a:solidFill>
                  <a:schemeClr val="bg1"/>
                </a:solidFill>
                <a:latin typeface="+mj-lt"/>
                <a:cs typeface="Arial" pitchFamily="34" charset="0"/>
              </a:defRPr>
            </a:lvl1pPr>
          </a:lstStyle>
          <a:p>
            <a:r>
              <a:rPr lang="en-US"/>
              <a:t>Master Divider Slide Headline</a:t>
            </a:r>
            <a:endParaRPr lang="en-GB"/>
          </a:p>
        </p:txBody>
      </p:sp>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srgbClr val="FFFFFF"/>
                </a:solidFill>
                <a:latin typeface="Arial"/>
                <a:cs typeface="+mn-cs"/>
              </a:rPr>
              <a:pPr algn="r" fontAlgn="auto">
                <a:spcBef>
                  <a:spcPts val="0"/>
                </a:spcBef>
                <a:spcAft>
                  <a:spcPts val="0"/>
                </a:spcAft>
              </a:pPr>
              <a:t>‹#›</a:t>
            </a:fld>
            <a:endParaRPr lang="en-GB" sz="1100">
              <a:solidFill>
                <a:srgbClr val="FFFFFF"/>
              </a:solidFill>
              <a:latin typeface="Arial"/>
              <a:cs typeface="+mn-cs"/>
            </a:endParaRPr>
          </a:p>
        </p:txBody>
      </p:sp>
    </p:spTree>
    <p:extLst>
      <p:ext uri="{BB962C8B-B14F-4D97-AF65-F5344CB8AC3E}">
        <p14:creationId xmlns:p14="http://schemas.microsoft.com/office/powerpoint/2010/main" val="27235214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bwMode="auto">
          <a:xfrm>
            <a:off x="624419" y="1162052"/>
            <a:ext cx="10943167" cy="339887"/>
          </a:xfrm>
          <a:prstGeom prst="rect">
            <a:avLst/>
          </a:prstGeom>
          <a:noFill/>
          <a:ln w="12700">
            <a:noFill/>
            <a:miter lim="800000"/>
            <a:headEnd/>
            <a:tailEnd/>
          </a:ln>
        </p:spPr>
        <p:txBody>
          <a:bodyPr vert="horz" wrap="square" lIns="0" tIns="72000" rIns="0" bIns="36000" numCol="1" anchor="t" anchorCtr="0" compatLnSpc="1">
            <a:prstTxWarp prst="textNoShape">
              <a:avLst/>
            </a:prstTxWarp>
            <a:spAutoFit/>
          </a:bodyPr>
          <a:lstStyle>
            <a:lvl1pPr marL="0" indent="0">
              <a:buNone/>
              <a:defRPr lang="de-DE" sz="1500" b="1" dirty="0" smtClean="0">
                <a:solidFill>
                  <a:schemeClr val="accent2"/>
                </a:solidFill>
              </a:defRPr>
            </a:lvl1pPr>
          </a:lstStyle>
          <a:p>
            <a:pPr marL="0" lvl="0" indent="0" eaLnBrk="1" hangingPunct="1">
              <a:spcBef>
                <a:spcPts val="600"/>
              </a:spcBef>
              <a:spcAft>
                <a:spcPct val="0"/>
              </a:spcAft>
              <a:buClr>
                <a:schemeClr val="tx1"/>
              </a:buClr>
            </a:pPr>
            <a:endParaRPr lang="de-DE"/>
          </a:p>
        </p:txBody>
      </p:sp>
      <p:sp>
        <p:nvSpPr>
          <p:cNvPr id="2" name="Titel 1"/>
          <p:cNvSpPr>
            <a:spLocks noGrp="1"/>
          </p:cNvSpPr>
          <p:nvPr>
            <p:ph type="title"/>
          </p:nvPr>
        </p:nvSpPr>
        <p:spPr bwMode="auto"/>
        <p:txBody>
          <a:bodyPr/>
          <a:lstStyle/>
          <a:p>
            <a:endParaRPr lang="de-DE"/>
          </a:p>
        </p:txBody>
      </p:sp>
      <p:sp>
        <p:nvSpPr>
          <p:cNvPr id="5" name="Textplatzhalter 4"/>
          <p:cNvSpPr>
            <a:spLocks noGrp="1"/>
          </p:cNvSpPr>
          <p:nvPr>
            <p:ph type="body" sz="quarter" idx="14"/>
          </p:nvPr>
        </p:nvSpPr>
        <p:spPr>
          <a:xfrm>
            <a:off x="624419" y="1628778"/>
            <a:ext cx="10943167" cy="4752975"/>
          </a:xfrm>
          <a:prstGeom prst="rect">
            <a:avLst/>
          </a:prstGeom>
          <a:noFill/>
          <a:ln w="12700">
            <a:noFill/>
            <a:miter lim="800000"/>
            <a:headEnd/>
            <a:tailEnd/>
          </a:ln>
        </p:spPr>
        <p:txBody>
          <a:bodyPr vert="horz" wrap="square" lIns="0" tIns="72000" rIns="0" bIns="0" numCol="1" rtlCol="0" anchor="t" anchorCtr="0" compatLnSpc="1">
            <a:prstTxWarp prst="textNoShape">
              <a:avLst/>
            </a:prstTxWarp>
            <a:normAutofit/>
          </a:bodyPr>
          <a:lstStyle>
            <a:lvl1pPr marL="200025" indent="-200025">
              <a:defRPr lang="de-DE" sz="1500" dirty="0" smtClean="0"/>
            </a:lvl1pPr>
            <a:lvl2pPr marL="203784" indent="0">
              <a:buNone/>
              <a:defRPr lang="de-DE" sz="1350" dirty="0" smtClean="0"/>
            </a:lvl2pPr>
            <a:lvl3pPr marL="539354" indent="-134541">
              <a:defRPr lang="de-DE" sz="1200" dirty="0" smtClean="0"/>
            </a:lvl3pPr>
            <a:lvl4pPr marL="671513" indent="-132160">
              <a:defRPr lang="de-DE" sz="1050" dirty="0" smtClean="0"/>
            </a:lvl4pPr>
            <a:lvl5pPr marL="809625" indent="-134541">
              <a:defRPr lang="en-AU"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p:nvPr userDrawn="1"/>
        </p:nvCxnSpPr>
        <p:spPr bwMode="auto">
          <a:xfrm>
            <a:off x="624419" y="1162050"/>
            <a:ext cx="115675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375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Tree>
    <p:extLst>
      <p:ext uri="{BB962C8B-B14F-4D97-AF65-F5344CB8AC3E}">
        <p14:creationId xmlns:p14="http://schemas.microsoft.com/office/powerpoint/2010/main" val="20232616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Black Signature">
    <p:bg>
      <p:bgPr>
        <a:solidFill>
          <a:srgbClr val="00BBEE"/>
        </a:solidFill>
        <a:effectLst/>
      </p:bgPr>
    </p:bg>
    <p:spTree>
      <p:nvGrpSpPr>
        <p:cNvPr id="1" name=""/>
        <p:cNvGrpSpPr/>
        <p:nvPr/>
      </p:nvGrpSpPr>
      <p:grpSpPr>
        <a:xfrm>
          <a:off x="0" y="0"/>
          <a:ext cx="0" cy="0"/>
          <a:chOff x="0" y="0"/>
          <a:chExt cx="0" cy="0"/>
        </a:xfrm>
      </p:grpSpPr>
      <p:pic>
        <p:nvPicPr>
          <p:cNvPr id="25" name="Picture 24" descr="95763949_22_Crop.jpg"/>
          <p:cNvPicPr>
            <a:picLocks noChangeAspect="1"/>
          </p:cNvPicPr>
          <p:nvPr userDrawn="1"/>
        </p:nvPicPr>
        <p:blipFill rotWithShape="1">
          <a:blip r:embed="rId2" cstate="print"/>
          <a:srcRect l="7892" t="7892"/>
          <a:stretch/>
        </p:blipFill>
        <p:spPr>
          <a:xfrm>
            <a:off x="0" y="0"/>
            <a:ext cx="12192000" cy="6858000"/>
          </a:xfrm>
          <a:prstGeom prst="rect">
            <a:avLst/>
          </a:prstGeom>
        </p:spPr>
      </p:pic>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40599" y="6228617"/>
            <a:ext cx="6258560" cy="228600"/>
          </a:xfrm>
          <a:prstGeom prst="rect">
            <a:avLst/>
          </a:prstGeom>
        </p:spPr>
      </p:pic>
      <p:sp>
        <p:nvSpPr>
          <p:cNvPr id="33" name="Title 1"/>
          <p:cNvSpPr>
            <a:spLocks noGrp="1"/>
          </p:cNvSpPr>
          <p:nvPr>
            <p:ph type="ctrTitle" hasCustomPrompt="1"/>
          </p:nvPr>
        </p:nvSpPr>
        <p:spPr>
          <a:xfrm>
            <a:off x="622081" y="4416230"/>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tx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564820"/>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tx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grpSp>
        <p:nvGrpSpPr>
          <p:cNvPr id="11" name="Group 10"/>
          <p:cNvGrpSpPr/>
          <p:nvPr userDrawn="1"/>
        </p:nvGrpSpPr>
        <p:grpSpPr>
          <a:xfrm>
            <a:off x="7574446" y="1159658"/>
            <a:ext cx="4099193" cy="2061722"/>
            <a:chOff x="8696970" y="3517927"/>
            <a:chExt cx="3074395" cy="2061722"/>
          </a:xfrm>
        </p:grpSpPr>
        <p:sp>
          <p:nvSpPr>
            <p:cNvPr id="12" name="Freeform 11"/>
            <p:cNvSpPr/>
            <p:nvPr/>
          </p:nvSpPr>
          <p:spPr>
            <a:xfrm>
              <a:off x="9159559" y="3517927"/>
              <a:ext cx="2013677" cy="206172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9" name="Picture 2"/>
            <p:cNvPicPr>
              <a:picLocks noChangeAspect="1" noChangeArrowheads="1"/>
            </p:cNvPicPr>
            <p:nvPr userDrawn="1"/>
          </p:nvPicPr>
          <p:blipFill>
            <a:blip r:embed="rId4">
              <a:lum bright="-100000"/>
              <a:extLst>
                <a:ext uri="{28A0092B-C50C-407E-A947-70E740481C1C}">
                  <a14:useLocalDpi xmlns:a14="http://schemas.microsoft.com/office/drawing/2010/main" val="0"/>
                </a:ext>
              </a:extLst>
            </a:blip>
            <a:srcRect/>
            <a:stretch>
              <a:fillRect/>
            </a:stretch>
          </p:blipFill>
          <p:spPr bwMode="auto">
            <a:xfrm>
              <a:off x="8696970" y="4358855"/>
              <a:ext cx="3074395" cy="251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nvGrpSpPr>
          <p:cNvPr id="20" name="Group 19"/>
          <p:cNvGrpSpPr/>
          <p:nvPr userDrawn="1"/>
        </p:nvGrpSpPr>
        <p:grpSpPr>
          <a:xfrm>
            <a:off x="617626" y="287990"/>
            <a:ext cx="2910217" cy="633435"/>
            <a:chOff x="465138" y="401986"/>
            <a:chExt cx="2182663" cy="633435"/>
          </a:xfrm>
        </p:grpSpPr>
        <p:pic>
          <p:nvPicPr>
            <p:cNvPr id="21" name="Picture 20"/>
            <p:cNvPicPr>
              <a:picLocks noChangeAspect="1" noChangeArrowheads="1"/>
            </p:cNvPicPr>
            <p:nvPr userDrawn="1"/>
          </p:nvPicPr>
          <p:blipFill>
            <a:blip r:embed="rId5">
              <a:lum bright="-100000"/>
              <a:extLst>
                <a:ext uri="{28A0092B-C50C-407E-A947-70E740481C1C}">
                  <a14:useLocalDpi xmlns:a14="http://schemas.microsoft.com/office/drawing/2010/main" val="0"/>
                </a:ext>
              </a:extLst>
            </a:blip>
            <a:srcRect/>
            <a:stretch>
              <a:fillRect/>
            </a:stretch>
          </p:blipFill>
          <p:spPr bwMode="auto">
            <a:xfrm>
              <a:off x="465138" y="650103"/>
              <a:ext cx="2182663" cy="3853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3" name="Freeform 22"/>
            <p:cNvSpPr/>
            <p:nvPr/>
          </p:nvSpPr>
          <p:spPr>
            <a:xfrm>
              <a:off x="1746987" y="401986"/>
              <a:ext cx="210120" cy="21513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grpSp>
    </p:spTree>
    <p:extLst>
      <p:ext uri="{BB962C8B-B14F-4D97-AF65-F5344CB8AC3E}">
        <p14:creationId xmlns:p14="http://schemas.microsoft.com/office/powerpoint/2010/main" val="184905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13" name="Text Placeholder 10"/>
          <p:cNvSpPr>
            <a:spLocks noGrp="1"/>
          </p:cNvSpPr>
          <p:nvPr>
            <p:ph type="body" idx="12"/>
          </p:nvPr>
        </p:nvSpPr>
        <p:spPr>
          <a:xfrm>
            <a:off x="609600" y="1086896"/>
            <a:ext cx="10972800"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46745218"/>
      </p:ext>
    </p:extLst>
  </p:cSld>
  <p:clrMapOvr>
    <a:masterClrMapping/>
  </p:clrMapOvr>
  <p:extLst>
    <p:ext uri="{DCECCB84-F9BA-43D5-87BE-67443E8EF086}">
      <p15:sldGuideLst xmlns:p15="http://schemas.microsoft.com/office/powerpoint/2012/main">
        <p15:guide id="1" orient="horz" pos="4232">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2" name="Text Placeholder 10"/>
          <p:cNvSpPr>
            <a:spLocks noGrp="1"/>
          </p:cNvSpPr>
          <p:nvPr>
            <p:ph type="body" idx="12"/>
          </p:nvPr>
        </p:nvSpPr>
        <p:spPr>
          <a:xfrm>
            <a:off x="609600" y="1086896"/>
            <a:ext cx="10972800"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5924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5" name="Text Placeholder 10"/>
          <p:cNvSpPr>
            <a:spLocks noGrp="1"/>
          </p:cNvSpPr>
          <p:nvPr>
            <p:ph type="body" idx="13"/>
          </p:nvPr>
        </p:nvSpPr>
        <p:spPr>
          <a:xfrm>
            <a:off x="609601"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idx="14"/>
          </p:nvPr>
        </p:nvSpPr>
        <p:spPr>
          <a:xfrm>
            <a:off x="6405034" y="1086896"/>
            <a:ext cx="5177367" cy="4918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330889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wo Column 2">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16" name="Text Placeholder 10"/>
          <p:cNvSpPr>
            <a:spLocks noGrp="1"/>
          </p:cNvSpPr>
          <p:nvPr>
            <p:ph type="body" idx="13"/>
          </p:nvPr>
        </p:nvSpPr>
        <p:spPr>
          <a:xfrm>
            <a:off x="609601"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0"/>
          <p:cNvSpPr>
            <a:spLocks noGrp="1"/>
          </p:cNvSpPr>
          <p:nvPr>
            <p:ph type="body" idx="14"/>
          </p:nvPr>
        </p:nvSpPr>
        <p:spPr>
          <a:xfrm>
            <a:off x="6405034" y="1086896"/>
            <a:ext cx="5177367" cy="4918056"/>
          </a:xfrm>
        </p:spPr>
        <p:txBody>
          <a:bodyPr/>
          <a:lstStyle>
            <a:lvl1pPr marL="0" indent="0">
              <a:buNone/>
              <a:defRPr b="0">
                <a:solidFill>
                  <a:srgbClr val="00BBEE"/>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30718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72942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4" name="TextBox 3"/>
          <p:cNvSpPr txBox="1"/>
          <p:nvPr userDrawn="1"/>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197486297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Slide with White Signature">
    <p:bg>
      <p:bgPr>
        <a:solidFill>
          <a:schemeClr val="bg1"/>
        </a:solidFill>
        <a:effectLst/>
      </p:bgPr>
    </p:bg>
    <p:spTree>
      <p:nvGrpSpPr>
        <p:cNvPr id="1" name=""/>
        <p:cNvGrpSpPr/>
        <p:nvPr/>
      </p:nvGrpSpPr>
      <p:grpSpPr>
        <a:xfrm>
          <a:off x="0" y="0"/>
          <a:ext cx="0" cy="0"/>
          <a:chOff x="0" y="0"/>
          <a:chExt cx="0" cy="0"/>
        </a:xfrm>
      </p:grpSpPr>
      <p:pic>
        <p:nvPicPr>
          <p:cNvPr id="11" name="Picture 10" descr="10729.jpg"/>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grpSp>
        <p:nvGrpSpPr>
          <p:cNvPr id="13" name="Group 12"/>
          <p:cNvGrpSpPr/>
          <p:nvPr userDrawn="1"/>
        </p:nvGrpSpPr>
        <p:grpSpPr>
          <a:xfrm>
            <a:off x="7578321" y="2394673"/>
            <a:ext cx="4099193" cy="2060440"/>
            <a:chOff x="5701703" y="682760"/>
            <a:chExt cx="3074395" cy="2060440"/>
          </a:xfrm>
        </p:grpSpPr>
        <p:sp>
          <p:nvSpPr>
            <p:cNvPr id="14" name="Freeform 1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prstClr val="white"/>
                </a:soli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grpSp>
        <p:nvGrpSpPr>
          <p:cNvPr id="16" name="Group 15"/>
          <p:cNvGrpSpPr/>
          <p:nvPr userDrawn="1"/>
        </p:nvGrpSpPr>
        <p:grpSpPr>
          <a:xfrm>
            <a:off x="613837" y="293780"/>
            <a:ext cx="2911625" cy="635721"/>
            <a:chOff x="448031" y="5788818"/>
            <a:chExt cx="2183719" cy="635721"/>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18" name="Freeform 17"/>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CA" sz="1800">
                <a:solidFill>
                  <a:srgbClr val="002266"/>
                </a:solidFill>
              </a:endParaRPr>
            </a:p>
          </p:txBody>
        </p:sp>
      </p:grpSp>
      <p:sp>
        <p:nvSpPr>
          <p:cNvPr id="33" name="Title 1"/>
          <p:cNvSpPr>
            <a:spLocks noGrp="1"/>
          </p:cNvSpPr>
          <p:nvPr>
            <p:ph type="ctrTitle" hasCustomPrompt="1"/>
          </p:nvPr>
        </p:nvSpPr>
        <p:spPr>
          <a:xfrm>
            <a:off x="622081" y="3895097"/>
            <a:ext cx="5774487" cy="996950"/>
          </a:xfrm>
          <a:prstGeom prst="rect">
            <a:avLst/>
          </a:prstGeom>
        </p:spPr>
        <p:txBody>
          <a:bodyPr lIns="0" tIns="0" anchor="b" anchorCtr="0">
            <a:noAutofit/>
          </a:bodyPr>
          <a:lstStyle>
            <a:lvl1pPr algn="l">
              <a:lnSpc>
                <a:spcPct val="100000"/>
              </a:lnSpc>
              <a:spcAft>
                <a:spcPts val="0"/>
              </a:spcAft>
              <a:defRPr sz="3600" b="1" spc="0" baseline="0">
                <a:solidFill>
                  <a:schemeClr val="bg1"/>
                </a:solidFill>
                <a:latin typeface="+mj-lt"/>
                <a:cs typeface="Arial" pitchFamily="34" charset="0"/>
              </a:defRPr>
            </a:lvl1pPr>
          </a:lstStyle>
          <a:p>
            <a:r>
              <a:rPr lang="en-US"/>
              <a:t>Click to edit presentation title</a:t>
            </a:r>
            <a:endParaRPr lang="en-GB"/>
          </a:p>
        </p:txBody>
      </p:sp>
      <p:sp>
        <p:nvSpPr>
          <p:cNvPr id="34" name="Text Placeholder 32"/>
          <p:cNvSpPr>
            <a:spLocks noGrp="1"/>
          </p:cNvSpPr>
          <p:nvPr>
            <p:ph type="body" sz="quarter" idx="10" hasCustomPrompt="1"/>
          </p:nvPr>
        </p:nvSpPr>
        <p:spPr>
          <a:xfrm>
            <a:off x="622081" y="5043687"/>
            <a:ext cx="5774484" cy="467562"/>
          </a:xfrm>
          <a:prstGeom prst="rect">
            <a:avLst/>
          </a:prstGeom>
        </p:spPr>
        <p:txBody>
          <a:bodyPr anchor="t" anchorCtr="0"/>
          <a:lstStyle>
            <a:lvl1pPr marL="0" indent="0" algn="l" rtl="0" eaLnBrk="1" fontAlgn="base" hangingPunct="1">
              <a:lnSpc>
                <a:spcPct val="100000"/>
              </a:lnSpc>
              <a:spcBef>
                <a:spcPct val="0"/>
              </a:spcBef>
              <a:spcAft>
                <a:spcPts val="0"/>
              </a:spcAft>
              <a:buFont typeface="Arial" charset="0"/>
              <a:buNone/>
              <a:defRPr lang="en-US" sz="2000" b="0" kern="1200" spc="0" baseline="0" dirty="0" smtClean="0">
                <a:solidFill>
                  <a:schemeClr val="bg1"/>
                </a:solidFill>
                <a:latin typeface="+mj-lt"/>
                <a:ea typeface="Arial" pitchFamily="-105" charset="-52"/>
                <a:cs typeface="Arial" pitchFamily="34" charset="0"/>
              </a:defRPr>
            </a:lvl1pPr>
            <a:lvl2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2pPr>
            <a:lvl3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3pPr>
            <a:lvl4pPr algn="l" rtl="0" eaLnBrk="1" fontAlgn="base" hangingPunct="1">
              <a:lnSpc>
                <a:spcPct val="100000"/>
              </a:lnSpc>
              <a:spcBef>
                <a:spcPct val="0"/>
              </a:spcBef>
              <a:spcAft>
                <a:spcPct val="0"/>
              </a:spcAft>
              <a:buFont typeface="Arial" charset="0"/>
              <a:defRPr lang="en-US" sz="2000" b="0" kern="1200" spc="0" baseline="0" dirty="0" smtClean="0">
                <a:solidFill>
                  <a:schemeClr val="accent1"/>
                </a:solidFill>
                <a:latin typeface="Arial" pitchFamily="34" charset="0"/>
                <a:ea typeface="Arial" pitchFamily="-105" charset="-52"/>
                <a:cs typeface="Arial" pitchFamily="34" charset="0"/>
              </a:defRPr>
            </a:lvl4pPr>
            <a:lvl5pPr algn="l" rtl="0" eaLnBrk="1" fontAlgn="base" hangingPunct="1">
              <a:lnSpc>
                <a:spcPct val="100000"/>
              </a:lnSpc>
              <a:spcBef>
                <a:spcPct val="0"/>
              </a:spcBef>
              <a:spcAft>
                <a:spcPct val="0"/>
              </a:spcAft>
              <a:buFont typeface="Arial" charset="0"/>
              <a:defRPr lang="en-AU" sz="2000" b="0" kern="1200" spc="0" baseline="0" dirty="0">
                <a:solidFill>
                  <a:schemeClr val="accent1"/>
                </a:solidFill>
                <a:latin typeface="Arial" pitchFamily="34" charset="0"/>
                <a:ea typeface="Arial" pitchFamily="-105" charset="-52"/>
                <a:cs typeface="Arial" pitchFamily="34" charset="0"/>
              </a:defRPr>
            </a:lvl5pPr>
          </a:lstStyle>
          <a:p>
            <a:pPr lvl="0"/>
            <a:r>
              <a:rPr lang="en-US"/>
              <a:t>Click to edit subtitle</a:t>
            </a:r>
          </a:p>
        </p:txBody>
      </p:sp>
      <p:pic>
        <p:nvPicPr>
          <p:cNvPr id="22" name="Picture 21" descr="Acc_Strat_Line_5_RGB_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335035" y="6229751"/>
            <a:ext cx="6258564" cy="228600"/>
          </a:xfrm>
          <a:prstGeom prst="rect">
            <a:avLst/>
          </a:prstGeom>
        </p:spPr>
      </p:pic>
    </p:spTree>
    <p:extLst>
      <p:ext uri="{BB962C8B-B14F-4D97-AF65-F5344CB8AC3E}">
        <p14:creationId xmlns:p14="http://schemas.microsoft.com/office/powerpoint/2010/main" val="42894597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326828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23736206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lvl1pPr>
              <a:defRPr b="0"/>
            </a:lvl1pPr>
          </a:lstStyle>
          <a:p>
            <a:r>
              <a:rPr lang="en-US"/>
              <a:t>Click to edit Master title style</a:t>
            </a:r>
          </a:p>
        </p:txBody>
      </p:sp>
      <p:sp>
        <p:nvSpPr>
          <p:cNvPr id="3" name="Footer Placeholder 2"/>
          <p:cNvSpPr>
            <a:spLocks noGrp="1"/>
          </p:cNvSpPr>
          <p:nvPr>
            <p:ph type="ftr" sz="quarter" idx="20"/>
          </p:nvPr>
        </p:nvSpPr>
        <p:spPr/>
        <p:txBody>
          <a:bodyPr/>
          <a:lstStyle/>
          <a:p>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0896998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827594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4890677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078312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8394000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
        <p:nvSpPr>
          <p:cNvPr id="5" name="TextBox 4">
            <a:extLst>
              <a:ext uri="{FF2B5EF4-FFF2-40B4-BE49-F238E27FC236}">
                <a16:creationId xmlns:a16="http://schemas.microsoft.com/office/drawing/2014/main" id="{91BD0890-0B2C-4B47-B54F-F97159F4AED6}"/>
              </a:ext>
            </a:extLst>
          </p:cNvPr>
          <p:cNvSpPr txBox="1"/>
          <p:nvPr userDrawn="1"/>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6" name="Footer Placeholder 8">
            <a:extLst>
              <a:ext uri="{FF2B5EF4-FFF2-40B4-BE49-F238E27FC236}">
                <a16:creationId xmlns:a16="http://schemas.microsoft.com/office/drawing/2014/main" id="{79F9AB0B-E5C5-4221-98C3-67B399C69AA2}"/>
              </a:ext>
            </a:extLst>
          </p:cNvPr>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40243383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333891-D5E7-4C7B-BF1D-E855E53CB5A8}" type="slidenum">
              <a:rPr lang="en-US" smtClean="0"/>
              <a:t>‹#›</a:t>
            </a:fld>
            <a:endParaRPr lang="en-US"/>
          </a:p>
        </p:txBody>
      </p:sp>
    </p:spTree>
    <p:extLst>
      <p:ext uri="{BB962C8B-B14F-4D97-AF65-F5344CB8AC3E}">
        <p14:creationId xmlns:p14="http://schemas.microsoft.com/office/powerpoint/2010/main" val="27551187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
        <p:nvSpPr>
          <p:cNvPr id="5" name="Date Placeholder 4"/>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4463700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167600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9969851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627997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theme" Target="../theme/theme10.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5" Type="http://schemas.openxmlformats.org/officeDocument/2006/relationships/slideLayout" Target="../slideLayouts/slideLayout147.xml"/><Relationship Id="rId4" Type="http://schemas.openxmlformats.org/officeDocument/2006/relationships/slideLayout" Target="../slideLayouts/slideLayout14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theme" Target="../theme/theme1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theme" Target="../theme/theme1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heme" Target="../theme/theme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6.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theme" Target="../theme/theme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9.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p:txBody>
      </p:sp>
    </p:spTree>
    <p:extLst>
      <p:ext uri="{BB962C8B-B14F-4D97-AF65-F5344CB8AC3E}">
        <p14:creationId xmlns:p14="http://schemas.microsoft.com/office/powerpoint/2010/main" val="4184910590"/>
      </p:ext>
    </p:extLst>
  </p:cSld>
  <p:clrMap bg1="lt1" tx1="dk1" bg2="lt2" tx2="dk2" accent1="accent1" accent2="accent2" accent3="accent3" accent4="accent4" accent5="accent5" accent6="accent6" hlink="hlink" folHlink="folHlink"/>
  <p:sldLayoutIdLst>
    <p:sldLayoutId id="2147483687" r:id="rId1"/>
    <p:sldLayoutId id="2147483704" r:id="rId2"/>
    <p:sldLayoutId id="2147483708" r:id="rId3"/>
    <p:sldLayoutId id="2147483709" r:id="rId4"/>
    <p:sldLayoutId id="2147483710" r:id="rId5"/>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0"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0"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0"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5" orient="horz" pos="2232" userDrawn="1">
          <p15:clr>
            <a:srgbClr val="F26B43"/>
          </p15:clr>
        </p15:guide>
        <p15:guide id="16" orient="horz" pos="32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3C38CC-ECF6-4CAD-B7DF-69BF94ABDD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B7095-BEAC-4750-AD5B-178B3FDC4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4C0715-C0DD-4A36-9EB1-D9829A4450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B6140-12B3-4E9F-8F2B-DE33C513C89D}" type="datetimeFigureOut">
              <a:rPr lang="en-US" smtClean="0"/>
              <a:t>3/25/2022</a:t>
            </a:fld>
            <a:endParaRPr lang="en-US"/>
          </a:p>
        </p:txBody>
      </p:sp>
      <p:sp>
        <p:nvSpPr>
          <p:cNvPr id="5" name="Footer Placeholder 4">
            <a:extLst>
              <a:ext uri="{FF2B5EF4-FFF2-40B4-BE49-F238E27FC236}">
                <a16:creationId xmlns:a16="http://schemas.microsoft.com/office/drawing/2014/main" id="{3829DC6C-50B5-40F2-8A77-2DFF8AC507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F422AB-3089-454F-BFB3-3B2A4B0CA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73E065-F082-4C33-8D8A-8DAD46C6EF36}" type="slidenum">
              <a:rPr lang="en-US" smtClean="0"/>
              <a:t>‹#›</a:t>
            </a:fld>
            <a:endParaRPr lang="en-US"/>
          </a:p>
        </p:txBody>
      </p:sp>
    </p:spTree>
    <p:extLst>
      <p:ext uri="{BB962C8B-B14F-4D97-AF65-F5344CB8AC3E}">
        <p14:creationId xmlns:p14="http://schemas.microsoft.com/office/powerpoint/2010/main" val="4111093579"/>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en-US"/>
              <a:t>Copyright © 2019 Accenture. All rights reserved.</a:t>
            </a:r>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0994443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Lst>
  <p:hf hdr="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C898D3F2-5EC6-4985-85B5-4178882BCB8C}"/>
              </a:ext>
            </a:extLst>
          </p:cNvPr>
          <p:cNvSpPr>
            <a:spLocks noGrp="1"/>
          </p:cNvSpPr>
          <p:nvPr>
            <p:ph type="ftr" sz="quarter" idx="3"/>
          </p:nvPr>
        </p:nvSpPr>
        <p:spPr>
          <a:xfrm>
            <a:off x="381002" y="6519009"/>
            <a:ext cx="5714999" cy="206375"/>
          </a:xfrm>
          <a:prstGeom prst="rect">
            <a:avLst/>
          </a:prstGeom>
        </p:spPr>
        <p:txBody>
          <a:bodyPr lIns="0"/>
          <a:lstStyle>
            <a:lvl1pPr>
              <a:defRPr sz="800">
                <a:solidFill>
                  <a:schemeClr val="tx1">
                    <a:alpha val="40000"/>
                  </a:schemeClr>
                </a:solidFill>
              </a:defRPr>
            </a:lvl1pPr>
          </a:lstStyle>
          <a:p>
            <a:r>
              <a:rPr lang="en-US"/>
              <a:t>Copyright © 2020 Accenture. All rights reserved.</a:t>
            </a:r>
          </a:p>
        </p:txBody>
      </p:sp>
      <p:sp>
        <p:nvSpPr>
          <p:cNvPr id="9" name="Slide Number Placeholder 9">
            <a:extLst>
              <a:ext uri="{FF2B5EF4-FFF2-40B4-BE49-F238E27FC236}">
                <a16:creationId xmlns:a16="http://schemas.microsoft.com/office/drawing/2014/main" id="{50E54BBC-E15F-4274-9991-03B6F5BA42EC}"/>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976527746"/>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9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2"/>
            <a:ext cx="11430000" cy="983263"/>
          </a:xfrm>
          <a:prstGeom prst="rect">
            <a:avLst/>
          </a:prstGeom>
        </p:spPr>
        <p:txBody>
          <a:bodyPr vert="horz" lIns="0" tIns="45720" rIns="0" bIns="0" rtlCol="0" anchor="t" anchorCtr="0">
            <a:normAutofit/>
          </a:bodyPr>
          <a:lstStyle/>
          <a:p>
            <a:r>
              <a:rPr kumimoji="0" lang="en-GB" sz="3600" b="1" i="0" u="none" strike="noStrike" kern="1200" cap="none" spc="0" normalizeH="0" baseline="0" noProof="0">
                <a:ln>
                  <a:noFill/>
                </a:ln>
                <a:solidFill>
                  <a:srgbClr val="000000"/>
                </a:solidFill>
                <a:effectLst/>
                <a:uLnTx/>
                <a:uFillTx/>
                <a:latin typeface="+mj-lt"/>
                <a:ea typeface="+mj-ea"/>
                <a:cs typeface="+mj-cs"/>
              </a:rPr>
              <a:t>Insert main title at 36pt, min 30pt</a:t>
            </a:r>
            <a:endParaRPr lang="en-US"/>
          </a:p>
        </p:txBody>
      </p:sp>
      <p:sp>
        <p:nvSpPr>
          <p:cNvPr id="5" name="Footer Placeholder 6">
            <a:extLst>
              <a:ext uri="{FF2B5EF4-FFF2-40B4-BE49-F238E27FC236}">
                <a16:creationId xmlns:a16="http://schemas.microsoft.com/office/drawing/2014/main" id="{6F6B3343-B4EF-4BC5-A753-D80C4EADB365}"/>
              </a:ext>
            </a:extLst>
          </p:cNvPr>
          <p:cNvSpPr>
            <a:spLocks noGrp="1"/>
          </p:cNvSpPr>
          <p:nvPr>
            <p:ph type="ftr" sz="quarter" idx="3"/>
          </p:nvPr>
        </p:nvSpPr>
        <p:spPr>
          <a:xfrm>
            <a:off x="381002" y="6519009"/>
            <a:ext cx="5714999" cy="206375"/>
          </a:xfrm>
          <a:prstGeom prst="rect">
            <a:avLst/>
          </a:prstGeom>
        </p:spPr>
        <p:txBody>
          <a:bodyPr/>
          <a:lstStyle>
            <a:lvl1pPr>
              <a:defRPr sz="800">
                <a:solidFill>
                  <a:schemeClr val="tx1">
                    <a:alpha val="40000"/>
                  </a:schemeClr>
                </a:solidFill>
              </a:defRPr>
            </a:lvl1pPr>
          </a:lstStyle>
          <a:p>
            <a:r>
              <a:rPr lang="en-US"/>
              <a:t>Copyright © 2020 Accenture. All rights reserved.</a:t>
            </a:r>
          </a:p>
        </p:txBody>
      </p:sp>
      <p:sp>
        <p:nvSpPr>
          <p:cNvPr id="6" name="Slide Number Placeholder 9">
            <a:extLst>
              <a:ext uri="{FF2B5EF4-FFF2-40B4-BE49-F238E27FC236}">
                <a16:creationId xmlns:a16="http://schemas.microsoft.com/office/drawing/2014/main" id="{299A5035-44EB-4653-8F65-351427FC9B77}"/>
              </a:ext>
            </a:extLst>
          </p:cNvPr>
          <p:cNvSpPr>
            <a:spLocks noGrp="1"/>
          </p:cNvSpPr>
          <p:nvPr>
            <p:ph type="sldNum" sz="quarter" idx="4"/>
          </p:nvPr>
        </p:nvSpPr>
        <p:spPr>
          <a:xfrm>
            <a:off x="11506202" y="6519009"/>
            <a:ext cx="385711" cy="206375"/>
          </a:xfrm>
          <a:prstGeom prst="rect">
            <a:avLst/>
          </a:prstGeom>
        </p:spPr>
        <p:txBody>
          <a:bodyPr/>
          <a:lstStyle>
            <a:lvl1pPr>
              <a:defRPr sz="800">
                <a:solidFill>
                  <a:schemeClr val="tx1">
                    <a:alpha val="40000"/>
                  </a:schemeClr>
                </a:solidFill>
              </a:defRPr>
            </a:lvl1pPr>
          </a:lstStyle>
          <a:p>
            <a:fld id="{4F9AC08D-23A9-440E-BCB9-AA1E9877CC38}" type="slidenum">
              <a:rPr lang="en-US" smtClean="0"/>
              <a:pPr/>
              <a:t>‹#›</a:t>
            </a:fld>
            <a:endParaRPr lang="en-US"/>
          </a:p>
        </p:txBody>
      </p:sp>
      <p:sp>
        <p:nvSpPr>
          <p:cNvPr id="8" name="Text Placeholder 7">
            <a:extLst>
              <a:ext uri="{FF2B5EF4-FFF2-40B4-BE49-F238E27FC236}">
                <a16:creationId xmlns:a16="http://schemas.microsoft.com/office/drawing/2014/main" id="{234CD17C-3ACE-4AE0-A6C5-F90D44EA7243}"/>
              </a:ext>
            </a:extLst>
          </p:cNvPr>
          <p:cNvSpPr>
            <a:spLocks noGrp="1"/>
          </p:cNvSpPr>
          <p:nvPr>
            <p:ph type="body" idx="1"/>
          </p:nvPr>
        </p:nvSpPr>
        <p:spPr>
          <a:xfrm>
            <a:off x="381000" y="1943099"/>
            <a:ext cx="11430000" cy="42338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78434143"/>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Lst>
  <p:hf hdr="0" dt="0"/>
  <p:txStyles>
    <p:titleStyle>
      <a:lvl1pPr marL="0" indent="0" algn="l" defTabSz="914377" rtl="0" eaLnBrk="1" latinLnBrk="0" hangingPunct="1">
        <a:lnSpc>
          <a:spcPct val="80000"/>
        </a:lnSpc>
        <a:spcBef>
          <a:spcPct val="0"/>
        </a:spcBef>
        <a:buNone/>
        <a:defRPr sz="3600" b="1" kern="1200" cap="none" baseline="0">
          <a:solidFill>
            <a:schemeClr val="tx1"/>
          </a:solidFill>
          <a:latin typeface="+mj-lt"/>
          <a:ea typeface="+mj-ea"/>
          <a:cs typeface="+mj-cs"/>
        </a:defRPr>
      </a:lvl1pPr>
    </p:titleStyle>
    <p:bodyStyle>
      <a:lvl1pPr marL="0" indent="0" algn="l" defTabSz="914377" rtl="0" eaLnBrk="1" latinLnBrk="0" hangingPunct="1">
        <a:lnSpc>
          <a:spcPct val="100000"/>
        </a:lnSpc>
        <a:spcBef>
          <a:spcPts val="120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0" indent="0" algn="l" defTabSz="914377" rtl="0" eaLnBrk="1" latinLnBrk="0" hangingPunct="1">
        <a:lnSpc>
          <a:spcPct val="10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10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24">
          <p15:clr>
            <a:srgbClr val="F26B43"/>
          </p15:clr>
        </p15:guide>
        <p15:guide id="2" pos="5640">
          <p15:clr>
            <a:srgbClr val="F26B43"/>
          </p15:clr>
        </p15:guide>
        <p15:guide id="4">
          <p15:clr>
            <a:srgbClr val="F26B43"/>
          </p15:clr>
        </p15:guide>
        <p15:guide id="5" orient="horz" pos="240">
          <p15:clr>
            <a:srgbClr val="F26B43"/>
          </p15:clr>
        </p15:guide>
        <p15:guide id="6" orient="horz">
          <p15:clr>
            <a:srgbClr val="F26B43"/>
          </p15:clr>
        </p15:guide>
        <p15:guide id="7"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5" orient="horz" pos="2232">
          <p15:clr>
            <a:srgbClr val="F26B43"/>
          </p15:clr>
        </p15:guide>
        <p15:guide id="16" orient="horz" pos="3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651900722"/>
      </p:ext>
    </p:extLst>
  </p:cSld>
  <p:clrMap bg1="lt1" tx1="dk1" bg2="lt2" tx2="dk2" accent1="accent1" accent2="accent2" accent3="accent3" accent4="accent4" accent5="accent5" accent6="accent6" hlink="hlink" folHlink="folHlink"/>
  <p:sldLayoutIdLst>
    <p:sldLayoutId id="2147483705" r:id="rId1"/>
    <p:sldLayoutId id="2147483700" r:id="rId2"/>
    <p:sldLayoutId id="2147483706" r:id="rId3"/>
    <p:sldLayoutId id="2147483676" r:id="rId4"/>
    <p:sldLayoutId id="2147483701" r:id="rId5"/>
    <p:sldLayoutId id="2147483702" r:id="rId6"/>
    <p:sldLayoutId id="2147483664" r:id="rId7"/>
    <p:sldLayoutId id="2147483711" r:id="rId8"/>
    <p:sldLayoutId id="2147483712" r:id="rId9"/>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userDrawn="1">
          <p15:clr>
            <a:srgbClr val="F26B43"/>
          </p15:clr>
        </p15:guide>
        <p15:guide id="2" pos="5640" userDrawn="1">
          <p15:clr>
            <a:srgbClr val="F26B43"/>
          </p15:clr>
        </p15:guide>
        <p15:guide id="3" userDrawn="1">
          <p15:clr>
            <a:srgbClr val="F26B43"/>
          </p15:clr>
        </p15:guide>
        <p15:guide id="6" orient="horz" userDrawn="1">
          <p15:clr>
            <a:srgbClr val="F26B43"/>
          </p15:clr>
        </p15:guide>
        <p15:guide id="8"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pos="7440" userDrawn="1">
          <p15:clr>
            <a:srgbClr val="F26B43"/>
          </p15:clr>
        </p15:guide>
        <p15:guide id="16" orient="horz" pos="240" userDrawn="1">
          <p15:clr>
            <a:srgbClr val="F26B43"/>
          </p15:clr>
        </p15:guide>
        <p15:guide id="17" orient="horz" pos="41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1"/>
            <a:ext cx="11430000" cy="12954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90206"/>
          </a:xfrm>
          <a:prstGeom prst="rect">
            <a:avLst/>
          </a:prstGeom>
        </p:spPr>
        <p:txBody>
          <a:bodyPr vert="horz" lIns="0" tIns="91440" rIns="0" bIns="45720" rtlCol="0">
            <a:normAutofit/>
          </a:bodyPr>
          <a:lstStyle/>
          <a:p>
            <a:pPr lvl="0"/>
            <a:r>
              <a:rPr lang="en-US"/>
              <a:t>Edit Master text styles</a:t>
            </a:r>
          </a:p>
          <a:p>
            <a:pPr lvl="1"/>
            <a:r>
              <a:rPr lang="en-US"/>
              <a:t>Second level</a:t>
            </a:r>
          </a:p>
        </p:txBody>
      </p:sp>
      <p:sp>
        <p:nvSpPr>
          <p:cNvPr id="8"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endParaRPr lang="en-US"/>
          </a:p>
        </p:txBody>
      </p:sp>
      <p:sp>
        <p:nvSpPr>
          <p:cNvPr id="9"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199068667"/>
      </p:ext>
    </p:extLst>
  </p:cSld>
  <p:clrMap bg1="lt1" tx1="dk1" bg2="lt2" tx2="dk2" accent1="accent1" accent2="accent2" accent3="accent3" accent4="accent4" accent5="accent5" accent6="accent6" hlink="hlink" folHlink="folHlink"/>
  <p:sldLayoutIdLst>
    <p:sldLayoutId id="2147483699" r:id="rId1"/>
    <p:sldLayoutId id="2147483707" r:id="rId2"/>
  </p:sldLayoutIdLst>
  <p:hf hdr="0" ft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7149" indent="0" algn="l" defTabSz="914377" rtl="0" eaLnBrk="1" latinLnBrk="0" hangingPunct="1">
        <a:lnSpc>
          <a:spcPct val="85000"/>
        </a:lnSpc>
        <a:spcBef>
          <a:spcPts val="0"/>
        </a:spcBef>
        <a:buFont typeface="Arial" panose="020B0604020202020204" pitchFamily="34" charset="0"/>
        <a:buNone/>
        <a:defRPr sz="1800" b="1" kern="1200" cap="all" baseline="0">
          <a:solidFill>
            <a:schemeClr val="tx1"/>
          </a:solidFill>
          <a:latin typeface="+mn-lt"/>
          <a:ea typeface="+mn-ea"/>
          <a:cs typeface="+mn-cs"/>
        </a:defRPr>
      </a:lvl1pPr>
      <a:lvl2pPr marL="57149" indent="0" algn="l" defTabSz="914377" rtl="0" eaLnBrk="1" latinLnBrk="0" hangingPunct="1">
        <a:lnSpc>
          <a:spcPct val="90000"/>
        </a:lnSpc>
        <a:spcBef>
          <a:spcPts val="0"/>
        </a:spcBef>
        <a:spcAft>
          <a:spcPts val="1200"/>
        </a:spcAft>
        <a:buFont typeface="Arial" panose="020B0604020202020204" pitchFamily="34" charset="0"/>
        <a:buNone/>
        <a:defRPr sz="2800" kern="1200">
          <a:solidFill>
            <a:schemeClr val="tx1"/>
          </a:solidFill>
          <a:latin typeface="+mn-lt"/>
          <a:ea typeface="+mn-ea"/>
          <a:cs typeface="+mn-cs"/>
        </a:defRPr>
      </a:lvl2pPr>
      <a:lvl3pPr marL="57149" indent="0" algn="l" defTabSz="914377" rtl="0" eaLnBrk="1" latinLnBrk="0" hangingPunct="1">
        <a:lnSpc>
          <a:spcPct val="110000"/>
        </a:lnSpc>
        <a:spcBef>
          <a:spcPts val="0"/>
        </a:spcBef>
        <a:spcAft>
          <a:spcPts val="900"/>
        </a:spcAft>
        <a:buFont typeface="Arial" panose="020B0604020202020204" pitchFamily="34" charset="0"/>
        <a:buNone/>
        <a:defRPr sz="1800" kern="1200">
          <a:solidFill>
            <a:schemeClr val="tx1"/>
          </a:solidFill>
          <a:latin typeface="+mn-lt"/>
          <a:ea typeface="+mn-ea"/>
          <a:cs typeface="+mn-cs"/>
        </a:defRPr>
      </a:lvl3pPr>
      <a:lvl4pPr marL="22859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400041"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71486"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n-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b="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48" userDrawn="1">
          <p15:clr>
            <a:srgbClr val="F26B43"/>
          </p15:clr>
        </p15:guide>
        <p15:guide id="2" pos="5640" userDrawn="1">
          <p15:clr>
            <a:srgbClr val="F26B43"/>
          </p15:clr>
        </p15:guide>
        <p15:guide id="4" userDrawn="1">
          <p15:clr>
            <a:srgbClr val="F26B43"/>
          </p15:clr>
        </p15:guide>
        <p15:guide id="5" orient="horz" pos="240" userDrawn="1">
          <p15:clr>
            <a:srgbClr val="F26B43"/>
          </p15:clr>
        </p15:guide>
        <p15:guide id="6" orient="horz" userDrawn="1">
          <p15:clr>
            <a:srgbClr val="F26B43"/>
          </p15:clr>
        </p15:guide>
        <p15:guide id="7" pos="7680" userDrawn="1">
          <p15:clr>
            <a:srgbClr val="F26B43"/>
          </p15:clr>
        </p15:guide>
        <p15:guide id="9" pos="240" userDrawn="1">
          <p15:clr>
            <a:srgbClr val="F26B43"/>
          </p15:clr>
        </p15:guide>
        <p15:guide id="10" orient="horz" pos="4224" userDrawn="1">
          <p15:clr>
            <a:srgbClr val="F26B43"/>
          </p15:clr>
        </p15:guide>
        <p15:guide id="11" pos="3840" userDrawn="1">
          <p15:clr>
            <a:srgbClr val="F26B43"/>
          </p15:clr>
        </p15:guide>
        <p15:guide id="13" pos="2040" userDrawn="1">
          <p15:clr>
            <a:srgbClr val="F26B43"/>
          </p15:clr>
        </p15:guide>
        <p15:guide id="14" orient="horz" pos="2232" userDrawn="1">
          <p15:clr>
            <a:srgbClr val="F26B43"/>
          </p15:clr>
        </p15:guide>
        <p15:guide id="15" pos="7440" userDrawn="1">
          <p15:clr>
            <a:srgbClr val="F26B43"/>
          </p15:clr>
        </p15:guide>
        <p15:guide id="16" orient="horz" pos="4104" userDrawn="1">
          <p15:clr>
            <a:srgbClr val="F26B43"/>
          </p15:clr>
        </p15:guide>
        <p15:guide id="17" orient="horz" pos="324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5A5D7F-A85A-499A-989A-68A82E858A25}"/>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F8EECD-4C16-43AA-867A-0986917F7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0FAE4-B121-4F8F-8414-1DA35F426B4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74E7EDB-C478-4372-93AD-68E010BCF10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CAD318-5722-44D7-81A5-C9E76ECEB76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3CDE6CA-458A-44F3-89FB-64D2661D5F85}" type="slidenum">
              <a:rPr lang="en-US" smtClean="0"/>
              <a:t>‹#›</a:t>
            </a:fld>
            <a:endParaRPr lang="en-US"/>
          </a:p>
        </p:txBody>
      </p:sp>
    </p:spTree>
    <p:extLst>
      <p:ext uri="{BB962C8B-B14F-4D97-AF65-F5344CB8AC3E}">
        <p14:creationId xmlns:p14="http://schemas.microsoft.com/office/powerpoint/2010/main" val="264291432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22894" y="111301"/>
            <a:ext cx="10967687" cy="786122"/>
          </a:xfrm>
          <a:prstGeom prst="rect">
            <a:avLst/>
          </a:prstGeom>
        </p:spPr>
        <p:txBody>
          <a:bodyPr vert="horz" lIns="0" tIns="0" rIns="0" bIns="0" rtlCol="0" anchor="b" anchorCtr="0">
            <a:noAutofit/>
          </a:bodyPr>
          <a:lstStyle/>
          <a:p>
            <a:r>
              <a:rPr lang="en-US"/>
              <a:t>Master Title Slide Headline</a:t>
            </a:r>
            <a:endParaRPr lang="en-CA"/>
          </a:p>
        </p:txBody>
      </p:sp>
      <p:cxnSp>
        <p:nvCxnSpPr>
          <p:cNvPr id="19" name="Straight Connector 18"/>
          <p:cNvCxnSpPr/>
          <p:nvPr/>
        </p:nvCxnSpPr>
        <p:spPr>
          <a:xfrm>
            <a:off x="618422" y="919163"/>
            <a:ext cx="11581341"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idx="1"/>
          </p:nvPr>
        </p:nvSpPr>
        <p:spPr>
          <a:xfrm>
            <a:off x="613837" y="1082676"/>
            <a:ext cx="109728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Box 2"/>
          <p:cNvSpPr txBox="1"/>
          <p:nvPr/>
        </p:nvSpPr>
        <p:spPr>
          <a:xfrm>
            <a:off x="10554349" y="6517426"/>
            <a:ext cx="1041344" cy="169277"/>
          </a:xfrm>
          <a:prstGeom prst="rect">
            <a:avLst/>
          </a:prstGeom>
          <a:noFill/>
        </p:spPr>
        <p:txBody>
          <a:bodyPr wrap="square" lIns="0" tIns="0" rIns="0" bIns="0" rtlCol="0" anchor="b">
            <a:noAutofit/>
          </a:bodyPr>
          <a:lstStyle/>
          <a:p>
            <a:pPr algn="r" fontAlgn="auto">
              <a:spcBef>
                <a:spcPts val="0"/>
              </a:spcBef>
              <a:spcAft>
                <a:spcPts val="0"/>
              </a:spcAft>
            </a:pPr>
            <a:fld id="{989496C2-B50A-F244-A0A1-E3849033C8B1}" type="slidenum">
              <a:rPr lang="en-GB" sz="900" smtClean="0">
                <a:solidFill>
                  <a:prstClr val="white">
                    <a:lumMod val="50000"/>
                  </a:prstClr>
                </a:solidFill>
                <a:latin typeface="Arial"/>
                <a:cs typeface="+mn-cs"/>
              </a:rPr>
              <a:pPr algn="r" fontAlgn="auto">
                <a:spcBef>
                  <a:spcPts val="0"/>
                </a:spcBef>
                <a:spcAft>
                  <a:spcPts val="0"/>
                </a:spcAft>
              </a:pPr>
              <a:t>‹#›</a:t>
            </a:fld>
            <a:endParaRPr lang="en-GB" sz="1100">
              <a:solidFill>
                <a:prstClr val="white">
                  <a:lumMod val="50000"/>
                </a:prstClr>
              </a:solidFill>
              <a:latin typeface="Arial"/>
              <a:cs typeface="+mn-cs"/>
            </a:endParaRPr>
          </a:p>
        </p:txBody>
      </p:sp>
    </p:spTree>
    <p:extLst>
      <p:ext uri="{BB962C8B-B14F-4D97-AF65-F5344CB8AC3E}">
        <p14:creationId xmlns:p14="http://schemas.microsoft.com/office/powerpoint/2010/main" val="320739602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861" r:id="rId13"/>
    <p:sldLayoutId id="2147483864" r:id="rId14"/>
    <p:sldLayoutId id="2147483865" r:id="rId15"/>
    <p:sldLayoutId id="2147483869" r:id="rId16"/>
    <p:sldLayoutId id="2147483870" r:id="rId17"/>
    <p:sldLayoutId id="2147483873" r:id="rId18"/>
    <p:sldLayoutId id="2147483727" r:id="rId19"/>
    <p:sldLayoutId id="2147483922" r:id="rId20"/>
    <p:sldLayoutId id="2147483986" r:id="rId21"/>
    <p:sldLayoutId id="2147483987" r:id="rId22"/>
    <p:sldLayoutId id="2147483988" r:id="rId23"/>
  </p:sldLayoutIdLst>
  <p:hf hdr="0" ftr="0" dt="0"/>
  <p:txStyles>
    <p:title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p:titleStyle>
    <p:bodyStyle>
      <a:lvl1pPr marL="0" indent="0" algn="l" defTabSz="914400" rtl="0" eaLnBrk="1" latinLnBrk="0" hangingPunct="1">
        <a:lnSpc>
          <a:spcPct val="100000"/>
        </a:lnSpc>
        <a:spcBef>
          <a:spcPts val="0"/>
        </a:spcBef>
        <a:spcAft>
          <a:spcPts val="400"/>
        </a:spcAft>
        <a:buClr>
          <a:schemeClr val="tx1"/>
        </a:buClr>
        <a:buSzPct val="80000"/>
        <a:buFont typeface="Arial" pitchFamily="34" charset="0"/>
        <a:buNone/>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0"/>
        </a:spcBef>
        <a:spcAft>
          <a:spcPts val="40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622894" y="111301"/>
            <a:ext cx="10967687" cy="786122"/>
          </a:xfrm>
          <a:prstGeom prst="rect">
            <a:avLst/>
          </a:prstGeom>
        </p:spPr>
        <p:txBody>
          <a:bodyPr vert="horz" lIns="0" tIns="0" rIns="0" bIns="0" rtlCol="0" anchor="b" anchorCtr="0">
            <a:noAutofit/>
          </a:bodyPr>
          <a:lstStyle/>
          <a:p>
            <a:r>
              <a:rPr lang="en-US"/>
              <a:t>Master Title Slide Headline</a:t>
            </a:r>
            <a:endParaRPr lang="en-CA"/>
          </a:p>
        </p:txBody>
      </p:sp>
      <p:cxnSp>
        <p:nvCxnSpPr>
          <p:cNvPr id="19" name="Straight Connector 18"/>
          <p:cNvCxnSpPr/>
          <p:nvPr/>
        </p:nvCxnSpPr>
        <p:spPr>
          <a:xfrm>
            <a:off x="618422" y="919163"/>
            <a:ext cx="11581341" cy="0"/>
          </a:xfrm>
          <a:prstGeom prst="line">
            <a:avLst/>
          </a:prstGeom>
          <a:ln w="12700">
            <a:solidFill>
              <a:srgbClr val="00BBEE"/>
            </a:solidFill>
          </a:ln>
        </p:spPr>
        <p:style>
          <a:lnRef idx="1">
            <a:schemeClr val="accent1"/>
          </a:lnRef>
          <a:fillRef idx="0">
            <a:schemeClr val="accent1"/>
          </a:fillRef>
          <a:effectRef idx="0">
            <a:schemeClr val="accent1"/>
          </a:effectRef>
          <a:fontRef idx="minor">
            <a:schemeClr val="tx1"/>
          </a:fontRef>
        </p:style>
      </p:cxnSp>
      <p:sp>
        <p:nvSpPr>
          <p:cNvPr id="20" name="Text Placeholder 19"/>
          <p:cNvSpPr>
            <a:spLocks noGrp="1"/>
          </p:cNvSpPr>
          <p:nvPr>
            <p:ph type="body" idx="1"/>
          </p:nvPr>
        </p:nvSpPr>
        <p:spPr>
          <a:xfrm>
            <a:off x="613837" y="1082676"/>
            <a:ext cx="10972800"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extBox 2"/>
          <p:cNvSpPr txBox="1"/>
          <p:nvPr/>
        </p:nvSpPr>
        <p:spPr>
          <a:xfrm>
            <a:off x="10554349" y="6517426"/>
            <a:ext cx="1041344" cy="169277"/>
          </a:xfrm>
          <a:prstGeom prst="rect">
            <a:avLst/>
          </a:prstGeom>
          <a:noFill/>
        </p:spPr>
        <p:txBody>
          <a:bodyPr wrap="square" lIns="0" tIns="0" rIns="0" bIns="0" rtlCol="0" anchor="b">
            <a:noAutofit/>
          </a:bodyPr>
          <a:lstStyle/>
          <a:p>
            <a:pPr algn="r"/>
            <a:fld id="{989496C2-B50A-F244-A0A1-E3849033C8B1}" type="slidenum">
              <a:rPr lang="en-GB" sz="900" smtClean="0">
                <a:solidFill>
                  <a:schemeClr val="bg1">
                    <a:lumMod val="50000"/>
                  </a:schemeClr>
                </a:solidFill>
              </a:rPr>
              <a:pPr algn="r"/>
              <a:t>‹#›</a:t>
            </a:fld>
            <a:endParaRPr lang="en-GB" sz="1100">
              <a:solidFill>
                <a:schemeClr val="bg1">
                  <a:lumMod val="50000"/>
                </a:schemeClr>
              </a:solidFill>
            </a:endParaRPr>
          </a:p>
        </p:txBody>
      </p:sp>
      <p:sp>
        <p:nvSpPr>
          <p:cNvPr id="8" name="Footer Placeholder 8"/>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30605242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Lst>
  <p:hf hdr="0" ftr="0" dt="0"/>
  <p:txStyles>
    <p:title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p:titleStyle>
    <p:bodyStyle>
      <a:lvl1pPr marL="0" indent="0" algn="l" defTabSz="914400" rtl="0" eaLnBrk="1" latinLnBrk="0" hangingPunct="1">
        <a:lnSpc>
          <a:spcPct val="100000"/>
        </a:lnSpc>
        <a:spcBef>
          <a:spcPts val="0"/>
        </a:spcBef>
        <a:spcAft>
          <a:spcPts val="400"/>
        </a:spcAft>
        <a:buClr>
          <a:schemeClr val="tx1"/>
        </a:buClr>
        <a:buSzPct val="80000"/>
        <a:buFont typeface="Arial" pitchFamily="34" charset="0"/>
        <a:buNone/>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0"/>
        </a:spcBef>
        <a:spcAft>
          <a:spcPts val="40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0"/>
        </a:spcBef>
        <a:spcAft>
          <a:spcPts val="40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26416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28" y="285"/>
            <a:ext cx="2603029"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8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3600" y="624110"/>
            <a:ext cx="8785600"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888" y="2133600"/>
            <a:ext cx="8789313"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3200" y="6135090"/>
            <a:ext cx="1021840" cy="370171"/>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2589887" y="6135810"/>
            <a:ext cx="762198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bwMode="gray">
          <a:xfrm>
            <a:off x="681637" y="787784"/>
            <a:ext cx="779971" cy="365125"/>
          </a:xfrm>
          <a:prstGeom prst="rect">
            <a:avLst/>
          </a:prstGeom>
        </p:spPr>
        <p:txBody>
          <a:bodyPr vert="horz" lIns="91440" tIns="45720" rIns="91440" bIns="45720" rtlCol="0" anchor="ctr"/>
          <a:lstStyle>
            <a:lvl1pPr algn="r">
              <a:defRPr sz="2000">
                <a:solidFill>
                  <a:srgbClr val="FEFFFF"/>
                </a:solidFill>
              </a:defRPr>
            </a:lvl1pPr>
          </a:lstStyle>
          <a:p>
            <a:fld id="{51752413-4594-46B2-8C7F-FDB06E786067}" type="slidenum">
              <a:rPr lang="en-GB" smtClean="0"/>
              <a:t>‹#›</a:t>
            </a:fld>
            <a:endParaRPr lang="en-GB"/>
          </a:p>
        </p:txBody>
      </p:sp>
    </p:spTree>
    <p:extLst>
      <p:ext uri="{BB962C8B-B14F-4D97-AF65-F5344CB8AC3E}">
        <p14:creationId xmlns:p14="http://schemas.microsoft.com/office/powerpoint/2010/main" val="1807241676"/>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
        <p:nvSpPr>
          <p:cNvPr id="18" name="Footer Placeholder 8">
            <a:extLst>
              <a:ext uri="{FF2B5EF4-FFF2-40B4-BE49-F238E27FC236}">
                <a16:creationId xmlns:a16="http://schemas.microsoft.com/office/drawing/2014/main" id="{868C5672-78DE-4C41-8104-EFA3A8444548}"/>
              </a:ext>
            </a:extLst>
          </p:cNvPr>
          <p:cNvSpPr txBox="1">
            <a:spLocks/>
          </p:cNvSpPr>
          <p:nvPr userDrawn="1"/>
        </p:nvSpPr>
        <p:spPr>
          <a:xfrm>
            <a:off x="618421" y="6546621"/>
            <a:ext cx="3860800" cy="143568"/>
          </a:xfrm>
          <a:prstGeom prst="rect">
            <a:avLst/>
          </a:prstGeom>
        </p:spPr>
        <p:txBody>
          <a:bodyPr lIns="0" tIns="0" rIns="0" bIns="0"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7F7F7F"/>
                </a:solidFill>
              </a:rPr>
              <a:t>Copyright © 2017 Accenture  All rights reserved.</a:t>
            </a:r>
          </a:p>
        </p:txBody>
      </p:sp>
    </p:spTree>
    <p:extLst>
      <p:ext uri="{BB962C8B-B14F-4D97-AF65-F5344CB8AC3E}">
        <p14:creationId xmlns:p14="http://schemas.microsoft.com/office/powerpoint/2010/main" val="2604960295"/>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7" r:id="rId28"/>
    <p:sldLayoutId id="2147483822" r:id="rId29"/>
    <p:sldLayoutId id="2147483823" r:id="rId30"/>
    <p:sldLayoutId id="2147483824" r:id="rId31"/>
    <p:sldLayoutId id="2147483825" r:id="rId32"/>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AFDFA2-13EF-45AC-9927-871908946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EEE8EF6-FDE5-497D-B42F-F6C7D84DF5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EB0D8C-C95F-49E7-83AA-9DD9DF7D6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C1A695-9670-4E9E-9C0D-4BA78A261C0F}" type="datetimeFigureOut">
              <a:rPr lang="en-GB" smtClean="0"/>
              <a:t>25/03/2022</a:t>
            </a:fld>
            <a:endParaRPr lang="en-GB"/>
          </a:p>
        </p:txBody>
      </p:sp>
      <p:sp>
        <p:nvSpPr>
          <p:cNvPr id="5" name="Footer Placeholder 4">
            <a:extLst>
              <a:ext uri="{FF2B5EF4-FFF2-40B4-BE49-F238E27FC236}">
                <a16:creationId xmlns:a16="http://schemas.microsoft.com/office/drawing/2014/main" id="{065BA5F9-7B82-47AA-91B9-DD820BD2E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CAE621D-1999-4E0D-BCD4-905EA15851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3146BD-CCA3-4E8A-A0C9-29508643D2C3}" type="slidenum">
              <a:rPr lang="en-GB" smtClean="0"/>
              <a:t>‹#›</a:t>
            </a:fld>
            <a:endParaRPr lang="en-GB"/>
          </a:p>
        </p:txBody>
      </p:sp>
    </p:spTree>
    <p:extLst>
      <p:ext uri="{BB962C8B-B14F-4D97-AF65-F5344CB8AC3E}">
        <p14:creationId xmlns:p14="http://schemas.microsoft.com/office/powerpoint/2010/main" val="4290537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adminsupporttools.accenture.com/CAT/MyAssetDetails/" TargetMode="External"/><Relationship Id="rId13" Type="http://schemas.openxmlformats.org/officeDocument/2006/relationships/hyperlink" Target="https://policies.accenture.com/Pages/0701-0800/0750_C19.aspx?rd=1&amp;Country=India" TargetMode="External"/><Relationship Id="rId18" Type="http://schemas.openxmlformats.org/officeDocument/2006/relationships/hyperlink" Target="https://idc.home.accenture.com/PeopleMobilityIndia/Pages/Home.aspx" TargetMode="External"/><Relationship Id="rId26" Type="http://schemas.openxmlformats.org/officeDocument/2006/relationships/hyperlink" Target="https://in.accenture.com/travelandevents/travel-information/international-business-travel-medical-insurance-program/" TargetMode="External"/><Relationship Id="rId3" Type="http://schemas.openxmlformats.org/officeDocument/2006/relationships/hyperlink" Target="https://myte.accenture.com/" TargetMode="External"/><Relationship Id="rId21" Type="http://schemas.openxmlformats.org/officeDocument/2006/relationships/hyperlink" Target="https://accentureinternal.service-now.com/" TargetMode="External"/><Relationship Id="rId7" Type="http://schemas.openxmlformats.org/officeDocument/2006/relationships/hyperlink" Target="https://directory.accenture.com/changepassword/" TargetMode="External"/><Relationship Id="rId12" Type="http://schemas.openxmlformats.org/officeDocument/2006/relationships/hyperlink" Target="https://policies.accenture.com/Pages/0701-0800/0750.aspx?rd=1&amp;Country=India%20%3e%20Policy%20%3e%20DELIVERY%20CENTER%20NETWORK%20GLOBAL%20CAREERS%20PROGRAM&#160;LONG-TERM%20%3e&#160;Refer%20to%20GCP&#160;Into&#160;Germany%20(from%20India,%20Philippines)%20document" TargetMode="External"/><Relationship Id="rId17" Type="http://schemas.openxmlformats.org/officeDocument/2006/relationships/hyperlink" Target="http://go.accenture.com/pmgateway" TargetMode="External"/><Relationship Id="rId25" Type="http://schemas.openxmlformats.org/officeDocument/2006/relationships/image" Target="../media/image53.jpeg"/><Relationship Id="rId2" Type="http://schemas.openxmlformats.org/officeDocument/2006/relationships/hyperlink" Target="mailto:https://india.etravel.accenture.com" TargetMode="External"/><Relationship Id="rId16" Type="http://schemas.openxmlformats.org/officeDocument/2006/relationships/hyperlink" Target="https://ts.accenture.com/sites/ATCIHome/HR/Pages/HRGCPHome.aspx" TargetMode="External"/><Relationship Id="rId20" Type="http://schemas.openxmlformats.org/officeDocument/2006/relationships/hyperlink" Target="https://ast.accenture.com/Atlas/Template/wfrmTemplate.aspx" TargetMode="External"/><Relationship Id="rId1" Type="http://schemas.openxmlformats.org/officeDocument/2006/relationships/slideLayout" Target="../slideLayouts/slideLayout11.xml"/><Relationship Id="rId6" Type="http://schemas.openxmlformats.org/officeDocument/2006/relationships/hyperlink" Target="https://portal.accenture.com/" TargetMode="External"/><Relationship Id="rId11" Type="http://schemas.openxmlformats.org/officeDocument/2006/relationships/hyperlink" Target="https://policies.accenture.com/Pages/0701-0800/0750.aspx?rd=1&amp;Country=India%20%3e%20Supplements%20(For%20Global%20Policies)%20%3e%20India" TargetMode="External"/><Relationship Id="rId24" Type="http://schemas.openxmlformats.org/officeDocument/2006/relationships/hyperlink" Target="https://in.accenture.com/globalcareersprogramm/video-gallery/" TargetMode="External"/><Relationship Id="rId5" Type="http://schemas.openxmlformats.org/officeDocument/2006/relationships/hyperlink" Target="https://support.accenture.com/" TargetMode="External"/><Relationship Id="rId15" Type="http://schemas.openxmlformats.org/officeDocument/2006/relationships/hyperlink" Target="https://gcptt.accenture.com/" TargetMode="External"/><Relationship Id="rId23" Type="http://schemas.openxmlformats.org/officeDocument/2006/relationships/hyperlink" Target="https://compensatory.ey.com/inbound/login.aspx" TargetMode="External"/><Relationship Id="rId10" Type="http://schemas.openxmlformats.org/officeDocument/2006/relationships/hyperlink" Target="https://policies.accenture.com/Pages/0701-0800/0750.aspx?rd=1&amp;Country" TargetMode="External"/><Relationship Id="rId19" Type="http://schemas.openxmlformats.org/officeDocument/2006/relationships/hyperlink" Target="https://ast.accenture.com/" TargetMode="External"/><Relationship Id="rId4" Type="http://schemas.openxmlformats.org/officeDocument/2006/relationships/hyperlink" Target="https://myrequests.accenture.com/" TargetMode="External"/><Relationship Id="rId9" Type="http://schemas.openxmlformats.org/officeDocument/2006/relationships/hyperlink" Target="https://support.accenture.com/support_portal?id=main&amp;spa=1&amp;tab=popular-services&amp;catalog_sys_id=e0d08b13c3330100c8b837659bba8fb4&amp;category_sys_id=5c8e4983db8aaf0025cd9c41ba96197c" TargetMode="External"/><Relationship Id="rId14" Type="http://schemas.openxmlformats.org/officeDocument/2006/relationships/hyperlink" Target="https://in.accenture.com/appservicessolutionarchitects/solution-planning/" TargetMode="External"/><Relationship Id="rId22" Type="http://schemas.openxmlformats.org/officeDocument/2006/relationships/hyperlink" Target="https://mylearning.accenture.com/accenture/lang-en/management/LMS_ActDetails.asp?UserMode=0&amp;ActId=105891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tel:+13128435068" TargetMode="External"/><Relationship Id="rId3" Type="http://schemas.openxmlformats.org/officeDocument/2006/relationships/slide" Target="slide9.xml"/><Relationship Id="rId7" Type="http://schemas.openxmlformats.org/officeDocument/2006/relationships/hyperlink" Target="tel:+0008004420110" TargetMode="External"/><Relationship Id="rId2" Type="http://schemas.openxmlformats.org/officeDocument/2006/relationships/hyperlink" Target="http://go.accenture.com/pmgateway" TargetMode="External"/><Relationship Id="rId1" Type="http://schemas.openxmlformats.org/officeDocument/2006/relationships/slideLayout" Target="../slideLayouts/slideLayout22.xml"/><Relationship Id="rId6" Type="http://schemas.openxmlformats.org/officeDocument/2006/relationships/hyperlink" Target="mailto:RMS.Avanade@accenture.com" TargetMode="External"/><Relationship Id="rId5" Type="http://schemas.openxmlformats.org/officeDocument/2006/relationships/hyperlink" Target="https://accentureinternal.service-now.com/" TargetMode="External"/><Relationship Id="rId4" Type="http://schemas.openxmlformats.org/officeDocument/2006/relationships/hyperlink" Target="https://gcptt.accenture.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go.accenture.com/pmgateway" TargetMode="External"/><Relationship Id="rId7" Type="http://schemas.openxmlformats.org/officeDocument/2006/relationships/image" Target="../media/image59.wmf"/><Relationship Id="rId2" Type="http://schemas.openxmlformats.org/officeDocument/2006/relationships/slideLayout" Target="../slideLayouts/slideLayout2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hyperlink" Target="https://in.accenture.com/peoplemobility/" TargetMode="External"/><Relationship Id="rId4" Type="http://schemas.openxmlformats.org/officeDocument/2006/relationships/hyperlink" Target="https://accentureinternal.service-now.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myte.accenture.com/" TargetMode="External"/><Relationship Id="rId2" Type="http://schemas.openxmlformats.org/officeDocument/2006/relationships/diagramData" Target="../diagrams/data3.xml"/><Relationship Id="rId1" Type="http://schemas.openxmlformats.org/officeDocument/2006/relationships/slideLayout" Target="../slideLayouts/slideLayout2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myte.accenture.com/" TargetMode="External"/><Relationship Id="rId7" Type="http://schemas.openxmlformats.org/officeDocument/2006/relationships/image" Target="../media/image64.svg"/><Relationship Id="rId2" Type="http://schemas.openxmlformats.org/officeDocument/2006/relationships/slideLayout" Target="../slideLayouts/slideLayout37.xml"/><Relationship Id="rId1" Type="http://schemas.openxmlformats.org/officeDocument/2006/relationships/vmlDrawing" Target="../drawings/vmlDrawing2.vml"/><Relationship Id="rId6" Type="http://schemas.openxmlformats.org/officeDocument/2006/relationships/image" Target="../media/image63.png"/><Relationship Id="rId11" Type="http://schemas.openxmlformats.org/officeDocument/2006/relationships/image" Target="../media/image60.wmf"/><Relationship Id="rId5" Type="http://schemas.openxmlformats.org/officeDocument/2006/relationships/image" Target="../media/image62.svg"/><Relationship Id="rId10" Type="http://schemas.openxmlformats.org/officeDocument/2006/relationships/package" Target="../embeddings/Microsoft_Word_Document1.docx"/><Relationship Id="rId4" Type="http://schemas.openxmlformats.org/officeDocument/2006/relationships/image" Target="../media/image61.png"/><Relationship Id="rId9" Type="http://schemas.openxmlformats.org/officeDocument/2006/relationships/image" Target="../media/image66.svg"/></Relationships>
</file>

<file path=ppt/slides/_rels/slide18.xml.rels><?xml version="1.0" encoding="UTF-8" standalone="yes"?>
<Relationships xmlns="http://schemas.openxmlformats.org/package/2006/relationships"><Relationship Id="rId3" Type="http://schemas.openxmlformats.org/officeDocument/2006/relationships/hyperlink" Target="https://ast.accenture.com/atlas/Template/wfrmTemplate.aspx" TargetMode="External"/><Relationship Id="rId2" Type="http://schemas.openxmlformats.org/officeDocument/2006/relationships/slideLayout" Target="../slideLayouts/slideLayout49.xml"/><Relationship Id="rId1" Type="http://schemas.openxmlformats.org/officeDocument/2006/relationships/vmlDrawing" Target="../drawings/vmlDrawing3.vml"/><Relationship Id="rId5" Type="http://schemas.openxmlformats.org/officeDocument/2006/relationships/image" Target="../media/image67.emf"/><Relationship Id="rId4" Type="http://schemas.openxmlformats.org/officeDocument/2006/relationships/package" Target="../embeddings/Microsoft_Word_Document2.docx"/></Relationships>
</file>

<file path=ppt/slides/_rels/slide19.xml.rels><?xml version="1.0" encoding="UTF-8" standalone="yes"?>
<Relationships xmlns="http://schemas.openxmlformats.org/package/2006/relationships"><Relationship Id="rId3" Type="http://schemas.openxmlformats.org/officeDocument/2006/relationships/hyperlink" Target="https://myte.accenture.com/" TargetMode="External"/><Relationship Id="rId2" Type="http://schemas.openxmlformats.org/officeDocument/2006/relationships/slideLayout" Target="../slideLayouts/slideLayout50.xml"/><Relationship Id="rId1" Type="http://schemas.openxmlformats.org/officeDocument/2006/relationships/vmlDrawing" Target="../drawings/vmlDrawing4.vml"/><Relationship Id="rId6" Type="http://schemas.openxmlformats.org/officeDocument/2006/relationships/slide" Target="slide19.xml"/><Relationship Id="rId5" Type="http://schemas.openxmlformats.org/officeDocument/2006/relationships/image" Target="../media/image68.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hyperlink" Target="https://gcphub.accenture.com/" TargetMode="External"/><Relationship Id="rId7" Type="http://schemas.openxmlformats.org/officeDocument/2006/relationships/image" Target="../media/image69.emf"/><Relationship Id="rId2" Type="http://schemas.openxmlformats.org/officeDocument/2006/relationships/slideLayout" Target="../slideLayouts/slideLayout35.xml"/><Relationship Id="rId1" Type="http://schemas.openxmlformats.org/officeDocument/2006/relationships/vmlDrawing" Target="../drawings/vmlDrawing5.vml"/><Relationship Id="rId6" Type="http://schemas.openxmlformats.org/officeDocument/2006/relationships/package" Target="../embeddings/Microsoft_Word_Document3.docx"/><Relationship Id="rId5" Type="http://schemas.openxmlformats.org/officeDocument/2006/relationships/hyperlink" Target="https://maileranalytics.accenture.com/Log/Log?link=%5bhttps%3a%2f%2fsupport.accenture.com%2fsupport_portal%2fsupport_portal%3fid%3dacn_service_catalog_dp%26sys_id%3d4cf1bd5cdb67fe0057c7ff971d9619a4%5d&amp;tranId=100083967&amp;subj=VeryUrgentUpdateyourAadhaardetailsontheEmployeesProvidentFundOrganizationEPFOIndiaportalaspartofKnowYourCustomerKYCbyJuly92021&amp;userPk=%7busrpk%7d&amp;email=%7bemail%7d" TargetMode="External"/><Relationship Id="rId4" Type="http://schemas.openxmlformats.org/officeDocument/2006/relationships/hyperlink" Target="https://mediaexchange.accenture.com/media/t/1_03t8n3s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 Id="rId5" Type="http://schemas.openxmlformats.org/officeDocument/2006/relationships/hyperlink" Target="https://india.etravel.accenture.com/Etravel/Employee/Home.aspx?news=y" TargetMode="Externa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hyperlink" Target="https://accentureinternal.service-now.com/support_portal" TargetMode="External"/><Relationship Id="rId3" Type="http://schemas.openxmlformats.org/officeDocument/2006/relationships/tags" Target="../tags/tag3.xml"/><Relationship Id="rId7" Type="http://schemas.openxmlformats.org/officeDocument/2006/relationships/hyperlink" Target="https://adminsupporttools.accenture.com/CAT" TargetMode="External"/><Relationship Id="rId12" Type="http://schemas.openxmlformats.org/officeDocument/2006/relationships/image" Target="../media/image74.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directory.accenture.com/changepassword" TargetMode="External"/><Relationship Id="rId11" Type="http://schemas.openxmlformats.org/officeDocument/2006/relationships/image" Target="../media/image73.png"/><Relationship Id="rId5" Type="http://schemas.openxmlformats.org/officeDocument/2006/relationships/slideLayout" Target="../slideLayouts/slideLayout137.xml"/><Relationship Id="rId10" Type="http://schemas.openxmlformats.org/officeDocument/2006/relationships/hyperlink" Target="mailto:IS.ISA.India.OST@accenture.com" TargetMode="External"/><Relationship Id="rId4" Type="http://schemas.openxmlformats.org/officeDocument/2006/relationships/tags" Target="../tags/tag4.xml"/><Relationship Id="rId9" Type="http://schemas.openxmlformats.org/officeDocument/2006/relationships/hyperlink" Target="https://accentureinternal.service-now.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diagramLayout" Target="../diagrams/layout5.xml"/><Relationship Id="rId7" Type="http://schemas.openxmlformats.org/officeDocument/2006/relationships/image" Target="../media/image75.jpeg"/><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hyperlink" Target="https://accentureinternal.service-now.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hyperlink" Target="mailto:gcp.hr.germany@accenture.com"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hyperlink" Target="https://policies.accenture.com/Pages/0701-0800/0750_C19.aspx?rd=1&amp;Country=India" TargetMode="Externa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hyperlink" Target="https://policies.accenture.com/policy/0063" TargetMode="Externa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ast.accenture.com/atlas" TargetMode="External"/><Relationship Id="rId3" Type="http://schemas.openxmlformats.org/officeDocument/2006/relationships/diagramLayout" Target="../diagrams/layout6.xml"/><Relationship Id="rId7" Type="http://schemas.openxmlformats.org/officeDocument/2006/relationships/hyperlink" Target="https://gcptt.accenture.com/" TargetMode="Externa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hyperlink" Target="https://accentureinternal.service-now.com/support_porta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mailto:forex.card@accenture.com" TargetMode="External"/><Relationship Id="rId2" Type="http://schemas.openxmlformats.org/officeDocument/2006/relationships/slideLayout" Target="../slideLayouts/slideLayout22.xml"/><Relationship Id="rId1" Type="http://schemas.openxmlformats.org/officeDocument/2006/relationships/vmlDrawing" Target="../drawings/vmlDrawing6.vml"/><Relationship Id="rId5" Type="http://schemas.openxmlformats.org/officeDocument/2006/relationships/image" Target="../media/image82.w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84.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83.png"/><Relationship Id="rId2" Type="http://schemas.openxmlformats.org/officeDocument/2006/relationships/diagramData" Target="../diagrams/data7.xml"/><Relationship Id="rId1" Type="http://schemas.openxmlformats.org/officeDocument/2006/relationships/slideLayout" Target="../slideLayouts/slideLayout23.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hyperlink" Target="https://policies.accenture.com/policy/0044" TargetMode="External"/><Relationship Id="rId2" Type="http://schemas.openxmlformats.org/officeDocument/2006/relationships/hyperlink" Target="https://in.accenture.com/travelandevents/international-business-travel-and-medical-insurance-program/" TargetMode="External"/><Relationship Id="rId1" Type="http://schemas.openxmlformats.org/officeDocument/2006/relationships/slideLayout" Target="../slideLayouts/slideLayout188.xml"/><Relationship Id="rId6" Type="http://schemas.openxmlformats.org/officeDocument/2006/relationships/hyperlink" Target="https://policies.accenture.com/policy/1430" TargetMode="External"/><Relationship Id="rId5" Type="http://schemas.openxmlformats.org/officeDocument/2006/relationships/hyperlink" Target="https://policies.accenture.com/policy/0750" TargetMode="External"/><Relationship Id="rId4" Type="http://schemas.openxmlformats.org/officeDocument/2006/relationships/hyperlink" Target="https://policies.accenture.com/policy/0710"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st.accenture.com/" TargetMode="Externa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mailto:gcp.hr.germany@accenture.com"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gcptt.accenture.com/" TargetMode="External"/><Relationship Id="rId2" Type="http://schemas.openxmlformats.org/officeDocument/2006/relationships/slideLayout" Target="../slideLayouts/slideLayout23.xml"/><Relationship Id="rId1" Type="http://schemas.openxmlformats.org/officeDocument/2006/relationships/vmlDrawing" Target="../drawings/vmlDrawing7.vml"/><Relationship Id="rId5" Type="http://schemas.openxmlformats.org/officeDocument/2006/relationships/image" Target="../media/image86.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hyperlink" Target="https://accentureinternal.service-now.com/" TargetMode="External"/><Relationship Id="rId2" Type="http://schemas.openxmlformats.org/officeDocument/2006/relationships/hyperlink" Target="https://policies.accenture.com/" TargetMode="Externa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7.wmf"/><Relationship Id="rId2" Type="http://schemas.openxmlformats.org/officeDocument/2006/relationships/slideLayout" Target="../slideLayouts/slideLayout156.xml"/><Relationship Id="rId1" Type="http://schemas.openxmlformats.org/officeDocument/2006/relationships/vmlDrawing" Target="../drawings/vmlDrawing8.vml"/><Relationship Id="rId6" Type="http://schemas.openxmlformats.org/officeDocument/2006/relationships/oleObject" Target="../embeddings/oleObject4.bin"/><Relationship Id="rId5" Type="http://schemas.openxmlformats.org/officeDocument/2006/relationships/hyperlink" Target="mailto:eramesh@orientalinsurance.co.in" TargetMode="External"/><Relationship Id="rId4" Type="http://schemas.openxmlformats.org/officeDocument/2006/relationships/hyperlink" Target="mailto:india.benefits.portability@accenture.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hyperlink" Target="https://accentureinternal.service-now.com/" TargetMode="External"/><Relationship Id="rId7" Type="http://schemas.openxmlformats.org/officeDocument/2006/relationships/image" Target="../media/image89.wmf"/><Relationship Id="rId2" Type="http://schemas.openxmlformats.org/officeDocument/2006/relationships/slideLayout" Target="../slideLayouts/slideLayout35.xml"/><Relationship Id="rId1" Type="http://schemas.openxmlformats.org/officeDocument/2006/relationships/vmlDrawing" Target="../drawings/vmlDrawing9.vml"/><Relationship Id="rId6" Type="http://schemas.openxmlformats.org/officeDocument/2006/relationships/oleObject" Target="../embeddings/oleObject5.bin"/><Relationship Id="rId5" Type="http://schemas.openxmlformats.org/officeDocument/2006/relationships/hyperlink" Target="mailto:mandar.b.keer@accenture.com" TargetMode="External"/><Relationship Id="rId4" Type="http://schemas.openxmlformats.org/officeDocument/2006/relationships/hyperlink" Target="mailto:gcp.hr.germany@accenture.com" TargetMode="External"/><Relationship Id="rId9" Type="http://schemas.openxmlformats.org/officeDocument/2006/relationships/image" Target="../media/image90.wmf"/></Relationships>
</file>

<file path=ppt/slides/_rels/slide41.xml.rels><?xml version="1.0" encoding="UTF-8" standalone="yes"?>
<Relationships xmlns="http://schemas.openxmlformats.org/package/2006/relationships"><Relationship Id="rId3" Type="http://schemas.openxmlformats.org/officeDocument/2006/relationships/hyperlink" Target="https://support.accenture.com/pmg" TargetMode="External"/><Relationship Id="rId2" Type="http://schemas.openxmlformats.org/officeDocument/2006/relationships/notesSlide" Target="../notesSlides/notesSlide3.xml"/><Relationship Id="rId1" Type="http://schemas.openxmlformats.org/officeDocument/2006/relationships/slideLayout" Target="../slideLayouts/slideLayout188.xml"/></Relationships>
</file>

<file path=ppt/slides/_rels/slide42.xml.rels><?xml version="1.0" encoding="UTF-8" standalone="yes"?>
<Relationships xmlns="http://schemas.openxmlformats.org/package/2006/relationships"><Relationship Id="rId8" Type="http://schemas.openxmlformats.org/officeDocument/2006/relationships/hyperlink" Target="mailto:mandar.b.keer@accenture.com" TargetMode="External"/><Relationship Id="rId3" Type="http://schemas.openxmlformats.org/officeDocument/2006/relationships/tags" Target="../tags/tag7.xml"/><Relationship Id="rId7" Type="http://schemas.openxmlformats.org/officeDocument/2006/relationships/slideLayout" Target="../slideLayouts/slideLayout35.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hyperlink" Target="https://accentureinternal.service-now.com/" TargetMode="Externa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hyperlink" Target="https://secure.ethicspoint.com/domain/media/en/gui/50440/index.html" TargetMode="External"/><Relationship Id="rId3" Type="http://schemas.openxmlformats.org/officeDocument/2006/relationships/hyperlink" Target="https://policies.accenture.com/policy/1461" TargetMode="External"/><Relationship Id="rId7" Type="http://schemas.openxmlformats.org/officeDocument/2006/relationships/hyperlink" Target="https://in.accenture.com/globalwatch/asoc/" TargetMode="External"/><Relationship Id="rId2" Type="http://schemas.openxmlformats.org/officeDocument/2006/relationships/image" Target="../media/image91.jpeg"/><Relationship Id="rId1" Type="http://schemas.openxmlformats.org/officeDocument/2006/relationships/slideLayout" Target="../slideLayouts/slideLayout120.xml"/><Relationship Id="rId6" Type="http://schemas.openxmlformats.org/officeDocument/2006/relationships/hyperlink" Target="https://in.accenture.com/codeofbusinessethics/" TargetMode="External"/><Relationship Id="rId5" Type="http://schemas.openxmlformats.org/officeDocument/2006/relationships/hyperlink" Target="https://policies.accenture.com/policy/0069" TargetMode="External"/><Relationship Id="rId4" Type="http://schemas.openxmlformats.org/officeDocument/2006/relationships/hyperlink" Target="https://policies.accenture.com/policy/0090" TargetMode="External"/><Relationship Id="rId9" Type="http://schemas.openxmlformats.org/officeDocument/2006/relationships/hyperlink" Target="https://in.accenture.com/legal/ethicscompliance/conductcoun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hyperlink" Target="https://compensatory.ey.com/inbound/login.aspx" TargetMode="External"/><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4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diagramLayout" Target="../diagrams/layout2.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11" Type="http://schemas.openxmlformats.org/officeDocument/2006/relationships/image" Target="../media/image47.svg"/><Relationship Id="rId5" Type="http://schemas.openxmlformats.org/officeDocument/2006/relationships/diagramColors" Target="../diagrams/colors2.xml"/><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diagramQuickStyle" Target="../diagrams/quickStyle2.xml"/><Relationship Id="rId9" Type="http://schemas.openxmlformats.org/officeDocument/2006/relationships/image" Target="../media/image45.png"/><Relationship Id="rId14" Type="http://schemas.openxmlformats.org/officeDocument/2006/relationships/image" Target="../media/image5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hyperlink" Target="https://policies.accenture.com/Pages/00010100/0038_C19.aspx?rd=1&amp;Country=India&amp;Level=Employees+in+roles+at+career+levels+8-13" TargetMode="External"/><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54.xml.rels><?xml version="1.0" encoding="UTF-8" standalone="yes"?>
<Relationships xmlns="http://schemas.openxmlformats.org/package/2006/relationships"><Relationship Id="rId3" Type="http://schemas.openxmlformats.org/officeDocument/2006/relationships/hyperlink" Target="https://accentureinternal.service-now.com/" TargetMode="External"/><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94.xml"/><Relationship Id="rId4" Type="http://schemas.openxmlformats.org/officeDocument/2006/relationships/image" Target="../media/image97.emf"/></Relationships>
</file>

<file path=ppt/slides/_rels/slide56.xml.rels><?xml version="1.0" encoding="UTF-8" standalone="yes"?>
<Relationships xmlns="http://schemas.openxmlformats.org/package/2006/relationships"><Relationship Id="rId3" Type="http://schemas.openxmlformats.org/officeDocument/2006/relationships/hyperlink" Target="mailto:bharani.bs@accenture.com" TargetMode="External"/><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5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8" Type="http://schemas.openxmlformats.org/officeDocument/2006/relationships/hyperlink" Target="https://in.accenture.com/inclusionanddiversity/cross-cultural/country-cultural-cards/" TargetMode="External"/><Relationship Id="rId3" Type="http://schemas.openxmlformats.org/officeDocument/2006/relationships/notesSlide" Target="../notesSlides/notesSlide12.xml"/><Relationship Id="rId7" Type="http://schemas.openxmlformats.org/officeDocument/2006/relationships/hyperlink" Target="https://gcptt.accenture.com/" TargetMode="External"/><Relationship Id="rId2" Type="http://schemas.openxmlformats.org/officeDocument/2006/relationships/slideLayout" Target="../slideLayouts/slideLayout30.xml"/><Relationship Id="rId1" Type="http://schemas.openxmlformats.org/officeDocument/2006/relationships/vmlDrawing" Target="../drawings/vmlDrawing10.vml"/><Relationship Id="rId6" Type="http://schemas.openxmlformats.org/officeDocument/2006/relationships/image" Target="../media/image100.png"/><Relationship Id="rId5" Type="http://schemas.openxmlformats.org/officeDocument/2006/relationships/image" Target="../media/image99.wmf"/><Relationship Id="rId4" Type="http://schemas.openxmlformats.org/officeDocument/2006/relationships/package" Target="../embeddings/Microsoft_Word_Document4.docx"/><Relationship Id="rId9" Type="http://schemas.openxmlformats.org/officeDocument/2006/relationships/hyperlink" Target="https://mylearning.accenture.com/myl-ui/learner/activityDetails?referrer=search&amp;activityID=1290266&amp;source=myLearning&amp;refresh=1582.126789716006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gcptt.accenture.com/" TargetMode="External"/><Relationship Id="rId2" Type="http://schemas.openxmlformats.org/officeDocument/2006/relationships/image" Target="../media/image101.jpeg"/><Relationship Id="rId1" Type="http://schemas.openxmlformats.org/officeDocument/2006/relationships/slideLayout" Target="../slideLayouts/slideLayout48.xml"/><Relationship Id="rId4" Type="http://schemas.openxmlformats.org/officeDocument/2006/relationships/image" Target="../media/image102.png"/></Relationships>
</file>

<file path=ppt/slides/_rels/slide6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hyperlink" Target="https://gcptt.accenture.com/" TargetMode="Externa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gcptt.accenture.com/" TargetMode="External"/><Relationship Id="rId7" Type="http://schemas.openxmlformats.org/officeDocument/2006/relationships/image" Target="../media/image57.svg"/><Relationship Id="rId2" Type="http://schemas.openxmlformats.org/officeDocument/2006/relationships/image" Target="../media/image53.jpeg"/><Relationship Id="rId1" Type="http://schemas.openxmlformats.org/officeDocument/2006/relationships/slideLayout" Target="../slideLayouts/slideLayout14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19978E-2A0A-4C50-8A82-5E06695A5F36}"/>
              </a:ext>
            </a:extLst>
          </p:cNvPr>
          <p:cNvSpPr/>
          <p:nvPr/>
        </p:nvSpPr>
        <p:spPr>
          <a:xfrm>
            <a:off x="1022555" y="991635"/>
            <a:ext cx="3845633" cy="410882"/>
          </a:xfrm>
          <a:prstGeom prst="rect">
            <a:avLst/>
          </a:prstGeom>
        </p:spPr>
        <p:txBody>
          <a:bodyPr wrap="square">
            <a:spAutoFit/>
          </a:bodyPr>
          <a:lstStyle/>
          <a:p>
            <a:pPr lvl="0" fontAlgn="base">
              <a:lnSpc>
                <a:spcPct val="115000"/>
              </a:lnSpc>
              <a:spcBef>
                <a:spcPct val="20000"/>
              </a:spcBef>
              <a:spcAft>
                <a:spcPct val="0"/>
              </a:spcAft>
              <a:buClr>
                <a:srgbClr val="771E28"/>
              </a:buClr>
              <a:buSzPct val="60000"/>
            </a:pPr>
            <a:r>
              <a:rPr lang="en-GB" b="1" dirty="0">
                <a:solidFill>
                  <a:prstClr val="white"/>
                </a:solidFill>
                <a:latin typeface="Arial" pitchFamily="34" charset="0"/>
                <a:cs typeface="Arial" pitchFamily="34" charset="0"/>
              </a:rPr>
              <a:t>GCP ASSIGNMENT - GERMANY</a:t>
            </a:r>
          </a:p>
        </p:txBody>
      </p:sp>
      <p:pic>
        <p:nvPicPr>
          <p:cNvPr id="5" name="Picture 4">
            <a:extLst>
              <a:ext uri="{FF2B5EF4-FFF2-40B4-BE49-F238E27FC236}">
                <a16:creationId xmlns:a16="http://schemas.microsoft.com/office/drawing/2014/main" id="{9B3CC041-F883-4D7C-AE38-39B983C0490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F0845631-6C53-4475-B18F-BD49E2A1C987}"/>
              </a:ext>
            </a:extLst>
          </p:cNvPr>
          <p:cNvSpPr/>
          <p:nvPr/>
        </p:nvSpPr>
        <p:spPr>
          <a:xfrm>
            <a:off x="429768" y="1618488"/>
            <a:ext cx="6400800" cy="558614"/>
          </a:xfrm>
          <a:prstGeom prst="rect">
            <a:avLst/>
          </a:prstGeom>
        </p:spPr>
        <p:txBody>
          <a:bodyPr wrap="square">
            <a:spAutoFit/>
          </a:bodyPr>
          <a:lstStyle/>
          <a:p>
            <a:pPr>
              <a:lnSpc>
                <a:spcPct val="115000"/>
              </a:lnSpc>
              <a:spcBef>
                <a:spcPct val="20000"/>
              </a:spcBef>
              <a:buClr>
                <a:schemeClr val="folHlink"/>
              </a:buClr>
              <a:buSzPct val="60000"/>
            </a:pPr>
            <a:r>
              <a:rPr lang="en-GB" sz="2800" b="1" dirty="0">
                <a:latin typeface="+mj-lt"/>
              </a:rPr>
              <a:t>GCP ASSIGNMENT - GERMANY</a:t>
            </a:r>
          </a:p>
        </p:txBody>
      </p:sp>
    </p:spTree>
    <p:extLst>
      <p:ext uri="{BB962C8B-B14F-4D97-AF65-F5344CB8AC3E}">
        <p14:creationId xmlns:p14="http://schemas.microsoft.com/office/powerpoint/2010/main" val="3106587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B96D6B-F79D-465E-8E47-8E87BD98128D}"/>
              </a:ext>
            </a:extLst>
          </p:cNvPr>
          <p:cNvCxnSpPr/>
          <p:nvPr/>
        </p:nvCxnSpPr>
        <p:spPr>
          <a:xfrm>
            <a:off x="0" y="869795"/>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2B92557-E8D5-4C3D-A67E-597CFCCB4938}"/>
              </a:ext>
            </a:extLst>
          </p:cNvPr>
          <p:cNvSpPr/>
          <p:nvPr/>
        </p:nvSpPr>
        <p:spPr>
          <a:xfrm>
            <a:off x="8531874" y="1167441"/>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
              </a:rPr>
              <a:t>Forex</a:t>
            </a:r>
            <a:endParaRPr lang="en-US" sz="1200" b="1" kern="0"/>
          </a:p>
        </p:txBody>
      </p:sp>
      <p:sp>
        <p:nvSpPr>
          <p:cNvPr id="23" name="Rectangle 22">
            <a:extLst>
              <a:ext uri="{FF2B5EF4-FFF2-40B4-BE49-F238E27FC236}">
                <a16:creationId xmlns:a16="http://schemas.microsoft.com/office/drawing/2014/main" id="{B776EEF2-B1FB-4E2E-BD24-B7AF358E8B1E}"/>
              </a:ext>
            </a:extLst>
          </p:cNvPr>
          <p:cNvSpPr/>
          <p:nvPr/>
        </p:nvSpPr>
        <p:spPr>
          <a:xfrm>
            <a:off x="8531874" y="1594317"/>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3"/>
              </a:rPr>
              <a:t>MyTE</a:t>
            </a:r>
            <a:endParaRPr lang="en-US" sz="1200" b="1" kern="0"/>
          </a:p>
        </p:txBody>
      </p:sp>
      <p:sp>
        <p:nvSpPr>
          <p:cNvPr id="24" name="Rectangle 23">
            <a:extLst>
              <a:ext uri="{FF2B5EF4-FFF2-40B4-BE49-F238E27FC236}">
                <a16:creationId xmlns:a16="http://schemas.microsoft.com/office/drawing/2014/main" id="{FCFF02DD-2A0C-4576-BB8B-760D7FD94F88}"/>
              </a:ext>
            </a:extLst>
          </p:cNvPr>
          <p:cNvSpPr/>
          <p:nvPr/>
        </p:nvSpPr>
        <p:spPr>
          <a:xfrm>
            <a:off x="8531874" y="202476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4"/>
              </a:rPr>
              <a:t>Accenture Workplace </a:t>
            </a:r>
            <a:endParaRPr lang="en-US" sz="1200" b="1" kern="0"/>
          </a:p>
        </p:txBody>
      </p:sp>
      <p:sp>
        <p:nvSpPr>
          <p:cNvPr id="25" name="Rectangle 24">
            <a:extLst>
              <a:ext uri="{FF2B5EF4-FFF2-40B4-BE49-F238E27FC236}">
                <a16:creationId xmlns:a16="http://schemas.microsoft.com/office/drawing/2014/main" id="{E36D7BDA-0120-4C60-8DA1-6E5D4E173417}"/>
              </a:ext>
            </a:extLst>
          </p:cNvPr>
          <p:cNvSpPr/>
          <p:nvPr/>
        </p:nvSpPr>
        <p:spPr>
          <a:xfrm>
            <a:off x="8531874" y="24649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4"/>
              </a:rPr>
              <a:t>Payroll &amp; Finance related queries</a:t>
            </a:r>
            <a:endParaRPr lang="en-US" sz="1200" b="1" kern="0"/>
          </a:p>
        </p:txBody>
      </p:sp>
      <p:sp>
        <p:nvSpPr>
          <p:cNvPr id="26" name="Rectangle 25">
            <a:extLst>
              <a:ext uri="{FF2B5EF4-FFF2-40B4-BE49-F238E27FC236}">
                <a16:creationId xmlns:a16="http://schemas.microsoft.com/office/drawing/2014/main" id="{8F6DE33A-9A69-4DF9-982C-22C28A349E02}"/>
              </a:ext>
            </a:extLst>
          </p:cNvPr>
          <p:cNvSpPr/>
          <p:nvPr/>
        </p:nvSpPr>
        <p:spPr>
          <a:xfrm>
            <a:off x="8531874" y="289765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5"/>
              </a:rPr>
              <a:t>ECS/HR Helpline</a:t>
            </a:r>
            <a:endParaRPr lang="en-US" sz="1200" b="1" kern="0"/>
          </a:p>
        </p:txBody>
      </p:sp>
      <p:sp>
        <p:nvSpPr>
          <p:cNvPr id="27" name="Rectangle 26">
            <a:extLst>
              <a:ext uri="{FF2B5EF4-FFF2-40B4-BE49-F238E27FC236}">
                <a16:creationId xmlns:a16="http://schemas.microsoft.com/office/drawing/2014/main" id="{C567EF74-1E03-4767-8E66-48A5E0D3100F}"/>
              </a:ext>
            </a:extLst>
          </p:cNvPr>
          <p:cNvSpPr/>
          <p:nvPr/>
        </p:nvSpPr>
        <p:spPr>
          <a:xfrm>
            <a:off x="8531874" y="33260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
              </a:rPr>
              <a:t>E-Travel</a:t>
            </a:r>
            <a:endParaRPr lang="en-US" sz="1200" b="1" kern="0"/>
          </a:p>
        </p:txBody>
      </p:sp>
      <p:sp>
        <p:nvSpPr>
          <p:cNvPr id="28" name="Rectangle 27">
            <a:extLst>
              <a:ext uri="{FF2B5EF4-FFF2-40B4-BE49-F238E27FC236}">
                <a16:creationId xmlns:a16="http://schemas.microsoft.com/office/drawing/2014/main" id="{24B78316-E309-439A-BBB3-C173724BFBC9}"/>
              </a:ext>
            </a:extLst>
          </p:cNvPr>
          <p:cNvSpPr/>
          <p:nvPr/>
        </p:nvSpPr>
        <p:spPr>
          <a:xfrm>
            <a:off x="8531874" y="3758553"/>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6"/>
              </a:rPr>
              <a:t>Accenture Portal</a:t>
            </a:r>
            <a:endParaRPr lang="en-US" sz="1200" b="1" kern="0"/>
          </a:p>
        </p:txBody>
      </p:sp>
      <p:sp>
        <p:nvSpPr>
          <p:cNvPr id="29" name="Rectangle 28">
            <a:extLst>
              <a:ext uri="{FF2B5EF4-FFF2-40B4-BE49-F238E27FC236}">
                <a16:creationId xmlns:a16="http://schemas.microsoft.com/office/drawing/2014/main" id="{80A2F18F-D499-4CA6-804C-583EB9083678}"/>
              </a:ext>
            </a:extLst>
          </p:cNvPr>
          <p:cNvSpPr/>
          <p:nvPr/>
        </p:nvSpPr>
        <p:spPr>
          <a:xfrm>
            <a:off x="8531874" y="4191290"/>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7"/>
              </a:rPr>
              <a:t>To Change Password</a:t>
            </a:r>
            <a:endParaRPr lang="en-US" sz="1200" b="1" kern="0"/>
          </a:p>
        </p:txBody>
      </p:sp>
      <p:sp>
        <p:nvSpPr>
          <p:cNvPr id="30" name="Rectangle 29">
            <a:extLst>
              <a:ext uri="{FF2B5EF4-FFF2-40B4-BE49-F238E27FC236}">
                <a16:creationId xmlns:a16="http://schemas.microsoft.com/office/drawing/2014/main" id="{546D5A73-A264-4503-BE9E-2DD2999234D9}"/>
              </a:ext>
            </a:extLst>
          </p:cNvPr>
          <p:cNvSpPr/>
          <p:nvPr/>
        </p:nvSpPr>
        <p:spPr>
          <a:xfrm>
            <a:off x="8531874" y="4624027"/>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8"/>
              </a:rPr>
              <a:t>IT assets to Asset team </a:t>
            </a:r>
            <a:endParaRPr lang="en-US" sz="1200" b="1" kern="0"/>
          </a:p>
        </p:txBody>
      </p:sp>
      <p:sp>
        <p:nvSpPr>
          <p:cNvPr id="33" name="Rectangle 32">
            <a:extLst>
              <a:ext uri="{FF2B5EF4-FFF2-40B4-BE49-F238E27FC236}">
                <a16:creationId xmlns:a16="http://schemas.microsoft.com/office/drawing/2014/main" id="{00301962-40AE-4D58-8C35-C623FD705D62}"/>
              </a:ext>
            </a:extLst>
          </p:cNvPr>
          <p:cNvSpPr/>
          <p:nvPr/>
        </p:nvSpPr>
        <p:spPr>
          <a:xfrm>
            <a:off x="8526739" y="5546898"/>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9"/>
              </a:rPr>
              <a:t>Assets and Logistics</a:t>
            </a:r>
            <a:endParaRPr lang="en-IN" sz="1200" b="1" kern="0"/>
          </a:p>
        </p:txBody>
      </p:sp>
      <p:sp>
        <p:nvSpPr>
          <p:cNvPr id="61" name="Rectangle 60">
            <a:extLst>
              <a:ext uri="{FF2B5EF4-FFF2-40B4-BE49-F238E27FC236}">
                <a16:creationId xmlns:a16="http://schemas.microsoft.com/office/drawing/2014/main" id="{ABD79AB3-B96C-416C-974C-8696560C5DB3}"/>
              </a:ext>
            </a:extLst>
          </p:cNvPr>
          <p:cNvSpPr/>
          <p:nvPr/>
        </p:nvSpPr>
        <p:spPr>
          <a:xfrm>
            <a:off x="173328" y="1167441"/>
            <a:ext cx="3557239" cy="386016"/>
          </a:xfrm>
          <a:prstGeom prst="rect">
            <a:avLst/>
          </a:prstGeom>
          <a:solidFill>
            <a:srgbClr val="3FA0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0"/>
              </a:rPr>
              <a:t>GCP Policy Link- Global </a:t>
            </a:r>
            <a:endParaRPr lang="en-IN" sz="1200" b="1" kern="0"/>
          </a:p>
        </p:txBody>
      </p:sp>
      <p:sp>
        <p:nvSpPr>
          <p:cNvPr id="62" name="Rectangle 61">
            <a:extLst>
              <a:ext uri="{FF2B5EF4-FFF2-40B4-BE49-F238E27FC236}">
                <a16:creationId xmlns:a16="http://schemas.microsoft.com/office/drawing/2014/main" id="{7547F356-6DD1-45E8-B035-F31D7B5D93CF}"/>
              </a:ext>
            </a:extLst>
          </p:cNvPr>
          <p:cNvSpPr/>
          <p:nvPr/>
        </p:nvSpPr>
        <p:spPr>
          <a:xfrm>
            <a:off x="173327" y="1595464"/>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1"/>
              </a:rPr>
              <a:t>GCP Policy Link- India Supplement    </a:t>
            </a:r>
            <a:endParaRPr lang="en-US" sz="1200" b="1" kern="0"/>
          </a:p>
        </p:txBody>
      </p:sp>
      <p:sp>
        <p:nvSpPr>
          <p:cNvPr id="63" name="Rectangle 62">
            <a:extLst>
              <a:ext uri="{FF2B5EF4-FFF2-40B4-BE49-F238E27FC236}">
                <a16:creationId xmlns:a16="http://schemas.microsoft.com/office/drawing/2014/main" id="{5791963E-D027-47CA-85F8-968FF296A076}"/>
              </a:ext>
            </a:extLst>
          </p:cNvPr>
          <p:cNvSpPr/>
          <p:nvPr/>
        </p:nvSpPr>
        <p:spPr>
          <a:xfrm>
            <a:off x="173324" y="202476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2"/>
              </a:rPr>
              <a:t>Host Country Policy Addendum </a:t>
            </a:r>
            <a:endParaRPr lang="en-IN" sz="1200" b="1" kern="0"/>
          </a:p>
        </p:txBody>
      </p:sp>
      <p:sp>
        <p:nvSpPr>
          <p:cNvPr id="64" name="Rectangle 63">
            <a:extLst>
              <a:ext uri="{FF2B5EF4-FFF2-40B4-BE49-F238E27FC236}">
                <a16:creationId xmlns:a16="http://schemas.microsoft.com/office/drawing/2014/main" id="{49B19596-0157-456B-A0BD-D87B4C339DD1}"/>
              </a:ext>
            </a:extLst>
          </p:cNvPr>
          <p:cNvSpPr/>
          <p:nvPr/>
        </p:nvSpPr>
        <p:spPr>
          <a:xfrm>
            <a:off x="173324" y="2465453"/>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3"/>
              </a:rPr>
              <a:t>GCP Provisions for Career Level 7 &amp; above</a:t>
            </a:r>
            <a:endParaRPr lang="en-US" sz="1200" b="1" kern="0"/>
          </a:p>
        </p:txBody>
      </p:sp>
      <p:sp>
        <p:nvSpPr>
          <p:cNvPr id="65" name="Rectangle 64">
            <a:extLst>
              <a:ext uri="{FF2B5EF4-FFF2-40B4-BE49-F238E27FC236}">
                <a16:creationId xmlns:a16="http://schemas.microsoft.com/office/drawing/2014/main" id="{37AC2838-FD14-4939-8C92-470BD48E488D}"/>
              </a:ext>
            </a:extLst>
          </p:cNvPr>
          <p:cNvSpPr/>
          <p:nvPr/>
        </p:nvSpPr>
        <p:spPr>
          <a:xfrm>
            <a:off x="173326" y="2900157"/>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4"/>
              </a:rPr>
              <a:t>GCP Costing and Operating Guide</a:t>
            </a:r>
            <a:endParaRPr lang="en-IN" sz="1200" b="1" kern="0"/>
          </a:p>
        </p:txBody>
      </p:sp>
      <p:sp>
        <p:nvSpPr>
          <p:cNvPr id="66" name="Rectangle 65">
            <a:extLst>
              <a:ext uri="{FF2B5EF4-FFF2-40B4-BE49-F238E27FC236}">
                <a16:creationId xmlns:a16="http://schemas.microsoft.com/office/drawing/2014/main" id="{4E730C37-9D15-4247-9435-949976779FC1}"/>
              </a:ext>
            </a:extLst>
          </p:cNvPr>
          <p:cNvSpPr/>
          <p:nvPr/>
        </p:nvSpPr>
        <p:spPr>
          <a:xfrm>
            <a:off x="173326" y="332601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dirty="0">
                <a:hlinkClick r:id="rId15"/>
              </a:rPr>
              <a:t>GCP HUB</a:t>
            </a:r>
            <a:endParaRPr lang="en-US" sz="1200" b="1" kern="0" dirty="0"/>
          </a:p>
        </p:txBody>
      </p:sp>
      <p:sp>
        <p:nvSpPr>
          <p:cNvPr id="67" name="Rectangle 66">
            <a:extLst>
              <a:ext uri="{FF2B5EF4-FFF2-40B4-BE49-F238E27FC236}">
                <a16:creationId xmlns:a16="http://schemas.microsoft.com/office/drawing/2014/main" id="{56E639A9-A1F8-4746-96A8-12DA85E2B869}"/>
              </a:ext>
            </a:extLst>
          </p:cNvPr>
          <p:cNvSpPr/>
          <p:nvPr/>
        </p:nvSpPr>
        <p:spPr>
          <a:xfrm>
            <a:off x="173325" y="3758752"/>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6"/>
              </a:rPr>
              <a:t>GCP Policy Briefing Deck</a:t>
            </a:r>
            <a:endParaRPr lang="en-US" sz="1200" b="1" kern="0"/>
          </a:p>
        </p:txBody>
      </p:sp>
      <p:sp>
        <p:nvSpPr>
          <p:cNvPr id="68" name="Rectangle 67">
            <a:extLst>
              <a:ext uri="{FF2B5EF4-FFF2-40B4-BE49-F238E27FC236}">
                <a16:creationId xmlns:a16="http://schemas.microsoft.com/office/drawing/2014/main" id="{E048842E-A496-4FAE-BACD-757C7F263587}"/>
              </a:ext>
            </a:extLst>
          </p:cNvPr>
          <p:cNvSpPr/>
          <p:nvPr/>
        </p:nvSpPr>
        <p:spPr>
          <a:xfrm>
            <a:off x="173324" y="4191489"/>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u="sng">
                <a:hlinkClick r:id="rId17"/>
              </a:rPr>
              <a:t>http://go.accenture.com/pmgateway</a:t>
            </a:r>
            <a:endParaRPr lang="en-US" sz="1200" b="1" kern="0"/>
          </a:p>
        </p:txBody>
      </p:sp>
      <p:sp>
        <p:nvSpPr>
          <p:cNvPr id="69" name="Rectangle 68">
            <a:extLst>
              <a:ext uri="{FF2B5EF4-FFF2-40B4-BE49-F238E27FC236}">
                <a16:creationId xmlns:a16="http://schemas.microsoft.com/office/drawing/2014/main" id="{EC156AF3-EF90-41BD-B960-EC38A14A977D}"/>
              </a:ext>
            </a:extLst>
          </p:cNvPr>
          <p:cNvSpPr/>
          <p:nvPr/>
        </p:nvSpPr>
        <p:spPr>
          <a:xfrm>
            <a:off x="173324" y="4624226"/>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dirty="0">
                <a:hlinkClick r:id="rId18"/>
              </a:rPr>
              <a:t>Information on visa/ immigration matters please visit </a:t>
            </a:r>
            <a:endParaRPr lang="en-US" sz="1200" b="1" kern="0" dirty="0"/>
          </a:p>
        </p:txBody>
      </p:sp>
      <p:sp>
        <p:nvSpPr>
          <p:cNvPr id="70" name="Rectangle 69">
            <a:extLst>
              <a:ext uri="{FF2B5EF4-FFF2-40B4-BE49-F238E27FC236}">
                <a16:creationId xmlns:a16="http://schemas.microsoft.com/office/drawing/2014/main" id="{5D803464-4F31-42EB-B2B7-51EADA988429}"/>
              </a:ext>
            </a:extLst>
          </p:cNvPr>
          <p:cNvSpPr/>
          <p:nvPr/>
        </p:nvSpPr>
        <p:spPr>
          <a:xfrm>
            <a:off x="173323" y="5056963"/>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19"/>
              </a:rPr>
              <a:t>Onsite Transition Checklist</a:t>
            </a:r>
            <a:endParaRPr lang="en-US" sz="1200" b="1" kern="0"/>
          </a:p>
        </p:txBody>
      </p:sp>
      <p:sp>
        <p:nvSpPr>
          <p:cNvPr id="71" name="Rectangle 70">
            <a:extLst>
              <a:ext uri="{FF2B5EF4-FFF2-40B4-BE49-F238E27FC236}">
                <a16:creationId xmlns:a16="http://schemas.microsoft.com/office/drawing/2014/main" id="{0A18604E-93FE-4017-AE58-7C7FF58D42DB}"/>
              </a:ext>
            </a:extLst>
          </p:cNvPr>
          <p:cNvSpPr/>
          <p:nvPr/>
        </p:nvSpPr>
        <p:spPr>
          <a:xfrm>
            <a:off x="173322" y="5489700"/>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0"/>
              </a:rPr>
              <a:t>AST Team</a:t>
            </a:r>
            <a:endParaRPr lang="en-US" sz="1200" b="1" kern="0"/>
          </a:p>
        </p:txBody>
      </p:sp>
      <p:sp>
        <p:nvSpPr>
          <p:cNvPr id="72" name="Rectangle 71">
            <a:extLst>
              <a:ext uri="{FF2B5EF4-FFF2-40B4-BE49-F238E27FC236}">
                <a16:creationId xmlns:a16="http://schemas.microsoft.com/office/drawing/2014/main" id="{57ECD582-6356-4EED-B267-6EC2E28150C9}"/>
              </a:ext>
            </a:extLst>
          </p:cNvPr>
          <p:cNvSpPr/>
          <p:nvPr/>
        </p:nvSpPr>
        <p:spPr>
          <a:xfrm>
            <a:off x="173321" y="5922437"/>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1"/>
              </a:rPr>
              <a:t>DCN (Tech Clearance)</a:t>
            </a:r>
            <a:endParaRPr lang="en-US" sz="1200" b="1" kern="0"/>
          </a:p>
        </p:txBody>
      </p:sp>
      <p:sp>
        <p:nvSpPr>
          <p:cNvPr id="84" name="Rectangle 83">
            <a:extLst>
              <a:ext uri="{FF2B5EF4-FFF2-40B4-BE49-F238E27FC236}">
                <a16:creationId xmlns:a16="http://schemas.microsoft.com/office/drawing/2014/main" id="{BB9F481D-5AC8-43F1-ADEC-3D4B5A4618E8}"/>
              </a:ext>
            </a:extLst>
          </p:cNvPr>
          <p:cNvSpPr/>
          <p:nvPr/>
        </p:nvSpPr>
        <p:spPr>
          <a:xfrm>
            <a:off x="4352597" y="1167441"/>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hlinkClick r:id="rId22"/>
              </a:rPr>
              <a:t>My Learning </a:t>
            </a:r>
            <a:endParaRPr lang="en-US" sz="1200" b="1" kern="0"/>
          </a:p>
        </p:txBody>
      </p:sp>
      <p:sp>
        <p:nvSpPr>
          <p:cNvPr id="85" name="Rectangle 84">
            <a:extLst>
              <a:ext uri="{FF2B5EF4-FFF2-40B4-BE49-F238E27FC236}">
                <a16:creationId xmlns:a16="http://schemas.microsoft.com/office/drawing/2014/main" id="{B3C0EDC0-6CDF-488C-B5D5-B34994D15DBB}"/>
              </a:ext>
            </a:extLst>
          </p:cNvPr>
          <p:cNvSpPr/>
          <p:nvPr/>
        </p:nvSpPr>
        <p:spPr>
          <a:xfrm>
            <a:off x="4513316" y="6348099"/>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kern="0">
              <a:hlinkClick r:id="rId23"/>
            </a:endParaRPr>
          </a:p>
          <a:p>
            <a:pPr algn="ctr"/>
            <a:r>
              <a:rPr lang="en-US" sz="1200" b="1" kern="0">
                <a:hlinkClick r:id="rId23"/>
              </a:rPr>
              <a:t>EY Link </a:t>
            </a:r>
            <a:r>
              <a:rPr lang="en-US" sz="1200" b="1" kern="0"/>
              <a:t>-</a:t>
            </a:r>
            <a:r>
              <a:rPr lang="en-US" sz="1200" b="1" kern="0">
                <a:solidFill>
                  <a:schemeClr val="bg1"/>
                </a:solidFill>
              </a:rPr>
              <a:t>Username: MobileExecUser</a:t>
            </a:r>
          </a:p>
          <a:p>
            <a:pPr algn="ctr"/>
            <a:r>
              <a:rPr lang="en-US" sz="1200" b="1" kern="0">
                <a:solidFill>
                  <a:schemeClr val="bg1"/>
                </a:solidFill>
              </a:rPr>
              <a:t>(Taxation)                   Password: tax2k6</a:t>
            </a:r>
          </a:p>
          <a:p>
            <a:pPr algn="ctr"/>
            <a:endParaRPr lang="en-IN" sz="1200" b="1" kern="0"/>
          </a:p>
        </p:txBody>
      </p:sp>
      <p:cxnSp>
        <p:nvCxnSpPr>
          <p:cNvPr id="88" name="Straight Connector 87">
            <a:extLst>
              <a:ext uri="{FF2B5EF4-FFF2-40B4-BE49-F238E27FC236}">
                <a16:creationId xmlns:a16="http://schemas.microsoft.com/office/drawing/2014/main" id="{89CCCFD5-C878-42FC-AEA7-56DAD87D0BEC}"/>
              </a:ext>
            </a:extLst>
          </p:cNvPr>
          <p:cNvCxnSpPr>
            <a:cxnSpLocks/>
          </p:cNvCxnSpPr>
          <p:nvPr/>
        </p:nvCxnSpPr>
        <p:spPr>
          <a:xfrm>
            <a:off x="4049486" y="1360449"/>
            <a:ext cx="0" cy="5238481"/>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89" name="Straight Connector 88">
            <a:extLst>
              <a:ext uri="{FF2B5EF4-FFF2-40B4-BE49-F238E27FC236}">
                <a16:creationId xmlns:a16="http://schemas.microsoft.com/office/drawing/2014/main" id="{D8E12DAD-12D7-4799-9843-D2A4624ADD8D}"/>
              </a:ext>
            </a:extLst>
          </p:cNvPr>
          <p:cNvCxnSpPr/>
          <p:nvPr/>
        </p:nvCxnSpPr>
        <p:spPr>
          <a:xfrm>
            <a:off x="8231275" y="1360449"/>
            <a:ext cx="0" cy="5187534"/>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80" name="Rectangle 79">
            <a:extLst>
              <a:ext uri="{FF2B5EF4-FFF2-40B4-BE49-F238E27FC236}">
                <a16:creationId xmlns:a16="http://schemas.microsoft.com/office/drawing/2014/main" id="{E0B07420-3C36-4DCA-9862-894B8416A2A6}"/>
              </a:ext>
            </a:extLst>
          </p:cNvPr>
          <p:cNvSpPr/>
          <p:nvPr/>
        </p:nvSpPr>
        <p:spPr>
          <a:xfrm>
            <a:off x="304800" y="338322"/>
            <a:ext cx="7857857" cy="400110"/>
          </a:xfrm>
          <a:prstGeom prst="rect">
            <a:avLst/>
          </a:prstGeom>
        </p:spPr>
        <p:txBody>
          <a:bodyPr wrap="none">
            <a:spAutoFit/>
          </a:bodyPr>
          <a:lstStyle/>
          <a:p>
            <a:pPr fontAlgn="base">
              <a:spcBef>
                <a:spcPct val="0"/>
              </a:spcBef>
              <a:spcAft>
                <a:spcPct val="0"/>
              </a:spcAft>
            </a:pPr>
            <a:r>
              <a:rPr lang="en-US" sz="2000">
                <a:solidFill>
                  <a:prstClr val="black"/>
                </a:solidFill>
                <a:latin typeface="Arial Black" panose="020B0A04020102020204" pitchFamily="34" charset="0"/>
                <a:cs typeface="Arial" pitchFamily="34" charset="0"/>
              </a:rPr>
              <a:t>STAKEHOLDER SUPPORT FUNCTIONS &amp; REFERENCES</a:t>
            </a:r>
          </a:p>
        </p:txBody>
      </p:sp>
      <p:sp>
        <p:nvSpPr>
          <p:cNvPr id="2" name="Rectangle: Rounded Corners 1">
            <a:extLst>
              <a:ext uri="{FF2B5EF4-FFF2-40B4-BE49-F238E27FC236}">
                <a16:creationId xmlns:a16="http://schemas.microsoft.com/office/drawing/2014/main" id="{659F3ED4-09F0-4D98-A66A-D382B208F26D}"/>
              </a:ext>
            </a:extLst>
          </p:cNvPr>
          <p:cNvSpPr/>
          <p:nvPr/>
        </p:nvSpPr>
        <p:spPr>
          <a:xfrm>
            <a:off x="5415805" y="2170596"/>
            <a:ext cx="1425677" cy="388777"/>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IN" sz="1600" b="1"/>
              <a:t>Support</a:t>
            </a:r>
          </a:p>
        </p:txBody>
      </p:sp>
      <p:sp>
        <p:nvSpPr>
          <p:cNvPr id="81" name="Rectangle: Rounded Corners 80">
            <a:extLst>
              <a:ext uri="{FF2B5EF4-FFF2-40B4-BE49-F238E27FC236}">
                <a16:creationId xmlns:a16="http://schemas.microsoft.com/office/drawing/2014/main" id="{A0F21EF9-4365-4369-A509-F26168DE591C}"/>
              </a:ext>
            </a:extLst>
          </p:cNvPr>
          <p:cNvSpPr/>
          <p:nvPr/>
        </p:nvSpPr>
        <p:spPr>
          <a:xfrm>
            <a:off x="5414545" y="2549686"/>
            <a:ext cx="1425677" cy="388777"/>
          </a:xfrm>
          <a:prstGeom prst="roundRect">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IN" sz="1600" b="1"/>
              <a:t>Functions</a:t>
            </a:r>
          </a:p>
        </p:txBody>
      </p:sp>
      <p:sp>
        <p:nvSpPr>
          <p:cNvPr id="4" name="Isosceles Triangle 3">
            <a:extLst>
              <a:ext uri="{FF2B5EF4-FFF2-40B4-BE49-F238E27FC236}">
                <a16:creationId xmlns:a16="http://schemas.microsoft.com/office/drawing/2014/main" id="{5E2DB998-A946-4DB7-9A65-CE5284C5B4B2}"/>
              </a:ext>
            </a:extLst>
          </p:cNvPr>
          <p:cNvSpPr/>
          <p:nvPr/>
        </p:nvSpPr>
        <p:spPr>
          <a:xfrm rot="10800000">
            <a:off x="5414544" y="4996514"/>
            <a:ext cx="1491542" cy="397561"/>
          </a:xfrm>
          <a:prstGeom prst="triangle">
            <a:avLst/>
          </a:prstGeom>
          <a:solidFill>
            <a:schemeClr val="bg1"/>
          </a:solid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IN" sz="1600"/>
          </a:p>
        </p:txBody>
      </p:sp>
      <p:cxnSp>
        <p:nvCxnSpPr>
          <p:cNvPr id="83" name="Straight Connector 82">
            <a:extLst>
              <a:ext uri="{FF2B5EF4-FFF2-40B4-BE49-F238E27FC236}">
                <a16:creationId xmlns:a16="http://schemas.microsoft.com/office/drawing/2014/main" id="{E8C3C761-5B02-477F-9311-BDD206EA4C44}"/>
              </a:ext>
            </a:extLst>
          </p:cNvPr>
          <p:cNvCxnSpPr/>
          <p:nvPr/>
        </p:nvCxnSpPr>
        <p:spPr>
          <a:xfrm>
            <a:off x="5870118" y="2950124"/>
            <a:ext cx="52" cy="2058051"/>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87" name="Straight Connector 86">
            <a:extLst>
              <a:ext uri="{FF2B5EF4-FFF2-40B4-BE49-F238E27FC236}">
                <a16:creationId xmlns:a16="http://schemas.microsoft.com/office/drawing/2014/main" id="{CFC107C4-222C-43F7-A728-DA99943F2173}"/>
              </a:ext>
            </a:extLst>
          </p:cNvPr>
          <p:cNvCxnSpPr/>
          <p:nvPr/>
        </p:nvCxnSpPr>
        <p:spPr>
          <a:xfrm>
            <a:off x="6384521" y="2938463"/>
            <a:ext cx="52" cy="2058051"/>
          </a:xfrm>
          <a:prstGeom prst="line">
            <a:avLst/>
          </a:prstGeom>
          <a:ln/>
        </p:spPr>
        <p:style>
          <a:lnRef idx="1">
            <a:schemeClr val="accent3"/>
          </a:lnRef>
          <a:fillRef idx="0">
            <a:schemeClr val="accent3"/>
          </a:fillRef>
          <a:effectRef idx="0">
            <a:schemeClr val="accent3"/>
          </a:effectRef>
          <a:fontRef idx="minor">
            <a:schemeClr val="tx1"/>
          </a:fontRef>
        </p:style>
      </p:cxnSp>
      <p:sp>
        <p:nvSpPr>
          <p:cNvPr id="21" name="Rectangle 20">
            <a:extLst>
              <a:ext uri="{FF2B5EF4-FFF2-40B4-BE49-F238E27FC236}">
                <a16:creationId xmlns:a16="http://schemas.microsoft.com/office/drawing/2014/main" id="{91135D9F-0C57-43C3-B520-830310AFBE32}"/>
              </a:ext>
            </a:extLst>
          </p:cNvPr>
          <p:cNvSpPr/>
          <p:nvPr/>
        </p:nvSpPr>
        <p:spPr>
          <a:xfrm>
            <a:off x="5414544" y="2950124"/>
            <a:ext cx="1425654" cy="2058051"/>
          </a:xfrm>
          <a:prstGeom prst="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1600"/>
          </a:p>
        </p:txBody>
      </p:sp>
      <p:sp>
        <p:nvSpPr>
          <p:cNvPr id="22" name="Rectangle 21">
            <a:extLst>
              <a:ext uri="{FF2B5EF4-FFF2-40B4-BE49-F238E27FC236}">
                <a16:creationId xmlns:a16="http://schemas.microsoft.com/office/drawing/2014/main" id="{65E8E71B-3EE9-4B09-B58F-024F55F578E3}"/>
              </a:ext>
            </a:extLst>
          </p:cNvPr>
          <p:cNvSpPr/>
          <p:nvPr/>
        </p:nvSpPr>
        <p:spPr>
          <a:xfrm>
            <a:off x="5870118" y="2950124"/>
            <a:ext cx="514403" cy="2058051"/>
          </a:xfrm>
          <a:prstGeom prst="rect">
            <a:avLst/>
          </a:prstGeom>
          <a:solidFill>
            <a:schemeClr val="accent3">
              <a:lumMod val="20000"/>
              <a:lumOff val="80000"/>
            </a:schemeClr>
          </a:solid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lang="en-IN" sz="1600"/>
          </a:p>
        </p:txBody>
      </p:sp>
      <p:cxnSp>
        <p:nvCxnSpPr>
          <p:cNvPr id="5" name="Straight Arrow Connector 4">
            <a:extLst>
              <a:ext uri="{FF2B5EF4-FFF2-40B4-BE49-F238E27FC236}">
                <a16:creationId xmlns:a16="http://schemas.microsoft.com/office/drawing/2014/main" id="{F7693EE7-8D3E-40C6-88C7-8DE03C990EA3}"/>
              </a:ext>
            </a:extLst>
          </p:cNvPr>
          <p:cNvCxnSpPr>
            <a:stCxn id="21" idx="1"/>
          </p:cNvCxnSpPr>
          <p:nvPr/>
        </p:nvCxnSpPr>
        <p:spPr>
          <a:xfrm flipH="1">
            <a:off x="4065296" y="3979150"/>
            <a:ext cx="1349248" cy="12177"/>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FA2E6FBD-3A2E-4D34-9B18-8DF7E583173B}"/>
              </a:ext>
            </a:extLst>
          </p:cNvPr>
          <p:cNvCxnSpPr>
            <a:stCxn id="21" idx="3"/>
          </p:cNvCxnSpPr>
          <p:nvPr/>
        </p:nvCxnSpPr>
        <p:spPr>
          <a:xfrm>
            <a:off x="6840198" y="3979150"/>
            <a:ext cx="1390639"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D6443DF8-764B-4ECB-8D9D-58971472E67D}"/>
              </a:ext>
            </a:extLst>
          </p:cNvPr>
          <p:cNvCxnSpPr>
            <a:endCxn id="61" idx="3"/>
          </p:cNvCxnSpPr>
          <p:nvPr/>
        </p:nvCxnSpPr>
        <p:spPr>
          <a:xfrm flipH="1">
            <a:off x="3730567" y="1360449"/>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2" name="Straight Arrow Connector 81">
            <a:extLst>
              <a:ext uri="{FF2B5EF4-FFF2-40B4-BE49-F238E27FC236}">
                <a16:creationId xmlns:a16="http://schemas.microsoft.com/office/drawing/2014/main" id="{09D37BC8-9EF2-46AF-9081-2A43017378E2}"/>
              </a:ext>
            </a:extLst>
          </p:cNvPr>
          <p:cNvCxnSpPr/>
          <p:nvPr/>
        </p:nvCxnSpPr>
        <p:spPr>
          <a:xfrm flipH="1">
            <a:off x="3730559" y="1787325"/>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86" name="Straight Arrow Connector 85">
            <a:extLst>
              <a:ext uri="{FF2B5EF4-FFF2-40B4-BE49-F238E27FC236}">
                <a16:creationId xmlns:a16="http://schemas.microsoft.com/office/drawing/2014/main" id="{E5F05F01-40B7-40FB-94BF-59804BBADB2E}"/>
              </a:ext>
            </a:extLst>
          </p:cNvPr>
          <p:cNvCxnSpPr/>
          <p:nvPr/>
        </p:nvCxnSpPr>
        <p:spPr>
          <a:xfrm flipH="1">
            <a:off x="3746377" y="2225204"/>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2" name="Straight Arrow Connector 91">
            <a:extLst>
              <a:ext uri="{FF2B5EF4-FFF2-40B4-BE49-F238E27FC236}">
                <a16:creationId xmlns:a16="http://schemas.microsoft.com/office/drawing/2014/main" id="{43229C96-EDB7-40D2-862F-6E363C226E75}"/>
              </a:ext>
            </a:extLst>
          </p:cNvPr>
          <p:cNvCxnSpPr/>
          <p:nvPr/>
        </p:nvCxnSpPr>
        <p:spPr>
          <a:xfrm flipH="1">
            <a:off x="3730559" y="2676407"/>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3" name="Straight Arrow Connector 92">
            <a:extLst>
              <a:ext uri="{FF2B5EF4-FFF2-40B4-BE49-F238E27FC236}">
                <a16:creationId xmlns:a16="http://schemas.microsoft.com/office/drawing/2014/main" id="{089B6603-F44C-4BD7-9CF4-3D5F6F047C50}"/>
              </a:ext>
            </a:extLst>
          </p:cNvPr>
          <p:cNvCxnSpPr/>
          <p:nvPr/>
        </p:nvCxnSpPr>
        <p:spPr>
          <a:xfrm flipH="1">
            <a:off x="3730559" y="3081161"/>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4" name="Straight Arrow Connector 93">
            <a:extLst>
              <a:ext uri="{FF2B5EF4-FFF2-40B4-BE49-F238E27FC236}">
                <a16:creationId xmlns:a16="http://schemas.microsoft.com/office/drawing/2014/main" id="{E0256D72-9E80-461A-9A56-5B1CD81A398E}"/>
              </a:ext>
            </a:extLst>
          </p:cNvPr>
          <p:cNvCxnSpPr/>
          <p:nvPr/>
        </p:nvCxnSpPr>
        <p:spPr>
          <a:xfrm flipH="1">
            <a:off x="3746377" y="3527063"/>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5" name="Straight Arrow Connector 94">
            <a:extLst>
              <a:ext uri="{FF2B5EF4-FFF2-40B4-BE49-F238E27FC236}">
                <a16:creationId xmlns:a16="http://schemas.microsoft.com/office/drawing/2014/main" id="{EE41E1B3-2236-44F4-AC0C-BBBF477DD75E}"/>
              </a:ext>
            </a:extLst>
          </p:cNvPr>
          <p:cNvCxnSpPr/>
          <p:nvPr/>
        </p:nvCxnSpPr>
        <p:spPr>
          <a:xfrm flipH="1">
            <a:off x="3730559" y="3979736"/>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6" name="Straight Arrow Connector 95">
            <a:extLst>
              <a:ext uri="{FF2B5EF4-FFF2-40B4-BE49-F238E27FC236}">
                <a16:creationId xmlns:a16="http://schemas.microsoft.com/office/drawing/2014/main" id="{D7139AE0-6388-4A62-9FCB-CF36D0F38AD2}"/>
              </a:ext>
            </a:extLst>
          </p:cNvPr>
          <p:cNvCxnSpPr/>
          <p:nvPr/>
        </p:nvCxnSpPr>
        <p:spPr>
          <a:xfrm flipH="1">
            <a:off x="3730559" y="4395035"/>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7" name="Straight Arrow Connector 96">
            <a:extLst>
              <a:ext uri="{FF2B5EF4-FFF2-40B4-BE49-F238E27FC236}">
                <a16:creationId xmlns:a16="http://schemas.microsoft.com/office/drawing/2014/main" id="{4EA70AD6-AD87-429A-B44A-7EFD4F6EA1E3}"/>
              </a:ext>
            </a:extLst>
          </p:cNvPr>
          <p:cNvCxnSpPr/>
          <p:nvPr/>
        </p:nvCxnSpPr>
        <p:spPr>
          <a:xfrm flipH="1">
            <a:off x="3746377" y="4813993"/>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8" name="Straight Arrow Connector 97">
            <a:extLst>
              <a:ext uri="{FF2B5EF4-FFF2-40B4-BE49-F238E27FC236}">
                <a16:creationId xmlns:a16="http://schemas.microsoft.com/office/drawing/2014/main" id="{3B2DC7E2-FAB7-4CCA-A8F0-A286591A5FAE}"/>
              </a:ext>
            </a:extLst>
          </p:cNvPr>
          <p:cNvCxnSpPr/>
          <p:nvPr/>
        </p:nvCxnSpPr>
        <p:spPr>
          <a:xfrm flipH="1">
            <a:off x="3746377" y="5249772"/>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99" name="Straight Arrow Connector 98">
            <a:extLst>
              <a:ext uri="{FF2B5EF4-FFF2-40B4-BE49-F238E27FC236}">
                <a16:creationId xmlns:a16="http://schemas.microsoft.com/office/drawing/2014/main" id="{25DF6DC5-A28E-4007-93CC-DDDB209E2688}"/>
              </a:ext>
            </a:extLst>
          </p:cNvPr>
          <p:cNvCxnSpPr/>
          <p:nvPr/>
        </p:nvCxnSpPr>
        <p:spPr>
          <a:xfrm flipH="1">
            <a:off x="3746377" y="5686771"/>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0" name="Straight Arrow Connector 99">
            <a:extLst>
              <a:ext uri="{FF2B5EF4-FFF2-40B4-BE49-F238E27FC236}">
                <a16:creationId xmlns:a16="http://schemas.microsoft.com/office/drawing/2014/main" id="{8746861B-861B-4D9F-8EC3-30BBD25AD23A}"/>
              </a:ext>
            </a:extLst>
          </p:cNvPr>
          <p:cNvCxnSpPr/>
          <p:nvPr/>
        </p:nvCxnSpPr>
        <p:spPr>
          <a:xfrm flipH="1">
            <a:off x="3730559" y="6109929"/>
            <a:ext cx="31891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866BCC98-BABD-41F9-9139-957513CC1041}"/>
              </a:ext>
            </a:extLst>
          </p:cNvPr>
          <p:cNvCxnSpPr>
            <a:endCxn id="7" idx="1"/>
          </p:cNvCxnSpPr>
          <p:nvPr/>
        </p:nvCxnSpPr>
        <p:spPr>
          <a:xfrm>
            <a:off x="8230837" y="1360449"/>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2" name="Straight Arrow Connector 101">
            <a:extLst>
              <a:ext uri="{FF2B5EF4-FFF2-40B4-BE49-F238E27FC236}">
                <a16:creationId xmlns:a16="http://schemas.microsoft.com/office/drawing/2014/main" id="{070228B4-0EB6-4679-B39A-E31BC76B560C}"/>
              </a:ext>
            </a:extLst>
          </p:cNvPr>
          <p:cNvCxnSpPr/>
          <p:nvPr/>
        </p:nvCxnSpPr>
        <p:spPr>
          <a:xfrm>
            <a:off x="8230836" y="178732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3" name="Straight Arrow Connector 102">
            <a:extLst>
              <a:ext uri="{FF2B5EF4-FFF2-40B4-BE49-F238E27FC236}">
                <a16:creationId xmlns:a16="http://schemas.microsoft.com/office/drawing/2014/main" id="{4119F170-D3B5-429E-880D-21A0B99C5C1E}"/>
              </a:ext>
            </a:extLst>
          </p:cNvPr>
          <p:cNvCxnSpPr/>
          <p:nvPr/>
        </p:nvCxnSpPr>
        <p:spPr>
          <a:xfrm>
            <a:off x="8233907" y="2225204"/>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4" name="Straight Arrow Connector 103">
            <a:extLst>
              <a:ext uri="{FF2B5EF4-FFF2-40B4-BE49-F238E27FC236}">
                <a16:creationId xmlns:a16="http://schemas.microsoft.com/office/drawing/2014/main" id="{16C5C23E-19B0-4822-B5FA-35FFF9C6B967}"/>
              </a:ext>
            </a:extLst>
          </p:cNvPr>
          <p:cNvCxnSpPr/>
          <p:nvPr/>
        </p:nvCxnSpPr>
        <p:spPr>
          <a:xfrm>
            <a:off x="8230835" y="2671468"/>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5" name="Straight Arrow Connector 104">
            <a:extLst>
              <a:ext uri="{FF2B5EF4-FFF2-40B4-BE49-F238E27FC236}">
                <a16:creationId xmlns:a16="http://schemas.microsoft.com/office/drawing/2014/main" id="{6FE853CE-79F0-4DB8-BD36-4BAB3DAF1FB0}"/>
              </a:ext>
            </a:extLst>
          </p:cNvPr>
          <p:cNvCxnSpPr/>
          <p:nvPr/>
        </p:nvCxnSpPr>
        <p:spPr>
          <a:xfrm>
            <a:off x="8230835" y="3081161"/>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6" name="Straight Arrow Connector 105">
            <a:extLst>
              <a:ext uri="{FF2B5EF4-FFF2-40B4-BE49-F238E27FC236}">
                <a16:creationId xmlns:a16="http://schemas.microsoft.com/office/drawing/2014/main" id="{D42C3CC5-571F-480D-AC44-DDCBE8B25287}"/>
              </a:ext>
            </a:extLst>
          </p:cNvPr>
          <p:cNvCxnSpPr/>
          <p:nvPr/>
        </p:nvCxnSpPr>
        <p:spPr>
          <a:xfrm>
            <a:off x="8230835" y="3518730"/>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7" name="Straight Arrow Connector 106">
            <a:extLst>
              <a:ext uri="{FF2B5EF4-FFF2-40B4-BE49-F238E27FC236}">
                <a16:creationId xmlns:a16="http://schemas.microsoft.com/office/drawing/2014/main" id="{3BEAB91A-0D18-493B-A91A-0FAC5C223B3A}"/>
              </a:ext>
            </a:extLst>
          </p:cNvPr>
          <p:cNvCxnSpPr/>
          <p:nvPr/>
        </p:nvCxnSpPr>
        <p:spPr>
          <a:xfrm>
            <a:off x="8233905" y="398255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8" name="Straight Arrow Connector 107">
            <a:extLst>
              <a:ext uri="{FF2B5EF4-FFF2-40B4-BE49-F238E27FC236}">
                <a16:creationId xmlns:a16="http://schemas.microsoft.com/office/drawing/2014/main" id="{CFD381FB-98B8-4BD7-B1A4-2AE803A8DC8B}"/>
              </a:ext>
            </a:extLst>
          </p:cNvPr>
          <p:cNvCxnSpPr/>
          <p:nvPr/>
        </p:nvCxnSpPr>
        <p:spPr>
          <a:xfrm>
            <a:off x="8236975" y="4395035"/>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09" name="Straight Arrow Connector 108">
            <a:extLst>
              <a:ext uri="{FF2B5EF4-FFF2-40B4-BE49-F238E27FC236}">
                <a16:creationId xmlns:a16="http://schemas.microsoft.com/office/drawing/2014/main" id="{A6428ACA-0251-40F0-AA02-8A19FA905D27}"/>
              </a:ext>
            </a:extLst>
          </p:cNvPr>
          <p:cNvCxnSpPr/>
          <p:nvPr/>
        </p:nvCxnSpPr>
        <p:spPr>
          <a:xfrm>
            <a:off x="8230834" y="4778277"/>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0" name="Straight Arrow Connector 109">
            <a:extLst>
              <a:ext uri="{FF2B5EF4-FFF2-40B4-BE49-F238E27FC236}">
                <a16:creationId xmlns:a16="http://schemas.microsoft.com/office/drawing/2014/main" id="{7BF7E8F0-6CC6-4E27-8115-778A4234DA17}"/>
              </a:ext>
            </a:extLst>
          </p:cNvPr>
          <p:cNvCxnSpPr/>
          <p:nvPr/>
        </p:nvCxnSpPr>
        <p:spPr>
          <a:xfrm>
            <a:off x="8230834" y="5249772"/>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11" name="Straight Arrow Connector 110">
            <a:extLst>
              <a:ext uri="{FF2B5EF4-FFF2-40B4-BE49-F238E27FC236}">
                <a16:creationId xmlns:a16="http://schemas.microsoft.com/office/drawing/2014/main" id="{F74872F7-1953-4885-AF24-6772C6D65043}"/>
              </a:ext>
            </a:extLst>
          </p:cNvPr>
          <p:cNvCxnSpPr/>
          <p:nvPr/>
        </p:nvCxnSpPr>
        <p:spPr>
          <a:xfrm>
            <a:off x="8230834" y="5687491"/>
            <a:ext cx="301037"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3" name="Slide Number Placeholder 2">
            <a:extLst>
              <a:ext uri="{FF2B5EF4-FFF2-40B4-BE49-F238E27FC236}">
                <a16:creationId xmlns:a16="http://schemas.microsoft.com/office/drawing/2014/main" id="{927568E6-9CAD-4137-A4E9-9D1061AF281E}"/>
              </a:ext>
            </a:extLst>
          </p:cNvPr>
          <p:cNvSpPr>
            <a:spLocks noGrp="1"/>
          </p:cNvSpPr>
          <p:nvPr>
            <p:ph type="sldNum" sz="quarter" idx="17"/>
          </p:nvPr>
        </p:nvSpPr>
        <p:spPr/>
        <p:txBody>
          <a:bodyPr/>
          <a:lstStyle/>
          <a:p>
            <a:fld id="{4F9AC08D-23A9-440E-BCB9-AA1E9877CC38}" type="slidenum">
              <a:rPr lang="en-US" smtClean="0"/>
              <a:pPr/>
              <a:t>10</a:t>
            </a:fld>
            <a:endParaRPr lang="en-US"/>
          </a:p>
        </p:txBody>
      </p:sp>
      <p:sp>
        <p:nvSpPr>
          <p:cNvPr id="74" name="Rectangle 73">
            <a:extLst>
              <a:ext uri="{FF2B5EF4-FFF2-40B4-BE49-F238E27FC236}">
                <a16:creationId xmlns:a16="http://schemas.microsoft.com/office/drawing/2014/main" id="{F9C8A0C3-E80B-45CC-9FF8-3B9C3C5AECCC}"/>
              </a:ext>
            </a:extLst>
          </p:cNvPr>
          <p:cNvSpPr/>
          <p:nvPr/>
        </p:nvSpPr>
        <p:spPr>
          <a:xfrm>
            <a:off x="4372999" y="1658345"/>
            <a:ext cx="3557239" cy="386016"/>
          </a:xfrm>
          <a:prstGeom prst="rect">
            <a:avLst/>
          </a:prstGeom>
          <a:solidFill>
            <a:srgbClr val="2072B2"/>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u="sng" kern="0">
                <a:solidFill>
                  <a:schemeClr val="bg1"/>
                </a:solidFill>
                <a:hlinkClick r:id="rId24"/>
              </a:rPr>
              <a:t>GCP Websites</a:t>
            </a:r>
            <a:endParaRPr lang="en-US" sz="1200" b="1" u="sng" kern="0">
              <a:solidFill>
                <a:schemeClr val="bg1"/>
              </a:solidFill>
            </a:endParaRPr>
          </a:p>
        </p:txBody>
      </p:sp>
      <p:pic>
        <p:nvPicPr>
          <p:cNvPr id="75" name="Picture 74" descr="cid:image003.jpg@01D4A83C.8187C5D0">
            <a:extLst>
              <a:ext uri="{FF2B5EF4-FFF2-40B4-BE49-F238E27FC236}">
                <a16:creationId xmlns:a16="http://schemas.microsoft.com/office/drawing/2014/main" id="{2643C396-A386-4FF6-8586-94F5F1EBDA97}"/>
              </a:ext>
            </a:extLst>
          </p:cNvPr>
          <p:cNvPicPr/>
          <p:nvPr/>
        </p:nvPicPr>
        <p:blipFill>
          <a:blip r:embed="rId25">
            <a:extLst>
              <a:ext uri="{28A0092B-C50C-407E-A947-70E740481C1C}">
                <a14:useLocalDpi xmlns:a14="http://schemas.microsoft.com/office/drawing/2010/main" val="0"/>
              </a:ext>
            </a:extLst>
          </a:blip>
          <a:srcRect/>
          <a:stretch>
            <a:fillRect/>
          </a:stretch>
        </p:blipFill>
        <p:spPr bwMode="auto">
          <a:xfrm>
            <a:off x="4322702" y="5524259"/>
            <a:ext cx="533400" cy="601345"/>
          </a:xfrm>
          <a:prstGeom prst="rect">
            <a:avLst/>
          </a:prstGeom>
          <a:noFill/>
        </p:spPr>
      </p:pic>
      <p:sp>
        <p:nvSpPr>
          <p:cNvPr id="76" name="Rectangle 75">
            <a:extLst>
              <a:ext uri="{FF2B5EF4-FFF2-40B4-BE49-F238E27FC236}">
                <a16:creationId xmlns:a16="http://schemas.microsoft.com/office/drawing/2014/main" id="{8DDEC6E3-A336-4F8C-8A2A-E8AFBE2C0FC4}"/>
              </a:ext>
            </a:extLst>
          </p:cNvPr>
          <p:cNvSpPr/>
          <p:nvPr/>
        </p:nvSpPr>
        <p:spPr>
          <a:xfrm>
            <a:off x="4925339" y="5454081"/>
            <a:ext cx="3217175" cy="584775"/>
          </a:xfrm>
          <a:prstGeom prst="rect">
            <a:avLst/>
          </a:prstGeom>
        </p:spPr>
        <p:txBody>
          <a:bodyPr wrap="square">
            <a:spAutoFit/>
          </a:bodyPr>
          <a:lstStyle/>
          <a:p>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Have a GCP Query</a:t>
            </a:r>
            <a:r>
              <a:rPr lang="en-US"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 </a:t>
            </a:r>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 Ask GEMS</a:t>
            </a:r>
            <a:r>
              <a:rPr lang="en-US"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 </a:t>
            </a:r>
            <a:r>
              <a:rPr lang="en-US" b="1">
                <a:solidFill>
                  <a:srgbClr val="000099"/>
                </a:solidFill>
                <a:latin typeface="Calibri" panose="020F0502020204030204" pitchFamily="34" charset="0"/>
                <a:ea typeface="Times New Roman" panose="02020603050405020304" pitchFamily="18" charset="0"/>
                <a:cs typeface="Times New Roman" panose="02020603050405020304" pitchFamily="18" charset="0"/>
              </a:rPr>
              <a:t> </a:t>
            </a:r>
            <a:endParaRPr lang="en-US" sz="1400">
              <a:latin typeface="Calibri" panose="020F0502020204030204" pitchFamily="34" charset="0"/>
              <a:ea typeface="Calibri" panose="020F0502020204030204" pitchFamily="34" charset="0"/>
              <a:cs typeface="Times New Roman" panose="02020603050405020304" pitchFamily="18" charset="0"/>
            </a:endParaRPr>
          </a:p>
          <a:p>
            <a:r>
              <a:rPr lang="en-US" sz="1400" b="1">
                <a:solidFill>
                  <a:schemeClr val="accent3"/>
                </a:solidFill>
                <a:latin typeface="Calibri" panose="020F0502020204030204" pitchFamily="34" charset="0"/>
                <a:ea typeface="Times New Roman" panose="02020603050405020304" pitchFamily="18" charset="0"/>
                <a:cs typeface="Times New Roman" panose="02020603050405020304" pitchFamily="18" charset="0"/>
                <a:hlinkClick r:id="rId15">
                  <a:extLst>
                    <a:ext uri="{A12FA001-AC4F-418D-AE19-62706E023703}">
                      <ahyp:hlinkClr xmlns:ahyp="http://schemas.microsoft.com/office/drawing/2018/hyperlinkcolor" val="tx"/>
                    </a:ext>
                  </a:extLst>
                </a:hlinkClick>
              </a:rPr>
              <a:t>Click here</a:t>
            </a:r>
            <a:r>
              <a:rPr lang="en-US" sz="1400" b="1">
                <a:solidFill>
                  <a:schemeClr val="accent3"/>
                </a:solidFill>
                <a:latin typeface="Calibri" panose="020F0502020204030204" pitchFamily="34" charset="0"/>
                <a:ea typeface="Times New Roman" panose="02020603050405020304" pitchFamily="18" charset="0"/>
                <a:cs typeface="Times New Roman" panose="02020603050405020304" pitchFamily="18" charset="0"/>
              </a:rPr>
              <a:t> </a:t>
            </a:r>
            <a:r>
              <a:rPr lang="en-US" sz="1400" b="1">
                <a:solidFill>
                  <a:srgbClr val="1F497D"/>
                </a:solidFill>
                <a:latin typeface="Calibri" panose="020F0502020204030204" pitchFamily="34" charset="0"/>
                <a:ea typeface="Times New Roman" panose="02020603050405020304" pitchFamily="18" charset="0"/>
                <a:cs typeface="Times New Roman" panose="02020603050405020304" pitchFamily="18" charset="0"/>
              </a:rPr>
              <a:t>to meet GEMS!!!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Rectangle 76">
            <a:extLst>
              <a:ext uri="{FF2B5EF4-FFF2-40B4-BE49-F238E27FC236}">
                <a16:creationId xmlns:a16="http://schemas.microsoft.com/office/drawing/2014/main" id="{B25F604A-4059-4E63-9D1B-5AE198F958A4}"/>
              </a:ext>
            </a:extLst>
          </p:cNvPr>
          <p:cNvSpPr/>
          <p:nvPr/>
        </p:nvSpPr>
        <p:spPr>
          <a:xfrm>
            <a:off x="8523574" y="5093223"/>
            <a:ext cx="3557239" cy="386016"/>
          </a:xfrm>
          <a:prstGeom prst="rect">
            <a:avLst/>
          </a:prstGeom>
          <a:solidFill>
            <a:srgbClr val="008EFF"/>
          </a:solidFill>
          <a:ln>
            <a:no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kern="0"/>
              <a:t> </a:t>
            </a:r>
            <a:r>
              <a:rPr lang="en-IN" sz="1200" b="1" kern="0">
                <a:hlinkClick r:id="rId26"/>
              </a:rPr>
              <a:t>International Travel and Medical Insurance</a:t>
            </a:r>
            <a:endParaRPr lang="en-US" sz="1200" b="1" kern="0"/>
          </a:p>
        </p:txBody>
      </p:sp>
    </p:spTree>
    <p:extLst>
      <p:ext uri="{BB962C8B-B14F-4D97-AF65-F5344CB8AC3E}">
        <p14:creationId xmlns:p14="http://schemas.microsoft.com/office/powerpoint/2010/main" val="331195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8CC7AC-0879-43C0-91A8-B30CD0455CD8}"/>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137699E8-A4DE-4767-B950-ECE62707C3A3}"/>
              </a:ext>
            </a:extLst>
          </p:cNvPr>
          <p:cNvSpPr/>
          <p:nvPr/>
        </p:nvSpPr>
        <p:spPr>
          <a:xfrm>
            <a:off x="594731" y="2905780"/>
            <a:ext cx="3497368" cy="523220"/>
          </a:xfrm>
          <a:prstGeom prst="rect">
            <a:avLst/>
          </a:prstGeom>
        </p:spPr>
        <p:txBody>
          <a:bodyPr wrap="none">
            <a:spAutoFit/>
          </a:bodyPr>
          <a:lstStyle/>
          <a:p>
            <a:pPr lvl="0"/>
            <a:r>
              <a:rPr lang="en-US" sz="2800" b="1">
                <a:latin typeface="+mj-lt"/>
              </a:rPr>
              <a:t>BEFORE YOU GO</a:t>
            </a:r>
          </a:p>
        </p:txBody>
      </p:sp>
    </p:spTree>
    <p:extLst>
      <p:ext uri="{BB962C8B-B14F-4D97-AF65-F5344CB8AC3E}">
        <p14:creationId xmlns:p14="http://schemas.microsoft.com/office/powerpoint/2010/main" val="298690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4C611D-8552-4CEC-A8B0-7AE41CE1E525}"/>
              </a:ext>
            </a:extLst>
          </p:cNvPr>
          <p:cNvSpPr/>
          <p:nvPr/>
        </p:nvSpPr>
        <p:spPr>
          <a:xfrm>
            <a:off x="570220" y="214285"/>
            <a:ext cx="590565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Black"/>
                <a:ea typeface="+mn-ea"/>
                <a:cs typeface="+mn-cs"/>
              </a:rPr>
              <a:t>Action</a:t>
            </a:r>
            <a:r>
              <a:rPr kumimoji="0" lang="en-US" sz="2000" b="1" i="0" u="none" strike="noStrike" kern="1200" cap="none" spc="0" normalizeH="0" baseline="0" noProof="0" dirty="0">
                <a:ln>
                  <a:noFill/>
                </a:ln>
                <a:solidFill>
                  <a:prstClr val="black"/>
                </a:solidFill>
                <a:effectLst/>
                <a:uLnTx/>
                <a:uFillTx/>
                <a:latin typeface="Arial Black"/>
                <a:ea typeface="+mn-ea"/>
                <a:cs typeface="+mn-cs"/>
              </a:rPr>
              <a:t> </a:t>
            </a:r>
            <a:r>
              <a:rPr kumimoji="0" lang="en-US" sz="2000" b="0" i="0" u="none" strike="noStrike" kern="1200" cap="none" spc="0" normalizeH="0" baseline="0" noProof="0" dirty="0">
                <a:ln>
                  <a:noFill/>
                </a:ln>
                <a:solidFill>
                  <a:prstClr val="black"/>
                </a:solidFill>
                <a:effectLst/>
                <a:uLnTx/>
                <a:uFillTx/>
                <a:latin typeface="Arial Black"/>
                <a:ea typeface="+mn-ea"/>
                <a:cs typeface="+mn-cs"/>
              </a:rPr>
              <a:t>From The Employee On GCP HUB </a:t>
            </a:r>
            <a:endParaRPr kumimoji="0" lang="en-GB" sz="2000" b="0" i="0" u="none" strike="noStrike" kern="1200" cap="none" spc="0" normalizeH="0" baseline="0" noProof="0" dirty="0">
              <a:ln>
                <a:noFill/>
              </a:ln>
              <a:solidFill>
                <a:prstClr val="black"/>
              </a:solidFill>
              <a:effectLst/>
              <a:uLnTx/>
              <a:uFillTx/>
              <a:latin typeface="Arial Black"/>
              <a:ea typeface="+mn-ea"/>
              <a:cs typeface="+mn-cs"/>
            </a:endParaRPr>
          </a:p>
        </p:txBody>
      </p:sp>
      <p:sp>
        <p:nvSpPr>
          <p:cNvPr id="7" name="Hexagon 6">
            <a:extLst>
              <a:ext uri="{FF2B5EF4-FFF2-40B4-BE49-F238E27FC236}">
                <a16:creationId xmlns:a16="http://schemas.microsoft.com/office/drawing/2014/main" id="{8FC09CF9-925F-481B-A0C3-663F1D288C74}"/>
              </a:ext>
            </a:extLst>
          </p:cNvPr>
          <p:cNvSpPr/>
          <p:nvPr/>
        </p:nvSpPr>
        <p:spPr>
          <a:xfrm>
            <a:off x="44472" y="1192037"/>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1. Capture Accenture Leadership Approval</a:t>
            </a:r>
            <a:endParaRPr kumimoji="0" lang="en-US" sz="1400" b="1" i="0" u="none" strike="noStrike" kern="0" cap="none" spc="0"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a:ea typeface="+mn-ea"/>
              <a:cs typeface="+mn-cs"/>
            </a:endParaRPr>
          </a:p>
        </p:txBody>
      </p:sp>
      <p:sp>
        <p:nvSpPr>
          <p:cNvPr id="19" name="Hexagon 18">
            <a:extLst>
              <a:ext uri="{FF2B5EF4-FFF2-40B4-BE49-F238E27FC236}">
                <a16:creationId xmlns:a16="http://schemas.microsoft.com/office/drawing/2014/main" id="{4BD4F03A-9C43-4C96-8EE2-1BC1BFBE9246}"/>
              </a:ext>
            </a:extLst>
          </p:cNvPr>
          <p:cNvSpPr/>
          <p:nvPr/>
        </p:nvSpPr>
        <p:spPr>
          <a:xfrm>
            <a:off x="-10124" y="4397005"/>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hlinkClick r:id="rId2" action="ppaction://hlinksldjump" tooltip="Close the checklist ID task on the GCP tool by filling in the request ID. This needs to be keyed in post 24hrs of raising the request. You need not wait for the approval on the GCP checklist for the same"/>
              </a:rPr>
              <a:t>3. Raise GCP checklist ID</a:t>
            </a:r>
            <a:endParaRPr kumimoji="0" lang="en-US" sz="1400" b="1" i="0" u="none" strike="noStrike" kern="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0" cap="none" spc="0" normalizeH="0" baseline="0" noProof="0" dirty="0">
              <a:ln>
                <a:noFill/>
              </a:ln>
              <a:solidFill>
                <a:prstClr val="black"/>
              </a:solidFill>
              <a:effectLst/>
              <a:uLnTx/>
              <a:uFillTx/>
              <a:latin typeface="Arial"/>
              <a:ea typeface="+mn-ea"/>
              <a:cs typeface="+mn-cs"/>
            </a:endParaRPr>
          </a:p>
        </p:txBody>
      </p:sp>
      <p:sp>
        <p:nvSpPr>
          <p:cNvPr id="22" name="Hexagon 21">
            <a:extLst>
              <a:ext uri="{FF2B5EF4-FFF2-40B4-BE49-F238E27FC236}">
                <a16:creationId xmlns:a16="http://schemas.microsoft.com/office/drawing/2014/main" id="{E1B4BE3F-85B7-4227-BDFF-9362C3256E4B}"/>
              </a:ext>
            </a:extLst>
          </p:cNvPr>
          <p:cNvSpPr/>
          <p:nvPr/>
        </p:nvSpPr>
        <p:spPr>
          <a:xfrm>
            <a:off x="1563136" y="3673105"/>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Details of self and the dependents traveling along needs to be keyed in"/>
              </a:rPr>
              <a:t>5.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Task needs to be closed by accepting that you will be abiding by the host country tax laws and regulations during your GCP assignment"/>
              </a:rPr>
              <a:t>Capture Taxation Approval</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26" name="Hexagon 25">
            <a:hlinkClick r:id="rId3" action="ppaction://hlinksldjump" tooltip="Share Visa copy with POC as per the timelines"/>
            <a:extLst>
              <a:ext uri="{FF2B5EF4-FFF2-40B4-BE49-F238E27FC236}">
                <a16:creationId xmlns:a16="http://schemas.microsoft.com/office/drawing/2014/main" id="{5F801016-A0AD-4E71-A61F-322755DA2B85}"/>
              </a:ext>
            </a:extLst>
          </p:cNvPr>
          <p:cNvSpPr/>
          <p:nvPr/>
        </p:nvSpPr>
        <p:spPr>
          <a:xfrm>
            <a:off x="3092448" y="4486426"/>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extLst>
                    <a:ext uri="{A12FA001-AC4F-418D-AE19-62706E023703}">
                      <ahyp:hlinkClr xmlns:ahyp="http://schemas.microsoft.com/office/drawing/2018/hyperlinkcolor" val="tx"/>
                    </a:ext>
                  </a:extLst>
                </a:hlinkClick>
              </a:rPr>
              <a:t>8</a:t>
            </a:r>
            <a:r>
              <a:rPr kumimoji="0" lang="en-US" sz="1400" b="1" i="0" u="sng" strike="noStrike" kern="0" cap="none" spc="0" normalizeH="0" baseline="0" noProof="0" dirty="0">
                <a:ln>
                  <a:noFill/>
                </a:ln>
                <a:solidFill>
                  <a:prstClr val="white"/>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extLst>
                    <a:ext uri="{A12FA001-AC4F-418D-AE19-62706E023703}">
                      <ahyp:hlinkClr xmlns:ahyp="http://schemas.microsoft.com/office/drawing/2018/hyperlinkcolor" val="tx"/>
                    </a:ext>
                  </a:extLst>
                </a:hlinkClick>
              </a:rPr>
              <a:t>. </a:t>
            </a:r>
            <a:r>
              <a:rPr kumimoji="0" lang="en-US" sz="1400" b="1" i="0" u="sng" strike="noStrike" kern="0" cap="none" spc="0" normalizeH="0" baseline="0" noProof="0" dirty="0">
                <a:ln>
                  <a:noFill/>
                </a:ln>
                <a:solidFill>
                  <a:prstClr val="white"/>
                </a:solidFill>
                <a:effectLst/>
                <a:uLnTx/>
                <a:uFillTx/>
                <a:latin typeface="Arial"/>
                <a:ea typeface="+mn-ea"/>
                <a:cs typeface="+mn-cs"/>
              </a:rPr>
              <a:t>Share Visa Copy</a:t>
            </a:r>
          </a:p>
        </p:txBody>
      </p:sp>
      <p:sp>
        <p:nvSpPr>
          <p:cNvPr id="27" name="Hexagon 26">
            <a:extLst>
              <a:ext uri="{FF2B5EF4-FFF2-40B4-BE49-F238E27FC236}">
                <a16:creationId xmlns:a16="http://schemas.microsoft.com/office/drawing/2014/main" id="{1318D919-703A-4C1C-9178-3D79420E8A0B}"/>
              </a:ext>
            </a:extLst>
          </p:cNvPr>
          <p:cNvSpPr/>
          <p:nvPr/>
        </p:nvSpPr>
        <p:spPr>
          <a:xfrm>
            <a:off x="4673363" y="3648947"/>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prstClr val="white"/>
                </a:solidFill>
                <a:effectLst/>
                <a:uLnTx/>
                <a:uFillTx/>
                <a:latin typeface="Arial"/>
                <a:ea typeface="+mn-ea"/>
                <a:cs typeface="+mn-cs"/>
                <a:hlinkClick r:id="rId3" action="ppaction://hlinksldjump" tooltip="Provide travel tickets to ATCI GCP PA as per timelines to facilitate transfer process"/>
              </a:rPr>
              <a:t>10. Provide travel Tickets</a:t>
            </a:r>
            <a:endParaRPr kumimoji="0" lang="en-US" sz="1400" b="1" i="0" u="sng" strike="noStrike" kern="0" cap="none" spc="0" normalizeH="0" baseline="0" noProof="0">
              <a:ln>
                <a:noFill/>
              </a:ln>
              <a:solidFill>
                <a:prstClr val="white"/>
              </a:solidFill>
              <a:effectLst/>
              <a:uLnTx/>
              <a:uFillTx/>
              <a:latin typeface="Arial"/>
              <a:ea typeface="+mn-ea"/>
              <a:cs typeface="+mn-cs"/>
            </a:endParaRPr>
          </a:p>
        </p:txBody>
      </p:sp>
      <p:sp>
        <p:nvSpPr>
          <p:cNvPr id="28" name="Hexagon 27">
            <a:extLst>
              <a:ext uri="{FF2B5EF4-FFF2-40B4-BE49-F238E27FC236}">
                <a16:creationId xmlns:a16="http://schemas.microsoft.com/office/drawing/2014/main" id="{7F31CC6C-51AC-4F1E-9089-18493C0B9B38}"/>
              </a:ext>
            </a:extLst>
          </p:cNvPr>
          <p:cNvSpPr/>
          <p:nvPr/>
        </p:nvSpPr>
        <p:spPr>
          <a:xfrm>
            <a:off x="1573784" y="2070621"/>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Details of self and the dependents traveling along needs to be keyed in"/>
              </a:rPr>
              <a:t>4. Capture Passport details</a:t>
            </a:r>
            <a:endParaRPr kumimoji="0" lang="en-US" sz="1400" b="1" i="0" u="none" strike="noStrike" kern="0" cap="none" spc="0" normalizeH="0" baseline="0" noProof="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a:ea typeface="+mn-ea"/>
              <a:cs typeface="+mn-cs"/>
            </a:endParaRPr>
          </a:p>
        </p:txBody>
      </p:sp>
      <p:sp>
        <p:nvSpPr>
          <p:cNvPr id="31" name="Hexagon 30">
            <a:extLst>
              <a:ext uri="{FF2B5EF4-FFF2-40B4-BE49-F238E27FC236}">
                <a16:creationId xmlns:a16="http://schemas.microsoft.com/office/drawing/2014/main" id="{F05AAF4D-11FE-4068-8DC7-4CD112BE2D4D}"/>
              </a:ext>
            </a:extLst>
          </p:cNvPr>
          <p:cNvSpPr/>
          <p:nvPr/>
        </p:nvSpPr>
        <p:spPr>
          <a:xfrm>
            <a:off x="2982115" y="1167879"/>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6.Provide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Recommended to share the numbers of the persons whom can be contacted while emergency"/>
              </a:rPr>
              <a:t>Emergency contact, dependent details </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32" name="Hexagon 31">
            <a:extLst>
              <a:ext uri="{FF2B5EF4-FFF2-40B4-BE49-F238E27FC236}">
                <a16:creationId xmlns:a16="http://schemas.microsoft.com/office/drawing/2014/main" id="{2C698725-AD03-4AA6-B1AE-89A7B4AC1218}"/>
              </a:ext>
            </a:extLst>
          </p:cNvPr>
          <p:cNvSpPr/>
          <p:nvPr/>
        </p:nvSpPr>
        <p:spPr>
          <a:xfrm>
            <a:off x="52304" y="2794521"/>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Invite will be sent from the ECS team. Please note - Session is vallid only for 3 months and you will have to reattend the session if the validity is expired"/>
              </a:rPr>
              <a:t>2. Attend HR policy briefing session</a:t>
            </a:r>
            <a:endParaRPr kumimoji="0" lang="en-US" sz="1400" b="1" i="0" u="none" strike="noStrike" kern="0" cap="none" spc="0" normalizeH="0" baseline="0" noProof="0">
              <a:ln>
                <a:noFill/>
              </a:ln>
              <a:solidFill>
                <a:prstClr val="black"/>
              </a:solidFill>
              <a:effectLst/>
              <a:uLnTx/>
              <a:uFillTx/>
              <a:latin typeface="Arial"/>
              <a:ea typeface="+mn-ea"/>
              <a:cs typeface="+mn-cs"/>
            </a:endParaRPr>
          </a:p>
        </p:txBody>
      </p:sp>
      <p:sp>
        <p:nvSpPr>
          <p:cNvPr id="8" name="Rectangle 7">
            <a:extLst>
              <a:ext uri="{FF2B5EF4-FFF2-40B4-BE49-F238E27FC236}">
                <a16:creationId xmlns:a16="http://schemas.microsoft.com/office/drawing/2014/main" id="{519414BF-889C-42C3-9BB7-7BD07520EF24}"/>
              </a:ext>
            </a:extLst>
          </p:cNvPr>
          <p:cNvSpPr/>
          <p:nvPr/>
        </p:nvSpPr>
        <p:spPr>
          <a:xfrm>
            <a:off x="-10124" y="744244"/>
            <a:ext cx="4605306"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sng" strike="noStrike" kern="1200" cap="none" spc="0" normalizeH="0" baseline="0" noProof="0">
                <a:ln>
                  <a:noFill/>
                </a:ln>
                <a:solidFill>
                  <a:srgbClr val="FF0000"/>
                </a:solidFill>
                <a:effectLst/>
                <a:uLnTx/>
                <a:uFillTx/>
                <a:latin typeface="Arial"/>
                <a:ea typeface="+mn-ea"/>
                <a:cs typeface="+mn-cs"/>
              </a:rPr>
              <a:t>Move the cursor over the individual boxes for each task description</a:t>
            </a:r>
            <a:endParaRPr kumimoji="0" lang="en-GB" sz="1050" b="1" i="1" u="sng" strike="noStrike" kern="1200" cap="none" spc="0" normalizeH="0" baseline="0" noProof="0">
              <a:ln>
                <a:noFill/>
              </a:ln>
              <a:solidFill>
                <a:srgbClr val="FF0000"/>
              </a:solidFill>
              <a:effectLst/>
              <a:uLnTx/>
              <a:uFillTx/>
              <a:latin typeface="Arial"/>
              <a:ea typeface="+mn-ea"/>
              <a:cs typeface="+mn-cs"/>
            </a:endParaRPr>
          </a:p>
        </p:txBody>
      </p:sp>
      <p:cxnSp>
        <p:nvCxnSpPr>
          <p:cNvPr id="5" name="Straight Connector 4">
            <a:extLst>
              <a:ext uri="{FF2B5EF4-FFF2-40B4-BE49-F238E27FC236}">
                <a16:creationId xmlns:a16="http://schemas.microsoft.com/office/drawing/2014/main" id="{383F11BE-2FEE-4668-AC66-9BCAC22733EC}"/>
              </a:ext>
            </a:extLst>
          </p:cNvPr>
          <p:cNvCxnSpPr/>
          <p:nvPr/>
        </p:nvCxnSpPr>
        <p:spPr>
          <a:xfrm>
            <a:off x="0" y="674881"/>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Hexagon 16">
            <a:extLst>
              <a:ext uri="{FF2B5EF4-FFF2-40B4-BE49-F238E27FC236}">
                <a16:creationId xmlns:a16="http://schemas.microsoft.com/office/drawing/2014/main" id="{A997F750-7B69-484B-B2F6-148205734111}"/>
              </a:ext>
            </a:extLst>
          </p:cNvPr>
          <p:cNvSpPr/>
          <p:nvPr/>
        </p:nvSpPr>
        <p:spPr>
          <a:xfrm>
            <a:off x="3092448" y="2883942"/>
            <a:ext cx="1752600" cy="1447800"/>
          </a:xfrm>
          <a:prstGeom prst="hexagon">
            <a:avLst/>
          </a:prstGeom>
          <a:solidFill>
            <a:srgbClr val="214FFB"/>
          </a:solidFill>
          <a:ln>
            <a:noFill/>
          </a:ln>
          <a:scene3d>
            <a:camera prst="orthographicFront"/>
            <a:lightRig rig="threePt" dir="t"/>
          </a:scene3d>
          <a:sp3d>
            <a:bevelT w="165100" prst="coolSlant"/>
          </a:sp3d>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Approval triggers with accept/reject button from the GCP tracker tool to the onshore MD. Same needs to be processed so that it records directly on GCP tool"/>
              </a:rPr>
              <a:t>7. </a:t>
            </a:r>
            <a:r>
              <a:rPr kumimoji="0" lang="en-US" sz="1400" b="1" i="0" u="none" strike="noStrike" kern="0" cap="none" spc="0" normalizeH="0" baseline="0" noProof="0">
                <a:ln>
                  <a:noFill/>
                </a:ln>
                <a:solidFill>
                  <a:prstClr val="black"/>
                </a:solidFill>
                <a:effectLst/>
                <a:uLnTx/>
                <a:uFillTx/>
                <a:latin typeface="Arial"/>
                <a:ea typeface="+mn-ea"/>
                <a:cs typeface="+mn-cs"/>
                <a:hlinkClick r:id="rId2" action="ppaction://hlinksldjump" tooltip="Salary email will be released from your GCP HR. Same needs to be validated and accepted. If any queries, please reachout to your GCP HR"/>
              </a:rPr>
              <a:t>Salary agreement</a:t>
            </a:r>
            <a:r>
              <a:rPr kumimoji="0" lang="en-US" sz="1400" b="1" i="0" u="none" strike="noStrike" kern="0" cap="none" spc="0" normalizeH="0" baseline="0" noProof="0">
                <a:ln>
                  <a:noFill/>
                </a:ln>
                <a:solidFill>
                  <a:prstClr val="black"/>
                </a:solidFill>
                <a:effectLst/>
                <a:uLnTx/>
                <a:uFillTx/>
                <a:latin typeface="Arial"/>
                <a:ea typeface="+mn-ea"/>
                <a:cs typeface="+mn-cs"/>
              </a:rPr>
              <a:t> </a:t>
            </a:r>
            <a:r>
              <a:rPr kumimoji="0" lang="en-US" sz="1400" b="1" i="0" u="sng" strike="noStrike" kern="0" cap="none" spc="0" normalizeH="0" baseline="0" noProof="0">
                <a:ln>
                  <a:noFill/>
                </a:ln>
                <a:solidFill>
                  <a:prstClr val="white"/>
                </a:solidFill>
                <a:effectLst/>
                <a:uLnTx/>
                <a:uFillTx/>
                <a:latin typeface="Arial"/>
                <a:ea typeface="+mn-ea"/>
                <a:cs typeface="+mn-cs"/>
              </a:rPr>
              <a:t>&amp; Addendum</a:t>
            </a:r>
          </a:p>
        </p:txBody>
      </p:sp>
      <p:sp>
        <p:nvSpPr>
          <p:cNvPr id="18" name="Hexagon 17">
            <a:extLst>
              <a:ext uri="{FF2B5EF4-FFF2-40B4-BE49-F238E27FC236}">
                <a16:creationId xmlns:a16="http://schemas.microsoft.com/office/drawing/2014/main" id="{2E733936-08F9-4212-A745-D7E84D2E9032}"/>
              </a:ext>
            </a:extLst>
          </p:cNvPr>
          <p:cNvSpPr/>
          <p:nvPr/>
        </p:nvSpPr>
        <p:spPr>
          <a:xfrm>
            <a:off x="4641182" y="1933622"/>
            <a:ext cx="1752600" cy="1447800"/>
          </a:xfrm>
          <a:prstGeom prst="hexagon">
            <a:avLst/>
          </a:prstGeom>
          <a:solidFill>
            <a:srgbClr val="2176F0"/>
          </a:solidFill>
          <a:ln>
            <a:noFill/>
          </a:ln>
          <a:scene3d>
            <a:camera prst="orthographicFront"/>
            <a:lightRig rig="threePt" dir="t"/>
          </a:scene3d>
          <a:sp3d>
            <a:bevelT w="165100" prst="coolSlant"/>
          </a:sp3d>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a:ln>
                  <a:noFill/>
                </a:ln>
                <a:solidFill>
                  <a:prstClr val="white"/>
                </a:solidFill>
                <a:effectLst/>
                <a:uLnTx/>
                <a:uFillTx/>
                <a:latin typeface="Arial"/>
                <a:ea typeface="+mn-ea"/>
                <a:cs typeface="+mn-cs"/>
                <a:hlinkClick r:id="rId3" action="ppaction://hlinksldjump" tooltip="Post sharing visa copy, raise Travel request on E Travel portal"/>
              </a:rPr>
              <a:t>9. Raise Travel Request</a:t>
            </a:r>
            <a:endParaRPr kumimoji="0" lang="en-US" sz="1400" b="1" i="0" u="sng" strike="noStrike" kern="0" cap="none" spc="0" normalizeH="0" baseline="0" noProof="0">
              <a:ln>
                <a:noFill/>
              </a:ln>
              <a:solidFill>
                <a:prstClr val="white"/>
              </a:solidFill>
              <a:effectLst/>
              <a:uLnTx/>
              <a:uFillTx/>
              <a:latin typeface="Arial"/>
              <a:ea typeface="+mn-ea"/>
              <a:cs typeface="+mn-cs"/>
            </a:endParaRPr>
          </a:p>
        </p:txBody>
      </p:sp>
      <p:sp>
        <p:nvSpPr>
          <p:cNvPr id="20" name="TextBox 19">
            <a:extLst>
              <a:ext uri="{FF2B5EF4-FFF2-40B4-BE49-F238E27FC236}">
                <a16:creationId xmlns:a16="http://schemas.microsoft.com/office/drawing/2014/main" id="{099D3032-2A63-4120-8498-4A323431B175}"/>
              </a:ext>
            </a:extLst>
          </p:cNvPr>
          <p:cNvSpPr txBox="1"/>
          <p:nvPr/>
        </p:nvSpPr>
        <p:spPr>
          <a:xfrm>
            <a:off x="6447183" y="871505"/>
            <a:ext cx="5525403" cy="5603200"/>
          </a:xfrm>
          <a:prstGeom prst="round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a:ea typeface="+mn-ea"/>
                <a:cs typeface="+mn-cs"/>
              </a:rPr>
              <a:t>All tasks highlighted in </a:t>
            </a:r>
            <a:r>
              <a:rPr lang="en-US" sz="1200" dirty="0">
                <a:solidFill>
                  <a:srgbClr val="2800FF"/>
                </a:solidFill>
                <a:latin typeface="Arial"/>
              </a:rPr>
              <a:t>GCP HUB</a:t>
            </a:r>
            <a:r>
              <a:rPr kumimoji="0" lang="en-US" sz="1200" b="0" i="0" u="none" strike="noStrike" kern="1200" cap="none" spc="0" normalizeH="0" baseline="0" noProof="0" dirty="0">
                <a:ln>
                  <a:noFill/>
                </a:ln>
                <a:solidFill>
                  <a:srgbClr val="2800FF"/>
                </a:solidFill>
                <a:effectLst/>
                <a:uLnTx/>
                <a:uFillTx/>
                <a:latin typeface="Arial"/>
                <a:ea typeface="+mn-ea"/>
                <a:cs typeface="+mn-cs"/>
              </a:rPr>
              <a:t> </a:t>
            </a:r>
            <a:r>
              <a:rPr kumimoji="0" lang="en-US" sz="1200" b="0" i="0" u="none" strike="noStrike" kern="1200" cap="none" spc="0" normalizeH="0" baseline="0" noProof="0" dirty="0">
                <a:ln>
                  <a:noFill/>
                </a:ln>
                <a:solidFill>
                  <a:srgbClr val="FF0000"/>
                </a:solidFill>
                <a:effectLst/>
                <a:uLnTx/>
                <a:uFillTx/>
                <a:latin typeface="Arial"/>
                <a:ea typeface="+mn-ea"/>
                <a:cs typeface="+mn-cs"/>
              </a:rPr>
              <a:t>needs to be closed at-least </a:t>
            </a:r>
            <a:r>
              <a:rPr kumimoji="0" lang="en-US" sz="1200" b="1" i="0" u="none" strike="noStrike" kern="1200" cap="none" spc="0" normalizeH="0" baseline="0" noProof="0" dirty="0">
                <a:ln>
                  <a:noFill/>
                </a:ln>
                <a:solidFill>
                  <a:srgbClr val="FF0000"/>
                </a:solidFill>
                <a:effectLst/>
                <a:uLnTx/>
                <a:uFillTx/>
                <a:latin typeface="Arial"/>
                <a:ea typeface="+mn-ea"/>
                <a:cs typeface="+mn-cs"/>
              </a:rPr>
              <a:t>7 working days (before 1:00pm IST)</a:t>
            </a:r>
            <a:r>
              <a:rPr kumimoji="0" lang="en-US" sz="1200" b="0" i="0" u="none" strike="noStrike" kern="1200" cap="none" spc="0" normalizeH="0" baseline="0" noProof="0" dirty="0">
                <a:ln>
                  <a:noFill/>
                </a:ln>
                <a:solidFill>
                  <a:srgbClr val="FF0000"/>
                </a:solidFill>
                <a:effectLst/>
                <a:uLnTx/>
                <a:uFillTx/>
                <a:latin typeface="Arial"/>
                <a:ea typeface="+mn-ea"/>
                <a:cs typeface="+mn-cs"/>
              </a:rPr>
              <a:t> in advance to the GCP start.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mn-cs"/>
              </a:rPr>
              <a:t>For example:</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BAFF"/>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AFF"/>
                </a:solidFill>
                <a:effectLst/>
                <a:uLnTx/>
                <a:uFillTx/>
                <a:latin typeface="Arial"/>
                <a:ea typeface="+mn-ea"/>
                <a:cs typeface="+mn-cs"/>
              </a:rPr>
              <a:t>!!! </a:t>
            </a:r>
            <a:r>
              <a:rPr kumimoji="0" lang="en-US" sz="1200" b="0" i="0" u="none" strike="noStrike" kern="1200" cap="none" spc="0" normalizeH="0" baseline="0" noProof="0" dirty="0">
                <a:ln>
                  <a:noFill/>
                </a:ln>
                <a:solidFill>
                  <a:prstClr val="black"/>
                </a:solidFill>
                <a:effectLst/>
                <a:uLnTx/>
                <a:uFillTx/>
                <a:latin typeface="Arial"/>
                <a:ea typeface="+mn-ea"/>
                <a:cs typeface="+mn-cs"/>
              </a:rPr>
              <a:t> Failure to share confirmed e-ticket with GCP People Advisor before 1:00 PM of the cutoff date will to lead to </a:t>
            </a:r>
            <a:r>
              <a:rPr kumimoji="0" lang="en-US" sz="1200" b="1" i="1" u="none" strike="noStrike" kern="1200" cap="none" spc="0" normalizeH="0" baseline="0" noProof="0" dirty="0">
                <a:ln>
                  <a:noFill/>
                </a:ln>
                <a:solidFill>
                  <a:srgbClr val="00BAFF"/>
                </a:solidFill>
                <a:effectLst/>
                <a:uLnTx/>
                <a:uFillTx/>
                <a:latin typeface="Arial"/>
                <a:ea typeface="+mn-ea"/>
                <a:cs typeface="+mn-cs"/>
              </a:rPr>
              <a:t>cancellation/rescheduling</a:t>
            </a:r>
            <a:r>
              <a:rPr kumimoji="0" lang="en-US" sz="1200" b="0" i="0" u="none" strike="noStrike" kern="1200" cap="none" spc="0" normalizeH="0" baseline="0" noProof="0" dirty="0">
                <a:ln>
                  <a:noFill/>
                </a:ln>
                <a:solidFill>
                  <a:prstClr val="black"/>
                </a:solidFill>
                <a:effectLst/>
                <a:uLnTx/>
                <a:uFillTx/>
                <a:latin typeface="Arial"/>
                <a:ea typeface="+mn-ea"/>
                <a:cs typeface="+mn-cs"/>
              </a:rPr>
              <a:t> of your tickets &amp; delay in GCP travel and reporting date.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Traveling without the completion of these mandatory tasks and without informing the ATCI GCP HR, is considered as non compliance and further actions will be taken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If any changes in the GCP start date post final alert release, notify the GCP HR immediately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Employment Contract is released by Onshore GCP People Advisor &amp; Visa request to be initiated on PMSD tool only once the GCP salary is accepted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1" u="none" strike="noStrike" kern="1200" cap="none" spc="0" normalizeH="0" baseline="0" noProof="0" dirty="0">
                <a:ln>
                  <a:noFill/>
                </a:ln>
                <a:solidFill>
                  <a:srgbClr val="00BAFF"/>
                </a:solidFill>
                <a:effectLst/>
                <a:uLnTx/>
                <a:uFillTx/>
                <a:latin typeface="Arial"/>
                <a:ea typeface="+mn-ea"/>
                <a:cs typeface="Arial" panose="020B0604020202020204" pitchFamily="34" charset="0"/>
              </a:rPr>
              <a:t>In case you have the pending old GCP checklist request on the AST tool which is restricting you to raise a new GCP checklist for the new assignment, its mandatory to close the pending checklist with required approvals</a:t>
            </a:r>
          </a:p>
        </p:txBody>
      </p:sp>
      <p:graphicFrame>
        <p:nvGraphicFramePr>
          <p:cNvPr id="21" name="Table 20">
            <a:extLst>
              <a:ext uri="{FF2B5EF4-FFF2-40B4-BE49-F238E27FC236}">
                <a16:creationId xmlns:a16="http://schemas.microsoft.com/office/drawing/2014/main" id="{BF27F4AA-7F3F-41E6-9E11-5C8293F9E746}"/>
              </a:ext>
            </a:extLst>
          </p:cNvPr>
          <p:cNvGraphicFramePr>
            <a:graphicFrameLocks noGrp="1"/>
          </p:cNvGraphicFramePr>
          <p:nvPr>
            <p:extLst>
              <p:ext uri="{D42A27DB-BD31-4B8C-83A1-F6EECF244321}">
                <p14:modId xmlns:p14="http://schemas.microsoft.com/office/powerpoint/2010/main" val="625332798"/>
              </p:ext>
            </p:extLst>
          </p:nvPr>
        </p:nvGraphicFramePr>
        <p:xfrm>
          <a:off x="7119617" y="1923562"/>
          <a:ext cx="4568453" cy="548640"/>
        </p:xfrm>
        <a:graphic>
          <a:graphicData uri="http://schemas.openxmlformats.org/drawingml/2006/table">
            <a:tbl>
              <a:tblPr firstRow="1" bandRow="1">
                <a:tableStyleId>{5DA37D80-6434-44D0-A028-1B22A696006F}</a:tableStyleId>
              </a:tblPr>
              <a:tblGrid>
                <a:gridCol w="1809164">
                  <a:extLst>
                    <a:ext uri="{9D8B030D-6E8A-4147-A177-3AD203B41FA5}">
                      <a16:colId xmlns:a16="http://schemas.microsoft.com/office/drawing/2014/main" val="2478193419"/>
                    </a:ext>
                  </a:extLst>
                </a:gridCol>
                <a:gridCol w="2759289">
                  <a:extLst>
                    <a:ext uri="{9D8B030D-6E8A-4147-A177-3AD203B41FA5}">
                      <a16:colId xmlns:a16="http://schemas.microsoft.com/office/drawing/2014/main" val="711746067"/>
                    </a:ext>
                  </a:extLst>
                </a:gridCol>
              </a:tblGrid>
              <a:tr h="260867">
                <a:tc>
                  <a:txBody>
                    <a:bodyPr/>
                    <a:lstStyle/>
                    <a:p>
                      <a:pPr algn="ctr"/>
                      <a:r>
                        <a:rPr lang="en-US" sz="1200"/>
                        <a:t>Reporting date</a:t>
                      </a:r>
                    </a:p>
                  </a:txBody>
                  <a:tcPr/>
                </a:tc>
                <a:tc>
                  <a:txBody>
                    <a:bodyPr/>
                    <a:lstStyle/>
                    <a:p>
                      <a:pPr algn="ctr"/>
                      <a:r>
                        <a:rPr lang="en-US" sz="1200"/>
                        <a:t>Cut-Off</a:t>
                      </a:r>
                      <a:r>
                        <a:rPr lang="en-US" sz="1200" baseline="0"/>
                        <a:t> date</a:t>
                      </a:r>
                      <a:endParaRPr lang="en-US" sz="1200"/>
                    </a:p>
                  </a:txBody>
                  <a:tcPr/>
                </a:tc>
                <a:extLst>
                  <a:ext uri="{0D108BD9-81ED-4DB2-BD59-A6C34878D82A}">
                    <a16:rowId xmlns:a16="http://schemas.microsoft.com/office/drawing/2014/main" val="2504089996"/>
                  </a:ext>
                </a:extLst>
              </a:tr>
              <a:tr h="260867">
                <a:tc>
                  <a:txBody>
                    <a:bodyPr/>
                    <a:lstStyle/>
                    <a:p>
                      <a:pPr algn="ctr"/>
                      <a:r>
                        <a:rPr lang="en-US" sz="1200"/>
                        <a:t>16th Jan, 2020</a:t>
                      </a:r>
                    </a:p>
                  </a:txBody>
                  <a:tcPr/>
                </a:tc>
                <a:tc>
                  <a:txBody>
                    <a:bodyPr/>
                    <a:lstStyle/>
                    <a:p>
                      <a:pPr algn="ctr"/>
                      <a:r>
                        <a:rPr lang="en-US" sz="1200"/>
                        <a:t>7</a:t>
                      </a:r>
                      <a:r>
                        <a:rPr lang="en-US" sz="1200" baseline="30000"/>
                        <a:t>th</a:t>
                      </a:r>
                      <a:r>
                        <a:rPr lang="en-US" sz="1200"/>
                        <a:t> Jan, 2020 (before </a:t>
                      </a:r>
                      <a:r>
                        <a:rPr lang="en-US" sz="1200" baseline="0"/>
                        <a:t>1:00pm IST)</a:t>
                      </a:r>
                      <a:endParaRPr lang="en-US" sz="1200"/>
                    </a:p>
                  </a:txBody>
                  <a:tcPr/>
                </a:tc>
                <a:extLst>
                  <a:ext uri="{0D108BD9-81ED-4DB2-BD59-A6C34878D82A}">
                    <a16:rowId xmlns:a16="http://schemas.microsoft.com/office/drawing/2014/main" val="1123361652"/>
                  </a:ext>
                </a:extLst>
              </a:tr>
            </a:tbl>
          </a:graphicData>
        </a:graphic>
      </p:graphicFrame>
    </p:spTree>
    <p:extLst>
      <p:ext uri="{BB962C8B-B14F-4D97-AF65-F5344CB8AC3E}">
        <p14:creationId xmlns:p14="http://schemas.microsoft.com/office/powerpoint/2010/main" val="2384287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BB4F63C-37F6-4DD3-90B4-DB08B585FBCC}"/>
              </a:ext>
            </a:extLst>
          </p:cNvPr>
          <p:cNvSpPr/>
          <p:nvPr/>
        </p:nvSpPr>
        <p:spPr>
          <a:xfrm>
            <a:off x="745019" y="1092420"/>
            <a:ext cx="10618074" cy="5654676"/>
          </a:xfrm>
          <a:prstGeom prst="rect">
            <a:avLst/>
          </a:prstGeom>
          <a:ln w="28575">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endParaRPr lang="en-US" sz="1100" kern="0">
              <a:solidFill>
                <a:sysClr val="windowText" lastClr="000000"/>
              </a:solidFill>
              <a:latin typeface="Calibri" panose="020F0502020204030204"/>
            </a:endParaRPr>
          </a:p>
        </p:txBody>
      </p:sp>
      <p:sp>
        <p:nvSpPr>
          <p:cNvPr id="20" name="Rectangle 19">
            <a:extLst>
              <a:ext uri="{FF2B5EF4-FFF2-40B4-BE49-F238E27FC236}">
                <a16:creationId xmlns:a16="http://schemas.microsoft.com/office/drawing/2014/main" id="{46DE3D41-727F-45DD-B584-DD4B9E4F15EB}"/>
              </a:ext>
            </a:extLst>
          </p:cNvPr>
          <p:cNvSpPr/>
          <p:nvPr/>
        </p:nvSpPr>
        <p:spPr>
          <a:xfrm>
            <a:off x="2661047" y="1257003"/>
            <a:ext cx="7865704" cy="390237"/>
          </a:xfrm>
          <a:custGeom>
            <a:avLst/>
            <a:gdLst>
              <a:gd name="connsiteX0" fmla="*/ 0 w 6477000"/>
              <a:gd name="connsiteY0" fmla="*/ 0 h 304800"/>
              <a:gd name="connsiteX1" fmla="*/ 6477000 w 6477000"/>
              <a:gd name="connsiteY1" fmla="*/ 0 h 304800"/>
              <a:gd name="connsiteX2" fmla="*/ 6477000 w 6477000"/>
              <a:gd name="connsiteY2" fmla="*/ 304800 h 304800"/>
              <a:gd name="connsiteX3" fmla="*/ 0 w 6477000"/>
              <a:gd name="connsiteY3" fmla="*/ 304800 h 304800"/>
              <a:gd name="connsiteX4" fmla="*/ 0 w 6477000"/>
              <a:gd name="connsiteY4" fmla="*/ 0 h 304800"/>
              <a:gd name="connsiteX0" fmla="*/ 0 w 6477000"/>
              <a:gd name="connsiteY0" fmla="*/ 0 h 314325"/>
              <a:gd name="connsiteX1" fmla="*/ 6477000 w 6477000"/>
              <a:gd name="connsiteY1" fmla="*/ 0 h 314325"/>
              <a:gd name="connsiteX2" fmla="*/ 6477000 w 6477000"/>
              <a:gd name="connsiteY2" fmla="*/ 304800 h 314325"/>
              <a:gd name="connsiteX3" fmla="*/ 428625 w 6477000"/>
              <a:gd name="connsiteY3" fmla="*/ 314325 h 314325"/>
              <a:gd name="connsiteX4" fmla="*/ 0 w 6477000"/>
              <a:gd name="connsiteY4" fmla="*/ 0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433891"/>
              <a:gd name="connsiteY0" fmla="*/ 9525 h 314325"/>
              <a:gd name="connsiteX1" fmla="*/ 6433891 w 6433891"/>
              <a:gd name="connsiteY1" fmla="*/ 0 h 314325"/>
              <a:gd name="connsiteX2" fmla="*/ 6433891 w 6433891"/>
              <a:gd name="connsiteY2" fmla="*/ 304800 h 314325"/>
              <a:gd name="connsiteX3" fmla="*/ 385516 w 6433891"/>
              <a:gd name="connsiteY3" fmla="*/ 314325 h 314325"/>
              <a:gd name="connsiteX4" fmla="*/ 0 w 6433891"/>
              <a:gd name="connsiteY4" fmla="*/ 9525 h 314325"/>
              <a:gd name="connsiteX0" fmla="*/ 0 w 6433891"/>
              <a:gd name="connsiteY0" fmla="*/ 9525 h 314325"/>
              <a:gd name="connsiteX1" fmla="*/ 6433891 w 6433891"/>
              <a:gd name="connsiteY1" fmla="*/ 0 h 314325"/>
              <a:gd name="connsiteX2" fmla="*/ 6433891 w 6433891"/>
              <a:gd name="connsiteY2" fmla="*/ 304800 h 314325"/>
              <a:gd name="connsiteX3" fmla="*/ 323224 w 6433891"/>
              <a:gd name="connsiteY3" fmla="*/ 314325 h 314325"/>
              <a:gd name="connsiteX4" fmla="*/ 0 w 6433891"/>
              <a:gd name="connsiteY4" fmla="*/ 95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891" h="314325">
                <a:moveTo>
                  <a:pt x="0" y="9525"/>
                </a:moveTo>
                <a:lnTo>
                  <a:pt x="6433891" y="0"/>
                </a:lnTo>
                <a:lnTo>
                  <a:pt x="6433891" y="304800"/>
                </a:lnTo>
                <a:lnTo>
                  <a:pt x="323224" y="314325"/>
                </a:lnTo>
                <a:lnTo>
                  <a:pt x="0" y="9525"/>
                </a:lnTo>
                <a:close/>
              </a:path>
            </a:pathLst>
          </a:custGeom>
          <a:solidFill>
            <a:srgbClr val="7E00FF">
              <a:lumMod val="20000"/>
              <a:lumOff val="80000"/>
            </a:srgbClr>
          </a:solidFill>
          <a:ln w="6350" cap="flat" cmpd="sng" algn="ctr">
            <a:noFill/>
            <a:prstDash val="solid"/>
            <a:miter lim="800000"/>
          </a:ln>
          <a:effectLst/>
        </p:spPr>
        <p:txBody>
          <a:bodyPr rtlCol="0" anchor="ctr"/>
          <a:lstStyle/>
          <a:p>
            <a:pPr algn="ctr"/>
            <a:r>
              <a:rPr lang="en-US" altLang="ja-JP" sz="1400" kern="0" dirty="0">
                <a:solidFill>
                  <a:prstClr val="white"/>
                </a:solidFill>
                <a:latin typeface="Arial"/>
              </a:rPr>
              <a:t>                   </a:t>
            </a:r>
          </a:p>
          <a:p>
            <a:r>
              <a:rPr lang="en-US" altLang="ja-JP" sz="1400" kern="0" dirty="0">
                <a:solidFill>
                  <a:prstClr val="white"/>
                </a:solidFill>
                <a:latin typeface="Arial"/>
              </a:rPr>
              <a:t>                </a:t>
            </a:r>
            <a:r>
              <a:rPr lang="en-US" altLang="ja-JP" sz="1100" kern="0" dirty="0">
                <a:latin typeface="Arial"/>
              </a:rPr>
              <a:t>Initiate visa on </a:t>
            </a:r>
            <a:r>
              <a:rPr lang="en-US" sz="1000" b="1" u="sng" dirty="0">
                <a:latin typeface="Arial" panose="020B0604020202020204" pitchFamily="34" charset="0"/>
                <a:cs typeface="Arial" panose="020B0604020202020204" pitchFamily="34" charset="0"/>
                <a:hlinkClick r:id="rId2"/>
              </a:rPr>
              <a:t>http://go.accenture.com/pmgateway</a:t>
            </a:r>
            <a:r>
              <a:rPr lang="en-US" sz="1000" b="1" u="sng" dirty="0">
                <a:latin typeface="Arial" panose="020B0604020202020204" pitchFamily="34" charset="0"/>
                <a:cs typeface="Arial" panose="020B0604020202020204" pitchFamily="34" charset="0"/>
              </a:rPr>
              <a:t> </a:t>
            </a:r>
            <a:r>
              <a:rPr lang="en-US" altLang="ja-JP" sz="1100" kern="0" dirty="0">
                <a:latin typeface="Arial"/>
              </a:rPr>
              <a:t>using GCP WBS</a:t>
            </a:r>
            <a:endParaRPr lang="en-US" sz="1100" kern="0" dirty="0">
              <a:latin typeface="Arial"/>
            </a:endParaRPr>
          </a:p>
          <a:p>
            <a:pPr algn="ctr"/>
            <a:endParaRPr lang="en-IN" sz="1400" kern="0" dirty="0">
              <a:solidFill>
                <a:prstClr val="white"/>
              </a:solidFill>
              <a:latin typeface="Arial"/>
            </a:endParaRPr>
          </a:p>
        </p:txBody>
      </p:sp>
      <p:sp>
        <p:nvSpPr>
          <p:cNvPr id="19" name="Arrow: Pentagon 18">
            <a:extLst>
              <a:ext uri="{FF2B5EF4-FFF2-40B4-BE49-F238E27FC236}">
                <a16:creationId xmlns:a16="http://schemas.microsoft.com/office/drawing/2014/main" id="{B6B5CE61-42FC-48A6-A969-5E6AA49420F2}"/>
              </a:ext>
            </a:extLst>
          </p:cNvPr>
          <p:cNvSpPr/>
          <p:nvPr/>
        </p:nvSpPr>
        <p:spPr>
          <a:xfrm>
            <a:off x="1206704" y="1262665"/>
            <a:ext cx="1676400" cy="1856292"/>
          </a:xfrm>
          <a:prstGeom prst="homePlate">
            <a:avLst/>
          </a:prstGeom>
          <a:solidFill>
            <a:schemeClr val="accent1">
              <a:lumMod val="60000"/>
              <a:lumOff val="40000"/>
            </a:schemeClr>
          </a:solidFill>
          <a:ln>
            <a:noFill/>
          </a:ln>
          <a:effectLst>
            <a:glow rad="63500">
              <a:schemeClr val="accent1">
                <a:satMod val="175000"/>
                <a:alpha val="40000"/>
              </a:schemeClr>
            </a:glow>
            <a:outerShdw blurRad="50800" dist="38100" algn="l" rotWithShape="0">
              <a:prstClr val="black">
                <a:alpha val="40000"/>
              </a:prstClr>
            </a:outerShdw>
            <a:softEdge rad="31750"/>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rtlCol="0" anchor="ctr"/>
          <a:lstStyle/>
          <a:p>
            <a:pPr fontAlgn="base">
              <a:spcBef>
                <a:spcPct val="0"/>
              </a:spcBef>
              <a:spcAft>
                <a:spcPct val="0"/>
              </a:spcAft>
            </a:pPr>
            <a:r>
              <a:rPr lang="en-IN" b="1" dirty="0">
                <a:solidFill>
                  <a:prstClr val="black"/>
                </a:solidFill>
                <a:latin typeface="Calibri" panose="020F0502020204030204"/>
              </a:rPr>
              <a:t>VISA Request:</a:t>
            </a:r>
          </a:p>
        </p:txBody>
      </p:sp>
      <p:sp>
        <p:nvSpPr>
          <p:cNvPr id="21" name="Rectangle 19">
            <a:extLst>
              <a:ext uri="{FF2B5EF4-FFF2-40B4-BE49-F238E27FC236}">
                <a16:creationId xmlns:a16="http://schemas.microsoft.com/office/drawing/2014/main" id="{F51B5832-15FF-4212-98CA-CD82CD1C6517}"/>
              </a:ext>
            </a:extLst>
          </p:cNvPr>
          <p:cNvSpPr/>
          <p:nvPr/>
        </p:nvSpPr>
        <p:spPr>
          <a:xfrm>
            <a:off x="3063477" y="1669447"/>
            <a:ext cx="7463274" cy="439019"/>
          </a:xfrm>
          <a:custGeom>
            <a:avLst/>
            <a:gdLst>
              <a:gd name="connsiteX0" fmla="*/ 0 w 6477000"/>
              <a:gd name="connsiteY0" fmla="*/ 0 h 304800"/>
              <a:gd name="connsiteX1" fmla="*/ 6477000 w 6477000"/>
              <a:gd name="connsiteY1" fmla="*/ 0 h 304800"/>
              <a:gd name="connsiteX2" fmla="*/ 6477000 w 6477000"/>
              <a:gd name="connsiteY2" fmla="*/ 304800 h 304800"/>
              <a:gd name="connsiteX3" fmla="*/ 0 w 6477000"/>
              <a:gd name="connsiteY3" fmla="*/ 304800 h 304800"/>
              <a:gd name="connsiteX4" fmla="*/ 0 w 6477000"/>
              <a:gd name="connsiteY4" fmla="*/ 0 h 304800"/>
              <a:gd name="connsiteX0" fmla="*/ 0 w 6477000"/>
              <a:gd name="connsiteY0" fmla="*/ 0 h 314325"/>
              <a:gd name="connsiteX1" fmla="*/ 6477000 w 6477000"/>
              <a:gd name="connsiteY1" fmla="*/ 0 h 314325"/>
              <a:gd name="connsiteX2" fmla="*/ 6477000 w 6477000"/>
              <a:gd name="connsiteY2" fmla="*/ 304800 h 314325"/>
              <a:gd name="connsiteX3" fmla="*/ 428625 w 6477000"/>
              <a:gd name="connsiteY3" fmla="*/ 314325 h 314325"/>
              <a:gd name="connsiteX4" fmla="*/ 0 w 6477000"/>
              <a:gd name="connsiteY4" fmla="*/ 0 h 314325"/>
              <a:gd name="connsiteX0" fmla="*/ 0 w 6362700"/>
              <a:gd name="connsiteY0" fmla="*/ 9525 h 314325"/>
              <a:gd name="connsiteX1" fmla="*/ 6362700 w 6362700"/>
              <a:gd name="connsiteY1" fmla="*/ 0 h 314325"/>
              <a:gd name="connsiteX2" fmla="*/ 6362700 w 6362700"/>
              <a:gd name="connsiteY2" fmla="*/ 304800 h 314325"/>
              <a:gd name="connsiteX3" fmla="*/ 314325 w 6362700"/>
              <a:gd name="connsiteY3" fmla="*/ 314325 h 314325"/>
              <a:gd name="connsiteX4" fmla="*/ 0 w 6362700"/>
              <a:gd name="connsiteY4" fmla="*/ 9525 h 314325"/>
              <a:gd name="connsiteX0" fmla="*/ 0 w 6428978"/>
              <a:gd name="connsiteY0" fmla="*/ 9525 h 314325"/>
              <a:gd name="connsiteX1" fmla="*/ 6428978 w 6428978"/>
              <a:gd name="connsiteY1" fmla="*/ 0 h 314325"/>
              <a:gd name="connsiteX2" fmla="*/ 6428978 w 6428978"/>
              <a:gd name="connsiteY2" fmla="*/ 304800 h 314325"/>
              <a:gd name="connsiteX3" fmla="*/ 380603 w 6428978"/>
              <a:gd name="connsiteY3" fmla="*/ 314325 h 314325"/>
              <a:gd name="connsiteX4" fmla="*/ 0 w 6428978"/>
              <a:gd name="connsiteY4" fmla="*/ 95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8978" h="314325">
                <a:moveTo>
                  <a:pt x="0" y="9525"/>
                </a:moveTo>
                <a:lnTo>
                  <a:pt x="6428978" y="0"/>
                </a:lnTo>
                <a:lnTo>
                  <a:pt x="6428978" y="304800"/>
                </a:lnTo>
                <a:lnTo>
                  <a:pt x="380603" y="314325"/>
                </a:lnTo>
                <a:lnTo>
                  <a:pt x="0" y="9525"/>
                </a:lnTo>
                <a:close/>
              </a:path>
            </a:pathLst>
          </a:custGeom>
          <a:solidFill>
            <a:schemeClr val="accent1">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fontAlgn="base">
              <a:spcBef>
                <a:spcPct val="0"/>
              </a:spcBef>
              <a:spcAft>
                <a:spcPct val="0"/>
              </a:spcAft>
            </a:pPr>
            <a:r>
              <a:rPr lang="en-US" altLang="ja-JP" sz="1000">
                <a:solidFill>
                  <a:prstClr val="white"/>
                </a:solidFill>
                <a:latin typeface="Arial" panose="020B0604020202020204" pitchFamily="34" charset="0"/>
                <a:ea typeface="MS PGothic" pitchFamily="34" charset="-128"/>
                <a:cs typeface="Arial" panose="020B0604020202020204" pitchFamily="34" charset="0"/>
              </a:rPr>
              <a:t>.</a:t>
            </a:r>
            <a:endParaRPr lang="en-US" sz="1000">
              <a:solidFill>
                <a:prstClr val="white"/>
              </a:solidFill>
              <a:latin typeface="Arial" panose="020B0604020202020204" pitchFamily="34" charset="0"/>
              <a:cs typeface="Arial" panose="020B0604020202020204" pitchFamily="34" charset="0"/>
            </a:endParaRPr>
          </a:p>
          <a:p>
            <a:pPr fontAlgn="base">
              <a:spcBef>
                <a:spcPct val="0"/>
              </a:spcBef>
              <a:spcAft>
                <a:spcPct val="0"/>
              </a:spcAft>
            </a:pPr>
            <a:endParaRPr lang="en-IN" sz="1000">
              <a:solidFill>
                <a:prstClr val="white"/>
              </a:solidFill>
              <a:latin typeface="Calibri" panose="020F0502020204030204"/>
            </a:endParaRPr>
          </a:p>
        </p:txBody>
      </p:sp>
      <p:sp>
        <p:nvSpPr>
          <p:cNvPr id="22" name="Rectangle 21">
            <a:extLst>
              <a:ext uri="{FF2B5EF4-FFF2-40B4-BE49-F238E27FC236}">
                <a16:creationId xmlns:a16="http://schemas.microsoft.com/office/drawing/2014/main" id="{69CBD92E-683D-4503-9E35-3879DE8B3006}"/>
              </a:ext>
            </a:extLst>
          </p:cNvPr>
          <p:cNvSpPr/>
          <p:nvPr/>
        </p:nvSpPr>
        <p:spPr>
          <a:xfrm>
            <a:off x="2634851" y="2635203"/>
            <a:ext cx="7891899" cy="506889"/>
          </a:xfrm>
          <a:custGeom>
            <a:avLst/>
            <a:gdLst>
              <a:gd name="connsiteX0" fmla="*/ 0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0 w 6772275"/>
              <a:gd name="connsiteY4" fmla="*/ 0 h 304800"/>
              <a:gd name="connsiteX0" fmla="*/ 314325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314325 w 6772275"/>
              <a:gd name="connsiteY4" fmla="*/ 0 h 304800"/>
              <a:gd name="connsiteX0" fmla="*/ 304800 w 6762750"/>
              <a:gd name="connsiteY0" fmla="*/ 0 h 304800"/>
              <a:gd name="connsiteX1" fmla="*/ 6762750 w 6762750"/>
              <a:gd name="connsiteY1" fmla="*/ 0 h 304800"/>
              <a:gd name="connsiteX2" fmla="*/ 6762750 w 6762750"/>
              <a:gd name="connsiteY2" fmla="*/ 304800 h 304800"/>
              <a:gd name="connsiteX3" fmla="*/ 0 w 6762750"/>
              <a:gd name="connsiteY3" fmla="*/ 295275 h 304800"/>
              <a:gd name="connsiteX4" fmla="*/ 304800 w 6762750"/>
              <a:gd name="connsiteY4" fmla="*/ 0 h 304800"/>
              <a:gd name="connsiteX0" fmla="*/ 438150 w 6896100"/>
              <a:gd name="connsiteY0" fmla="*/ 0 h 304800"/>
              <a:gd name="connsiteX1" fmla="*/ 6896100 w 6896100"/>
              <a:gd name="connsiteY1" fmla="*/ 0 h 304800"/>
              <a:gd name="connsiteX2" fmla="*/ 6896100 w 6896100"/>
              <a:gd name="connsiteY2" fmla="*/ 304800 h 304800"/>
              <a:gd name="connsiteX3" fmla="*/ 0 w 6896100"/>
              <a:gd name="connsiteY3" fmla="*/ 289548 h 304800"/>
              <a:gd name="connsiteX4" fmla="*/ 438150 w 6896100"/>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6100" h="304800">
                <a:moveTo>
                  <a:pt x="438150" y="0"/>
                </a:moveTo>
                <a:lnTo>
                  <a:pt x="6896100" y="0"/>
                </a:lnTo>
                <a:lnTo>
                  <a:pt x="6896100" y="304800"/>
                </a:lnTo>
                <a:lnTo>
                  <a:pt x="0" y="289548"/>
                </a:lnTo>
                <a:lnTo>
                  <a:pt x="438150" y="0"/>
                </a:lnTo>
                <a:close/>
              </a:path>
            </a:pathLst>
          </a:custGeom>
          <a:solidFill>
            <a:srgbClr val="7E00FF">
              <a:lumMod val="20000"/>
              <a:lumOff val="80000"/>
            </a:srgbClr>
          </a:solidFill>
          <a:ln w="6350" cap="flat" cmpd="sng" algn="ctr">
            <a:noFill/>
            <a:prstDash val="solid"/>
            <a:miter lim="800000"/>
          </a:ln>
          <a:effectLst/>
        </p:spPr>
        <p:txBody>
          <a:bodyPr rtlCol="0" anchor="ctr"/>
          <a:lstStyle/>
          <a:p>
            <a:pPr algn="ctr"/>
            <a:endParaRPr lang="en-IN" sz="1400" kern="0">
              <a:solidFill>
                <a:prstClr val="white"/>
              </a:solidFill>
              <a:latin typeface="Arial"/>
            </a:endParaRPr>
          </a:p>
        </p:txBody>
      </p:sp>
      <p:sp>
        <p:nvSpPr>
          <p:cNvPr id="23" name="Rectangle 21">
            <a:extLst>
              <a:ext uri="{FF2B5EF4-FFF2-40B4-BE49-F238E27FC236}">
                <a16:creationId xmlns:a16="http://schemas.microsoft.com/office/drawing/2014/main" id="{10AD544B-6BB0-48D9-88BB-746C71D1CE53}"/>
              </a:ext>
            </a:extLst>
          </p:cNvPr>
          <p:cNvSpPr/>
          <p:nvPr/>
        </p:nvSpPr>
        <p:spPr>
          <a:xfrm>
            <a:off x="3132533" y="2186297"/>
            <a:ext cx="7394218" cy="343534"/>
          </a:xfrm>
          <a:custGeom>
            <a:avLst/>
            <a:gdLst>
              <a:gd name="connsiteX0" fmla="*/ 0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0 w 6772275"/>
              <a:gd name="connsiteY4" fmla="*/ 0 h 304800"/>
              <a:gd name="connsiteX0" fmla="*/ 314325 w 6772275"/>
              <a:gd name="connsiteY0" fmla="*/ 0 h 304800"/>
              <a:gd name="connsiteX1" fmla="*/ 6772275 w 6772275"/>
              <a:gd name="connsiteY1" fmla="*/ 0 h 304800"/>
              <a:gd name="connsiteX2" fmla="*/ 6772275 w 6772275"/>
              <a:gd name="connsiteY2" fmla="*/ 304800 h 304800"/>
              <a:gd name="connsiteX3" fmla="*/ 0 w 6772275"/>
              <a:gd name="connsiteY3" fmla="*/ 304800 h 304800"/>
              <a:gd name="connsiteX4" fmla="*/ 314325 w 6772275"/>
              <a:gd name="connsiteY4" fmla="*/ 0 h 304800"/>
              <a:gd name="connsiteX0" fmla="*/ 304800 w 6762750"/>
              <a:gd name="connsiteY0" fmla="*/ 0 h 304800"/>
              <a:gd name="connsiteX1" fmla="*/ 6762750 w 6762750"/>
              <a:gd name="connsiteY1" fmla="*/ 0 h 304800"/>
              <a:gd name="connsiteX2" fmla="*/ 6762750 w 6762750"/>
              <a:gd name="connsiteY2" fmla="*/ 304800 h 304800"/>
              <a:gd name="connsiteX3" fmla="*/ 0 w 6762750"/>
              <a:gd name="connsiteY3" fmla="*/ 295275 h 304800"/>
              <a:gd name="connsiteX4" fmla="*/ 304800 w 6762750"/>
              <a:gd name="connsiteY4" fmla="*/ 0 h 304800"/>
              <a:gd name="connsiteX0" fmla="*/ 345250 w 6803200"/>
              <a:gd name="connsiteY0" fmla="*/ 0 h 304800"/>
              <a:gd name="connsiteX1" fmla="*/ 6803200 w 6803200"/>
              <a:gd name="connsiteY1" fmla="*/ 0 h 304800"/>
              <a:gd name="connsiteX2" fmla="*/ 6803200 w 6803200"/>
              <a:gd name="connsiteY2" fmla="*/ 304800 h 304800"/>
              <a:gd name="connsiteX3" fmla="*/ 0 w 6803200"/>
              <a:gd name="connsiteY3" fmla="*/ 295275 h 304800"/>
              <a:gd name="connsiteX4" fmla="*/ 345250 w 6803200"/>
              <a:gd name="connsiteY4" fmla="*/ 0 h 304800"/>
              <a:gd name="connsiteX0" fmla="*/ 335137 w 6793087"/>
              <a:gd name="connsiteY0" fmla="*/ 0 h 304800"/>
              <a:gd name="connsiteX1" fmla="*/ 6793087 w 6793087"/>
              <a:gd name="connsiteY1" fmla="*/ 0 h 304800"/>
              <a:gd name="connsiteX2" fmla="*/ 6793087 w 6793087"/>
              <a:gd name="connsiteY2" fmla="*/ 304800 h 304800"/>
              <a:gd name="connsiteX3" fmla="*/ 0 w 6793087"/>
              <a:gd name="connsiteY3" fmla="*/ 295275 h 304800"/>
              <a:gd name="connsiteX4" fmla="*/ 335137 w 6793087"/>
              <a:gd name="connsiteY4" fmla="*/ 0 h 30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93087" h="304800">
                <a:moveTo>
                  <a:pt x="335137" y="0"/>
                </a:moveTo>
                <a:lnTo>
                  <a:pt x="6793087" y="0"/>
                </a:lnTo>
                <a:lnTo>
                  <a:pt x="6793087" y="304800"/>
                </a:lnTo>
                <a:lnTo>
                  <a:pt x="0" y="295275"/>
                </a:lnTo>
                <a:lnTo>
                  <a:pt x="335137"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lang="en-US" altLang="ja-JP" sz="1000">
                <a:solidFill>
                  <a:prstClr val="black"/>
                </a:solidFill>
                <a:latin typeface="Arial" panose="020B0604020202020204" pitchFamily="34" charset="0"/>
                <a:ea typeface="MS PGothic" pitchFamily="34" charset="-128"/>
                <a:cs typeface="Arial" panose="020B0604020202020204" pitchFamily="34" charset="0"/>
              </a:rPr>
              <a:t>      </a:t>
            </a:r>
            <a:endParaRPr lang="en-IN" sz="1000">
              <a:solidFill>
                <a:prstClr val="black"/>
              </a:solidFill>
              <a:latin typeface="Calibri" panose="020F0502020204030204"/>
            </a:endParaRPr>
          </a:p>
        </p:txBody>
      </p:sp>
      <p:sp>
        <p:nvSpPr>
          <p:cNvPr id="27" name="TextBox 26">
            <a:extLst>
              <a:ext uri="{FF2B5EF4-FFF2-40B4-BE49-F238E27FC236}">
                <a16:creationId xmlns:a16="http://schemas.microsoft.com/office/drawing/2014/main" id="{1764A913-FB14-4227-9B54-D050227D4F9F}"/>
              </a:ext>
            </a:extLst>
          </p:cNvPr>
          <p:cNvSpPr txBox="1"/>
          <p:nvPr/>
        </p:nvSpPr>
        <p:spPr>
          <a:xfrm>
            <a:off x="3456879" y="1668349"/>
            <a:ext cx="7069872" cy="584775"/>
          </a:xfrm>
          <a:prstGeom prst="rect">
            <a:avLst/>
          </a:prstGeom>
          <a:noFill/>
          <a:ln>
            <a:noFill/>
          </a:ln>
        </p:spPr>
        <p:txBody>
          <a:bodyPr wrap="square" rtlCol="0">
            <a:spAutoFit/>
          </a:bodyPr>
          <a:lstStyle/>
          <a:p>
            <a:pPr fontAlgn="base">
              <a:spcBef>
                <a:spcPct val="0"/>
              </a:spcBef>
              <a:spcAft>
                <a:spcPct val="0"/>
              </a:spcAft>
            </a:pPr>
            <a:r>
              <a:rPr lang="en-US" altLang="ja-JP" sz="1100" dirty="0">
                <a:solidFill>
                  <a:prstClr val="black"/>
                </a:solidFill>
                <a:latin typeface="Arial" pitchFamily="34" charset="0"/>
                <a:ea typeface="MS PGothic" pitchFamily="34" charset="-128"/>
                <a:cs typeface="Arial" pitchFamily="34" charset="0"/>
              </a:rPr>
              <a:t>Employee who already hold a visa needs to validate their Visa details with PMSD &amp; share the confirmation mail with </a:t>
            </a:r>
            <a:r>
              <a:rPr lang="en-US" altLang="ja-JP" sz="1100" b="1" dirty="0">
                <a:solidFill>
                  <a:prstClr val="black"/>
                </a:solidFill>
                <a:latin typeface="Arial" pitchFamily="34" charset="0"/>
                <a:ea typeface="MS PGothic" pitchFamily="34" charset="-128"/>
                <a:cs typeface="Arial" pitchFamily="34" charset="0"/>
                <a:hlinkClick r:id="rId3" action="ppaction://hlinksldjump"/>
              </a:rPr>
              <a:t>ATCI GCP HR </a:t>
            </a:r>
            <a:r>
              <a:rPr lang="en-US" altLang="ja-JP" sz="1100" dirty="0">
                <a:solidFill>
                  <a:prstClr val="black"/>
                </a:solidFill>
                <a:latin typeface="Arial" pitchFamily="34" charset="0"/>
                <a:ea typeface="MS PGothic" pitchFamily="34" charset="-128"/>
                <a:cs typeface="Arial" pitchFamily="34" charset="0"/>
              </a:rPr>
              <a:t>along with confirmed travel itinerary.</a:t>
            </a:r>
            <a:endParaRPr lang="en-US" sz="1100" dirty="0">
              <a:solidFill>
                <a:prstClr val="black"/>
              </a:solidFill>
              <a:latin typeface="Arial" pitchFamily="34" charset="0"/>
              <a:cs typeface="Arial" pitchFamily="34" charset="0"/>
            </a:endParaRPr>
          </a:p>
          <a:p>
            <a:pPr fontAlgn="base">
              <a:spcBef>
                <a:spcPct val="0"/>
              </a:spcBef>
              <a:spcAft>
                <a:spcPct val="0"/>
              </a:spcAft>
            </a:pPr>
            <a:endParaRPr lang="en-IN" sz="1000" dirty="0">
              <a:solidFill>
                <a:prstClr val="black"/>
              </a:solidFill>
              <a:latin typeface="Arial" pitchFamily="34" charset="0"/>
              <a:cs typeface="Arial" pitchFamily="34" charset="0"/>
            </a:endParaRPr>
          </a:p>
        </p:txBody>
      </p:sp>
      <p:sp>
        <p:nvSpPr>
          <p:cNvPr id="28" name="TextBox 27">
            <a:extLst>
              <a:ext uri="{FF2B5EF4-FFF2-40B4-BE49-F238E27FC236}">
                <a16:creationId xmlns:a16="http://schemas.microsoft.com/office/drawing/2014/main" id="{3DAB2976-9EBC-46AF-8C87-7F50D0E37D2F}"/>
              </a:ext>
            </a:extLst>
          </p:cNvPr>
          <p:cNvSpPr txBox="1"/>
          <p:nvPr/>
        </p:nvSpPr>
        <p:spPr>
          <a:xfrm>
            <a:off x="3456879" y="2607662"/>
            <a:ext cx="7069871" cy="769441"/>
          </a:xfrm>
          <a:prstGeom prst="rect">
            <a:avLst/>
          </a:prstGeom>
          <a:noFill/>
        </p:spPr>
        <p:txBody>
          <a:bodyPr wrap="square" rtlCol="0">
            <a:spAutoFit/>
          </a:bodyPr>
          <a:lstStyle/>
          <a:p>
            <a:pPr fontAlgn="base">
              <a:spcBef>
                <a:spcPct val="0"/>
              </a:spcBef>
              <a:spcAft>
                <a:spcPct val="0"/>
              </a:spcAft>
            </a:pPr>
            <a:r>
              <a:rPr lang="en-US" sz="1050" dirty="0">
                <a:solidFill>
                  <a:prstClr val="black"/>
                </a:solidFill>
                <a:latin typeface="Arial" pitchFamily="34" charset="0"/>
                <a:cs typeface="Arial" pitchFamily="34" charset="0"/>
              </a:rPr>
              <a:t>Visa/ Work Permit application will be supported by German Relocation Service Provider-Across Relocation mobility-relocation. The employee will be contacted by HR mobility-relocation as soon as he/she sends the Employment Contract back to Germany GCP HR (</a:t>
            </a:r>
            <a:r>
              <a:rPr lang="en-US" sz="1050" u="sng" dirty="0">
                <a:solidFill>
                  <a:prstClr val="black"/>
                </a:solidFill>
                <a:latin typeface="Arial" pitchFamily="34" charset="0"/>
                <a:ea typeface="MS PGothic" pitchFamily="34" charset="-128"/>
                <a:cs typeface="Arial" pitchFamily="34" charset="0"/>
              </a:rPr>
              <a:t>gcp.hr.germany@accenture.com</a:t>
            </a:r>
            <a:r>
              <a:rPr lang="en-US" sz="1050" dirty="0">
                <a:solidFill>
                  <a:prstClr val="black"/>
                </a:solidFill>
                <a:latin typeface="Arial" pitchFamily="34" charset="0"/>
                <a:cs typeface="Arial" pitchFamily="34" charset="0"/>
              </a:rPr>
              <a:t>) via e-mail</a:t>
            </a:r>
            <a:r>
              <a:rPr lang="en-US" sz="1100" dirty="0">
                <a:solidFill>
                  <a:prstClr val="black"/>
                </a:solidFill>
                <a:latin typeface="Arial" pitchFamily="34" charset="0"/>
                <a:cs typeface="Arial" pitchFamily="34" charset="0"/>
              </a:rPr>
              <a:t> </a:t>
            </a:r>
          </a:p>
          <a:p>
            <a:pPr fontAlgn="base">
              <a:spcBef>
                <a:spcPct val="0"/>
              </a:spcBef>
              <a:spcAft>
                <a:spcPct val="0"/>
              </a:spcAft>
            </a:pPr>
            <a:endParaRPr lang="en-IN" sz="1100" dirty="0">
              <a:solidFill>
                <a:prstClr val="black"/>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55A2E964-CB75-4FCF-B45C-66512458E1E0}"/>
              </a:ext>
            </a:extLst>
          </p:cNvPr>
          <p:cNvSpPr txBox="1"/>
          <p:nvPr/>
        </p:nvSpPr>
        <p:spPr>
          <a:xfrm>
            <a:off x="3456879" y="2160698"/>
            <a:ext cx="7069871" cy="430887"/>
          </a:xfrm>
          <a:prstGeom prst="rect">
            <a:avLst/>
          </a:prstGeom>
          <a:noFill/>
        </p:spPr>
        <p:txBody>
          <a:bodyPr wrap="square" rtlCol="0">
            <a:spAutoFit/>
          </a:bodyPr>
          <a:lstStyle/>
          <a:p>
            <a:pPr fontAlgn="base">
              <a:spcBef>
                <a:spcPct val="0"/>
              </a:spcBef>
              <a:spcAft>
                <a:spcPct val="0"/>
              </a:spcAft>
            </a:pPr>
            <a:r>
              <a:rPr lang="en-US" altLang="ja-JP" sz="1100" dirty="0">
                <a:solidFill>
                  <a:prstClr val="black"/>
                </a:solidFill>
                <a:latin typeface="Arial" pitchFamily="34" charset="0"/>
                <a:ea typeface="MS PGothic" pitchFamily="34" charset="-128"/>
                <a:cs typeface="Arial" pitchFamily="34" charset="0"/>
              </a:rPr>
              <a:t>Dependents’ visas to be processed along with their own regardless of travel schedule to avoid additional        costs unless there is some avoidable reasons</a:t>
            </a:r>
            <a:endParaRPr lang="en-IN" sz="1100" dirty="0">
              <a:solidFill>
                <a:prstClr val="black"/>
              </a:solidFill>
              <a:latin typeface="Arial" pitchFamily="34" charset="0"/>
              <a:cs typeface="Arial" pitchFamily="34" charset="0"/>
            </a:endParaRPr>
          </a:p>
        </p:txBody>
      </p:sp>
      <p:sp>
        <p:nvSpPr>
          <p:cNvPr id="54" name="Rectangle 53">
            <a:extLst>
              <a:ext uri="{FF2B5EF4-FFF2-40B4-BE49-F238E27FC236}">
                <a16:creationId xmlns:a16="http://schemas.microsoft.com/office/drawing/2014/main" id="{CBF6DE40-BB44-49A6-B031-050779801838}"/>
              </a:ext>
            </a:extLst>
          </p:cNvPr>
          <p:cNvSpPr/>
          <p:nvPr/>
        </p:nvSpPr>
        <p:spPr>
          <a:xfrm>
            <a:off x="745019" y="368001"/>
            <a:ext cx="10155729" cy="400110"/>
          </a:xfrm>
          <a:prstGeom prst="rect">
            <a:avLst/>
          </a:prstGeom>
        </p:spPr>
        <p:txBody>
          <a:bodyPr wrap="none">
            <a:spAutoFit/>
          </a:bodyPr>
          <a:lstStyle/>
          <a:p>
            <a:r>
              <a:rPr lang="en-US" sz="2000" b="1" dirty="0">
                <a:solidFill>
                  <a:prstClr val="black"/>
                </a:solidFill>
                <a:latin typeface="Arial Black" panose="020B0A04020102020204" pitchFamily="34" charset="0"/>
                <a:cs typeface="Arial" panose="020B0604020202020204" pitchFamily="34" charset="0"/>
              </a:rPr>
              <a:t>Action From Employee On People Mobility Gateway Tool – Visa process</a:t>
            </a:r>
            <a:endParaRPr lang="en-GB" sz="2000" b="1" dirty="0">
              <a:solidFill>
                <a:prstClr val="black"/>
              </a:solidFill>
              <a:latin typeface="Arial Black" panose="020B0A04020102020204" pitchFamily="34" charset="0"/>
              <a:cs typeface="Arial" panose="020B0604020202020204" pitchFamily="34" charset="0"/>
            </a:endParaRPr>
          </a:p>
        </p:txBody>
      </p:sp>
      <p:sp>
        <p:nvSpPr>
          <p:cNvPr id="25" name="Rectangle: Rounded Corners 24">
            <a:extLst>
              <a:ext uri="{FF2B5EF4-FFF2-40B4-BE49-F238E27FC236}">
                <a16:creationId xmlns:a16="http://schemas.microsoft.com/office/drawing/2014/main" id="{22256ABD-DC77-4A16-99F1-5B48844C9382}"/>
              </a:ext>
            </a:extLst>
          </p:cNvPr>
          <p:cNvSpPr/>
          <p:nvPr/>
        </p:nvSpPr>
        <p:spPr>
          <a:xfrm>
            <a:off x="1326996" y="5395686"/>
            <a:ext cx="9199754" cy="1127353"/>
          </a:xfrm>
          <a:prstGeom prst="roundRect">
            <a:avLst/>
          </a:prstGeom>
          <a:solidFill>
            <a:sysClr val="window" lastClr="FFFFFF"/>
          </a:solidFill>
          <a:ln w="28575" cap="flat" cmpd="sng" algn="ctr">
            <a:solidFill>
              <a:srgbClr val="FF0000"/>
            </a:solidFill>
            <a:prstDash val="solid"/>
          </a:ln>
          <a:effectLst/>
        </p:spPr>
        <p:txBody>
          <a:bodyPr rtlCol="0" anchor="ctr"/>
          <a:lstStyle/>
          <a:p>
            <a:pPr algn="ctr"/>
            <a:endParaRPr lang="en-US" sz="1050" kern="0" dirty="0">
              <a:solidFill>
                <a:srgbClr val="000000"/>
              </a:solidFill>
              <a:latin typeface="Arial"/>
              <a:cs typeface="Arial" pitchFamily="34" charset="0"/>
            </a:endParaRPr>
          </a:p>
          <a:p>
            <a:r>
              <a:rPr lang="en-US" sz="1050" dirty="0">
                <a:solidFill>
                  <a:prstClr val="black"/>
                </a:solidFill>
                <a:latin typeface="Arial" pitchFamily="34" charset="0"/>
                <a:cs typeface="Arial" pitchFamily="34" charset="0"/>
              </a:rPr>
              <a:t>As per the changes in visa application process, employees will be able to apply for dependents visa for their spouse &amp; children only if their work contract at the time of application is valid for 1 year or more. It is therefore recommended to apply for dependents visa at the time of applying visa for self (provided the work contract is valid for 1 year or more</a:t>
            </a:r>
            <a:endParaRPr lang="en-IN" sz="1050" kern="0" dirty="0">
              <a:solidFill>
                <a:srgbClr val="000000"/>
              </a:solidFill>
              <a:latin typeface="Arial"/>
              <a:cs typeface="Arial" pitchFamily="34" charset="0"/>
            </a:endParaRPr>
          </a:p>
        </p:txBody>
      </p:sp>
      <p:grpSp>
        <p:nvGrpSpPr>
          <p:cNvPr id="48" name="Group 47">
            <a:extLst>
              <a:ext uri="{FF2B5EF4-FFF2-40B4-BE49-F238E27FC236}">
                <a16:creationId xmlns:a16="http://schemas.microsoft.com/office/drawing/2014/main" id="{3BEE25AA-839C-407B-897A-3D7869B14CFB}"/>
              </a:ext>
            </a:extLst>
          </p:cNvPr>
          <p:cNvGrpSpPr/>
          <p:nvPr/>
        </p:nvGrpSpPr>
        <p:grpSpPr>
          <a:xfrm>
            <a:off x="2052494" y="5294904"/>
            <a:ext cx="1700561" cy="281399"/>
            <a:chOff x="627024" y="5286263"/>
            <a:chExt cx="1619198" cy="186921"/>
          </a:xfrm>
        </p:grpSpPr>
        <p:sp>
          <p:nvSpPr>
            <p:cNvPr id="50" name="Rounded Rectangle 7">
              <a:extLst>
                <a:ext uri="{FF2B5EF4-FFF2-40B4-BE49-F238E27FC236}">
                  <a16:creationId xmlns:a16="http://schemas.microsoft.com/office/drawing/2014/main" id="{D53CD1E8-717B-4E59-BB32-E04E67A4EA50}"/>
                </a:ext>
              </a:extLst>
            </p:cNvPr>
            <p:cNvSpPr/>
            <p:nvPr/>
          </p:nvSpPr>
          <p:spPr>
            <a:xfrm>
              <a:off x="627024" y="5301983"/>
              <a:ext cx="1581740" cy="171201"/>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Calibri" panose="020F0502020204030204"/>
              </a:endParaRPr>
            </a:p>
          </p:txBody>
        </p:sp>
        <p:sp>
          <p:nvSpPr>
            <p:cNvPr id="51" name="TextBox 50">
              <a:extLst>
                <a:ext uri="{FF2B5EF4-FFF2-40B4-BE49-F238E27FC236}">
                  <a16:creationId xmlns:a16="http://schemas.microsoft.com/office/drawing/2014/main" id="{3B5F0196-AABD-46CC-914A-954F24FD61DC}"/>
                </a:ext>
              </a:extLst>
            </p:cNvPr>
            <p:cNvSpPr txBox="1"/>
            <p:nvPr/>
          </p:nvSpPr>
          <p:spPr>
            <a:xfrm>
              <a:off x="789297" y="5286263"/>
              <a:ext cx="1456925" cy="183998"/>
            </a:xfrm>
            <a:prstGeom prst="rect">
              <a:avLst/>
            </a:prstGeom>
            <a:noFill/>
          </p:spPr>
          <p:txBody>
            <a:bodyPr wrap="square" rtlCol="0">
              <a:spAutoFit/>
            </a:bodyPr>
            <a:lstStyle/>
            <a:p>
              <a:pPr fontAlgn="base">
                <a:spcBef>
                  <a:spcPct val="0"/>
                </a:spcBef>
                <a:spcAft>
                  <a:spcPct val="0"/>
                </a:spcAft>
              </a:pPr>
              <a:r>
                <a:rPr lang="en-US" sz="1200" b="1">
                  <a:solidFill>
                    <a:prstClr val="white"/>
                  </a:solidFill>
                  <a:latin typeface="Arial" pitchFamily="34" charset="0"/>
                  <a:cs typeface="Arial" pitchFamily="34" charset="0"/>
                </a:rPr>
                <a:t>Important Note</a:t>
              </a:r>
            </a:p>
          </p:txBody>
        </p:sp>
      </p:grpSp>
      <p:sp>
        <p:nvSpPr>
          <p:cNvPr id="8" name="TextBox 7">
            <a:extLst>
              <a:ext uri="{FF2B5EF4-FFF2-40B4-BE49-F238E27FC236}">
                <a16:creationId xmlns:a16="http://schemas.microsoft.com/office/drawing/2014/main" id="{1E35382F-40B8-4BCD-B136-F95226F3665B}"/>
              </a:ext>
            </a:extLst>
          </p:cNvPr>
          <p:cNvSpPr txBox="1"/>
          <p:nvPr/>
        </p:nvSpPr>
        <p:spPr>
          <a:xfrm>
            <a:off x="1761430" y="3258786"/>
            <a:ext cx="8765320" cy="1600438"/>
          </a:xfrm>
          <a:prstGeom prst="rect">
            <a:avLst/>
          </a:prstGeom>
          <a:noFill/>
        </p:spPr>
        <p:txBody>
          <a:bodyPr wrap="square" rtlCol="0">
            <a:spAutoFit/>
          </a:bodyPr>
          <a:lstStyle/>
          <a:p>
            <a:pPr fontAlgn="base">
              <a:spcBef>
                <a:spcPct val="0"/>
              </a:spcBef>
              <a:spcAft>
                <a:spcPct val="0"/>
              </a:spcAft>
            </a:pPr>
            <a:r>
              <a:rPr lang="en-US" sz="1400" b="1" dirty="0">
                <a:solidFill>
                  <a:prstClr val="black"/>
                </a:solidFill>
                <a:latin typeface="Arial" pitchFamily="34" charset="0"/>
                <a:cs typeface="Arial" pitchFamily="34" charset="0"/>
              </a:rPr>
              <a:t>Assistance Required:</a:t>
            </a:r>
            <a:endParaRPr lang="en-US" sz="1400"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For basic information on visa/ immigration matters please visit </a:t>
            </a:r>
            <a:r>
              <a:rPr lang="en-US" sz="1200" dirty="0">
                <a:hlinkClick r:id="rId4"/>
              </a:rPr>
              <a:t>GCP HUB (accenture.com)</a:t>
            </a:r>
            <a:r>
              <a:rPr lang="en-US" sz="1200" dirty="0"/>
              <a:t> </a:t>
            </a:r>
            <a:endParaRPr lang="en-US" sz="1200" u="sng"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400" b="1" dirty="0">
                <a:solidFill>
                  <a:prstClr val="black"/>
                </a:solidFill>
                <a:latin typeface="Arial" pitchFamily="34" charset="0"/>
                <a:cs typeface="Arial" pitchFamily="34" charset="0"/>
              </a:rPr>
              <a:t>For general PMSD inquiries:</a:t>
            </a: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If you are an Accenture employee please visit </a:t>
            </a:r>
            <a:r>
              <a:rPr lang="en-US" sz="1000" b="1" u="sng" dirty="0">
                <a:latin typeface="Arial" panose="020B0604020202020204" pitchFamily="34" charset="0"/>
                <a:cs typeface="Arial" panose="020B0604020202020204" pitchFamily="34" charset="0"/>
                <a:hlinkClick r:id="rId5"/>
              </a:rPr>
              <a:t>Service Now Tool </a:t>
            </a:r>
            <a:endParaRPr lang="en-US" sz="1000" b="1" u="sng" dirty="0">
              <a:latin typeface="Arial" panose="020B0604020202020204" pitchFamily="34" charset="0"/>
              <a:cs typeface="Arial" panose="020B0604020202020204" pitchFamily="34" charset="0"/>
            </a:endParaRPr>
          </a:p>
          <a:p>
            <a:pPr marL="171450" indent="-171450" fontAlgn="base">
              <a:spcBef>
                <a:spcPct val="0"/>
              </a:spcBef>
              <a:spcAft>
                <a:spcPct val="0"/>
              </a:spcAft>
              <a:buFont typeface="Wingdings" panose="05000000000000000000" pitchFamily="2" charset="2"/>
              <a:buChar char="q"/>
            </a:pPr>
            <a:r>
              <a:rPr lang="en-US" sz="1200" dirty="0">
                <a:solidFill>
                  <a:prstClr val="black"/>
                </a:solidFill>
                <a:latin typeface="Arial" pitchFamily="34" charset="0"/>
                <a:cs typeface="Arial" pitchFamily="34" charset="0"/>
              </a:rPr>
              <a:t>If you are an Avanade employee please submit your inquiry to </a:t>
            </a:r>
            <a:r>
              <a:rPr lang="en-US" sz="1200" u="sng" dirty="0">
                <a:solidFill>
                  <a:prstClr val="black"/>
                </a:solidFill>
                <a:latin typeface="Arial" pitchFamily="34" charset="0"/>
                <a:cs typeface="Arial" pitchFamily="34" charset="0"/>
                <a:hlinkClick r:id="rId6"/>
              </a:rPr>
              <a:t>RMS.Avanade@accenture.com</a:t>
            </a:r>
            <a:endParaRPr lang="en-US" sz="1200" u="sng" dirty="0">
              <a:solidFill>
                <a:prstClr val="black"/>
              </a:solidFill>
              <a:latin typeface="Arial" pitchFamily="34" charset="0"/>
              <a:cs typeface="Arial" pitchFamily="34" charset="0"/>
            </a:endParaRPr>
          </a:p>
          <a:p>
            <a:pPr marL="171450" indent="-171450" fontAlgn="base">
              <a:spcBef>
                <a:spcPct val="0"/>
              </a:spcBef>
              <a:spcAft>
                <a:spcPct val="0"/>
              </a:spcAft>
              <a:buFont typeface="Wingdings" panose="05000000000000000000" pitchFamily="2" charset="2"/>
              <a:buChar char="q"/>
            </a:pPr>
            <a:r>
              <a:rPr lang="en-US" sz="1200" b="1" dirty="0">
                <a:solidFill>
                  <a:prstClr val="black"/>
                </a:solidFill>
                <a:latin typeface="Arial" pitchFamily="34" charset="0"/>
                <a:cs typeface="Arial" pitchFamily="34" charset="0"/>
              </a:rPr>
              <a:t>You may contact PMSD via toll :  </a:t>
            </a:r>
            <a:r>
              <a:rPr lang="en-US" sz="1200" u="sng" dirty="0">
                <a:solidFill>
                  <a:prstClr val="black"/>
                </a:solidFill>
                <a:latin typeface="Arial" pitchFamily="34" charset="0"/>
                <a:cs typeface="Arial" pitchFamily="34" charset="0"/>
                <a:hlinkClick r:id="rId7"/>
              </a:rPr>
              <a:t>+0008004420110</a:t>
            </a:r>
            <a:r>
              <a:rPr lang="en-US" sz="1200" dirty="0">
                <a:solidFill>
                  <a:prstClr val="black"/>
                </a:solidFill>
                <a:latin typeface="Arial" pitchFamily="34" charset="0"/>
                <a:cs typeface="Arial" pitchFamily="34" charset="0"/>
              </a:rPr>
              <a:t> (can only be dialed from within India)  or </a:t>
            </a:r>
            <a:r>
              <a:rPr lang="en-US" sz="1200" u="sng" dirty="0">
                <a:solidFill>
                  <a:prstClr val="black"/>
                </a:solidFill>
                <a:latin typeface="Arial" pitchFamily="34" charset="0"/>
                <a:cs typeface="Arial" pitchFamily="34" charset="0"/>
                <a:hlinkClick r:id="rId8"/>
              </a:rPr>
              <a:t>+13128435068</a:t>
            </a:r>
            <a:r>
              <a:rPr lang="en-US" sz="1200" dirty="0">
                <a:solidFill>
                  <a:prstClr val="black"/>
                </a:solidFill>
                <a:latin typeface="Arial" pitchFamily="34" charset="0"/>
                <a:cs typeface="Arial" pitchFamily="34" charset="0"/>
              </a:rPr>
              <a:t> (may be dialed from anywhere) </a:t>
            </a:r>
          </a:p>
          <a:p>
            <a:pPr fontAlgn="base">
              <a:spcBef>
                <a:spcPct val="0"/>
              </a:spcBef>
              <a:spcAft>
                <a:spcPct val="0"/>
              </a:spcAft>
            </a:pPr>
            <a:endParaRPr lang="en-IN" sz="1000" dirty="0">
              <a:solidFill>
                <a:prstClr val="black"/>
              </a:solidFill>
              <a:latin typeface="Arial" pitchFamily="34" charset="0"/>
              <a:cs typeface="Arial" pitchFamily="34" charset="0"/>
            </a:endParaRPr>
          </a:p>
        </p:txBody>
      </p:sp>
      <p:cxnSp>
        <p:nvCxnSpPr>
          <p:cNvPr id="24" name="Straight Connector 23">
            <a:extLst>
              <a:ext uri="{FF2B5EF4-FFF2-40B4-BE49-F238E27FC236}">
                <a16:creationId xmlns:a16="http://schemas.microsoft.com/office/drawing/2014/main" id="{15519BA1-797A-4FD2-B001-12C383F0908D}"/>
              </a:ext>
            </a:extLst>
          </p:cNvPr>
          <p:cNvCxnSpPr/>
          <p:nvPr/>
        </p:nvCxnSpPr>
        <p:spPr>
          <a:xfrm>
            <a:off x="0" y="864984"/>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D077532A-949C-4BC2-93EC-828412428ECC}"/>
              </a:ext>
            </a:extLst>
          </p:cNvPr>
          <p:cNvSpPr>
            <a:spLocks noGrp="1"/>
          </p:cNvSpPr>
          <p:nvPr>
            <p:ph type="sldNum" sz="quarter" idx="12"/>
          </p:nvPr>
        </p:nvSpPr>
        <p:spPr/>
        <p:txBody>
          <a:bodyPr/>
          <a:lstStyle/>
          <a:p>
            <a:fld id="{63CDE6CA-458A-44F3-89FB-64D2661D5F85}" type="slidenum">
              <a:rPr lang="en-US" smtClean="0"/>
              <a:t>13</a:t>
            </a:fld>
            <a:endParaRPr lang="en-US"/>
          </a:p>
        </p:txBody>
      </p:sp>
    </p:spTree>
    <p:extLst>
      <p:ext uri="{BB962C8B-B14F-4D97-AF65-F5344CB8AC3E}">
        <p14:creationId xmlns:p14="http://schemas.microsoft.com/office/powerpoint/2010/main" val="1053979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DB7B0A-2F6C-4C6D-8B42-D4C187E0012C}"/>
              </a:ext>
            </a:extLst>
          </p:cNvPr>
          <p:cNvSpPr/>
          <p:nvPr/>
        </p:nvSpPr>
        <p:spPr>
          <a:xfrm>
            <a:off x="471334" y="1126273"/>
            <a:ext cx="10882466" cy="5618570"/>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grpSp>
        <p:nvGrpSpPr>
          <p:cNvPr id="4" name="Group 3">
            <a:extLst>
              <a:ext uri="{FF2B5EF4-FFF2-40B4-BE49-F238E27FC236}">
                <a16:creationId xmlns:a16="http://schemas.microsoft.com/office/drawing/2014/main" id="{3FE61A97-4BD6-44E1-94F4-3F1E2CF1CA06}"/>
              </a:ext>
            </a:extLst>
          </p:cNvPr>
          <p:cNvGrpSpPr>
            <a:grpSpLocks/>
          </p:cNvGrpSpPr>
          <p:nvPr/>
        </p:nvGrpSpPr>
        <p:grpSpPr bwMode="auto">
          <a:xfrm>
            <a:off x="1287780" y="1369956"/>
            <a:ext cx="8763000" cy="4532615"/>
            <a:chOff x="1152" y="1392"/>
            <a:chExt cx="4159" cy="1679"/>
          </a:xfrm>
        </p:grpSpPr>
        <p:sp>
          <p:nvSpPr>
            <p:cNvPr id="5" name="Rectangle 4">
              <a:extLst>
                <a:ext uri="{FF2B5EF4-FFF2-40B4-BE49-F238E27FC236}">
                  <a16:creationId xmlns:a16="http://schemas.microsoft.com/office/drawing/2014/main" id="{37E8E540-8C6B-4B56-B87C-C80B6D9704D2}"/>
                </a:ext>
              </a:extLst>
            </p:cNvPr>
            <p:cNvSpPr>
              <a:spLocks noChangeArrowheads="1"/>
            </p:cNvSpPr>
            <p:nvPr/>
          </p:nvSpPr>
          <p:spPr bwMode="auto">
            <a:xfrm>
              <a:off x="1152" y="1392"/>
              <a:ext cx="616" cy="1679"/>
            </a:xfrm>
            <a:prstGeom prst="rect">
              <a:avLst/>
            </a:prstGeom>
            <a:solidFill>
              <a:schemeClr val="accent5"/>
            </a:solidFill>
            <a:ln w="6350">
              <a:noFill/>
              <a:miter lim="800000"/>
              <a:headEnd/>
              <a:tailEnd/>
            </a:ln>
            <a:effectLst/>
          </p:spPr>
          <p:txBody>
            <a:bodyPr wrap="none" lIns="45720" rIns="45720"/>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6" name="AutoShape 7">
              <a:extLst>
                <a:ext uri="{FF2B5EF4-FFF2-40B4-BE49-F238E27FC236}">
                  <a16:creationId xmlns:a16="http://schemas.microsoft.com/office/drawing/2014/main" id="{8855CE9C-BD6E-4D4B-8901-46ED42E81C56}"/>
                </a:ext>
              </a:extLst>
            </p:cNvPr>
            <p:cNvSpPr>
              <a:spLocks noChangeArrowheads="1"/>
            </p:cNvSpPr>
            <p:nvPr/>
          </p:nvSpPr>
          <p:spPr bwMode="auto">
            <a:xfrm>
              <a:off x="1802" y="2119"/>
              <a:ext cx="732" cy="485"/>
            </a:xfrm>
            <a:prstGeom prst="homePlate">
              <a:avLst>
                <a:gd name="adj" fmla="val 29564"/>
              </a:avLst>
            </a:prstGeom>
            <a:noFill/>
            <a:ln w="28575">
              <a:solidFill>
                <a:srgbClr val="0033CC"/>
              </a:solidFill>
              <a:miter lim="800000"/>
              <a:headEnd/>
              <a:tailEnd/>
            </a:ln>
            <a:effectLst/>
          </p:spPr>
          <p:txBody>
            <a:bodyPr lIns="45720" rIns="45720" anchor="ctr"/>
            <a:lstStyle/>
            <a:p>
              <a:pPr marL="0" marR="0" lvl="0" indent="0" algn="ctr" defTabSz="914400" eaLnBrk="0" fontAlgn="base" latinLnBrk="0" hangingPunct="0">
                <a:lnSpc>
                  <a:spcPct val="100000"/>
                </a:lnSpc>
                <a:spcBef>
                  <a:spcPct val="3000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pitchFamily="34" charset="0"/>
                  <a:cs typeface="Arial" pitchFamily="34" charset="0"/>
                </a:rPr>
                <a:t>People Mobility</a:t>
              </a:r>
            </a:p>
          </p:txBody>
        </p:sp>
        <p:sp>
          <p:nvSpPr>
            <p:cNvPr id="7" name="AutoShape 8">
              <a:extLst>
                <a:ext uri="{FF2B5EF4-FFF2-40B4-BE49-F238E27FC236}">
                  <a16:creationId xmlns:a16="http://schemas.microsoft.com/office/drawing/2014/main" id="{73B91626-0260-42B4-8882-771AE4366468}"/>
                </a:ext>
              </a:extLst>
            </p:cNvPr>
            <p:cNvSpPr>
              <a:spLocks noChangeArrowheads="1"/>
            </p:cNvSpPr>
            <p:nvPr/>
          </p:nvSpPr>
          <p:spPr bwMode="auto">
            <a:xfrm>
              <a:off x="1802" y="1500"/>
              <a:ext cx="732" cy="492"/>
            </a:xfrm>
            <a:prstGeom prst="homePlate">
              <a:avLst>
                <a:gd name="adj" fmla="val 29481"/>
              </a:avLst>
            </a:prstGeom>
            <a:noFill/>
            <a:ln w="28575">
              <a:solidFill>
                <a:srgbClr val="0033CC"/>
              </a:solidFill>
              <a:miter lim="800000"/>
              <a:headEnd/>
              <a:tailEnd/>
            </a:ln>
            <a:effectLst/>
          </p:spPr>
          <p:txBody>
            <a:bodyPr lIns="45720" rIns="45720" anchor="ctr"/>
            <a:lstStyle/>
            <a:p>
              <a:pPr marL="0" marR="0" lvl="1" indent="0" algn="ctr" defTabSz="914400" eaLnBrk="0" fontAlgn="base" latinLnBrk="0" hangingPunct="0">
                <a:lnSpc>
                  <a:spcPct val="100000"/>
                </a:lnSpc>
                <a:spcBef>
                  <a:spcPct val="30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Arial" pitchFamily="34" charset="0"/>
                  <a:cs typeface="Arial" pitchFamily="34" charset="0"/>
                </a:rPr>
                <a:t>GCP Assignee </a:t>
              </a:r>
            </a:p>
          </p:txBody>
        </p:sp>
        <p:sp>
          <p:nvSpPr>
            <p:cNvPr id="8" name="Text Box 9">
              <a:extLst>
                <a:ext uri="{FF2B5EF4-FFF2-40B4-BE49-F238E27FC236}">
                  <a16:creationId xmlns:a16="http://schemas.microsoft.com/office/drawing/2014/main" id="{DBDAA360-DC8F-489E-891B-36C71A91370E}"/>
                </a:ext>
              </a:extLst>
            </p:cNvPr>
            <p:cNvSpPr txBox="1">
              <a:spLocks noChangeArrowheads="1"/>
            </p:cNvSpPr>
            <p:nvPr/>
          </p:nvSpPr>
          <p:spPr bwMode="auto">
            <a:xfrm>
              <a:off x="2568" y="1443"/>
              <a:ext cx="2742" cy="585"/>
            </a:xfrm>
            <a:prstGeom prst="rect">
              <a:avLst/>
            </a:prstGeom>
            <a:noFill/>
            <a:ln w="28575">
              <a:solidFill>
                <a:srgbClr val="0033CC"/>
              </a:solidFill>
              <a:miter lim="800000"/>
              <a:headEnd/>
              <a:tailEnd/>
            </a:ln>
            <a:effectLst/>
          </p:spPr>
          <p:txBody>
            <a:bodyPr lIns="45720" rIns="45720" anchor="ctr"/>
            <a:lstStyle/>
            <a:p>
              <a:pPr marL="108000" lvl="0" indent="-108000" eaLnBrk="0" fontAlgn="base" hangingPunct="0">
                <a:spcBef>
                  <a:spcPts val="100"/>
                </a:spcBef>
                <a:spcAft>
                  <a:spcPts val="100"/>
                </a:spcAft>
                <a:buFontTx/>
                <a:buChar char="•"/>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Initiates the visa request on </a:t>
              </a:r>
              <a:r>
                <a:rPr lang="en-US" sz="1200" b="1" u="sng" dirty="0">
                  <a:latin typeface="Arial" panose="020B0604020202020204" pitchFamily="34" charset="0"/>
                  <a:cs typeface="Arial" panose="020B0604020202020204" pitchFamily="34" charset="0"/>
                  <a:hlinkClick r:id="rId3"/>
                </a:rPr>
                <a:t>http://go.accenture.com/pmgateway</a:t>
              </a:r>
              <a:r>
                <a:rPr lang="en-US" sz="1200" b="1" u="sng" dirty="0">
                  <a:latin typeface="Arial" panose="020B0604020202020204" pitchFamily="34" charset="0"/>
                  <a:cs typeface="Arial" panose="020B0604020202020204" pitchFamily="34" charset="0"/>
                </a:rPr>
                <a:t> </a:t>
              </a: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post accepting the GCP salary</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Provides complete documentation/information required for visa application.</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1" i="0" u="sng" strike="noStrike" kern="0" cap="none" spc="0" normalizeH="0" baseline="0" noProof="0" dirty="0">
                  <a:ln>
                    <a:noFill/>
                  </a:ln>
                  <a:solidFill>
                    <a:srgbClr val="000000"/>
                  </a:solidFill>
                  <a:effectLst/>
                  <a:uLnTx/>
                  <a:uFillTx/>
                  <a:latin typeface="Arial" pitchFamily="34" charset="0"/>
                  <a:cs typeface="Arial" pitchFamily="34" charset="0"/>
                </a:rPr>
                <a:t>Documentation Required : </a:t>
              </a:r>
              <a:r>
                <a:rPr kumimoji="0" lang="en-IN" sz="1200" b="0" i="0" u="none" strike="noStrike" kern="0" cap="none" spc="0" normalizeH="0" baseline="0" noProof="0" dirty="0" err="1">
                  <a:ln>
                    <a:noFill/>
                  </a:ln>
                  <a:solidFill>
                    <a:srgbClr val="000000"/>
                  </a:solidFill>
                  <a:effectLst/>
                  <a:uLnTx/>
                  <a:uFillTx/>
                  <a:latin typeface="Arial" pitchFamily="34" charset="0"/>
                  <a:cs typeface="Arial" pitchFamily="34" charset="0"/>
                </a:rPr>
                <a:t>MyScheduling</a:t>
              </a:r>
              <a:r>
                <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rPr>
                <a:t> CV format, Translation of Degree, CV and Health insurance confirmation to German Language</a:t>
              </a:r>
            </a:p>
            <a:p>
              <a:pPr marL="108000" lvl="0" indent="-108000" eaLnBrk="0" fontAlgn="base" hangingPunct="0">
                <a:spcBef>
                  <a:spcPts val="100"/>
                </a:spcBef>
                <a:spcAft>
                  <a:spcPts val="100"/>
                </a:spcAft>
                <a:buFontTx/>
                <a:buChar char="•"/>
                <a:defRPr/>
              </a:pPr>
              <a:r>
                <a:rPr lang="en-IN" sz="1200" kern="0" dirty="0">
                  <a:solidFill>
                    <a:srgbClr val="000000"/>
                  </a:solidFill>
                  <a:latin typeface="Arial" pitchFamily="34" charset="0"/>
                  <a:cs typeface="Arial" pitchFamily="34" charset="0"/>
                </a:rPr>
                <a:t>Kindly reach out to </a:t>
              </a:r>
              <a:r>
                <a:rPr lang="nn-NO" sz="1200" kern="0" dirty="0">
                  <a:solidFill>
                    <a:srgbClr val="000000"/>
                  </a:solidFill>
                  <a:latin typeface="Arial" pitchFamily="34" charset="0"/>
                  <a:cs typeface="Arial" pitchFamily="34" charset="0"/>
                </a:rPr>
                <a:t>ferdinand.a.dsouza </a:t>
              </a:r>
              <a:r>
                <a:rPr lang="en-IN" sz="1200" kern="0" dirty="0">
                  <a:solidFill>
                    <a:srgbClr val="000000"/>
                  </a:solidFill>
                  <a:latin typeface="Arial" pitchFamily="34" charset="0"/>
                  <a:cs typeface="Arial" pitchFamily="34" charset="0"/>
                </a:rPr>
                <a:t>for insurance for visa purposes and </a:t>
              </a:r>
              <a:r>
                <a:rPr lang="en-IN" sz="1200" kern="0" dirty="0" err="1">
                  <a:solidFill>
                    <a:srgbClr val="000000"/>
                  </a:solidFill>
                  <a:latin typeface="Arial" pitchFamily="34" charset="0"/>
                  <a:cs typeface="Arial" pitchFamily="34" charset="0"/>
                </a:rPr>
                <a:t>PM.Asgr.cst</a:t>
              </a:r>
              <a:r>
                <a:rPr lang="en-IN" sz="1200" kern="0" dirty="0">
                  <a:solidFill>
                    <a:srgbClr val="000000"/>
                  </a:solidFill>
                  <a:latin typeface="Arial" pitchFamily="34" charset="0"/>
                  <a:cs typeface="Arial" pitchFamily="34" charset="0"/>
                </a:rPr>
                <a:t> for Letter of Invitation which is also required for visa application</a:t>
              </a:r>
            </a:p>
            <a:p>
              <a:pPr marL="108000" lvl="0" indent="-108000" eaLnBrk="0" fontAlgn="base" hangingPunct="0">
                <a:spcBef>
                  <a:spcPts val="100"/>
                </a:spcBef>
                <a:spcAft>
                  <a:spcPts val="100"/>
                </a:spcAft>
                <a:buFontTx/>
                <a:buChar char="•"/>
                <a:defRPr/>
              </a:pPr>
              <a:r>
                <a:rPr lang="en-IN" sz="1200" kern="0" dirty="0">
                  <a:solidFill>
                    <a:srgbClr val="000000"/>
                  </a:solidFill>
                  <a:latin typeface="Arial" pitchFamily="34" charset="0"/>
                  <a:cs typeface="Arial" pitchFamily="34" charset="0"/>
                </a:rPr>
                <a:t>Employees can raise request for proof of employment on AST tool</a:t>
              </a:r>
              <a:endPar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endParaRPr>
            </a:p>
          </p:txBody>
        </p:sp>
        <p:sp>
          <p:nvSpPr>
            <p:cNvPr id="9" name="Text Box 10">
              <a:extLst>
                <a:ext uri="{FF2B5EF4-FFF2-40B4-BE49-F238E27FC236}">
                  <a16:creationId xmlns:a16="http://schemas.microsoft.com/office/drawing/2014/main" id="{895C4BC0-7584-45B9-B1F5-1429996333CC}"/>
                </a:ext>
              </a:extLst>
            </p:cNvPr>
            <p:cNvSpPr txBox="1">
              <a:spLocks noChangeArrowheads="1"/>
            </p:cNvSpPr>
            <p:nvPr/>
          </p:nvSpPr>
          <p:spPr bwMode="auto">
            <a:xfrm>
              <a:off x="2569" y="2109"/>
              <a:ext cx="2742" cy="532"/>
            </a:xfrm>
            <a:prstGeom prst="rect">
              <a:avLst/>
            </a:prstGeom>
            <a:noFill/>
            <a:ln w="28575">
              <a:solidFill>
                <a:srgbClr val="0033CC"/>
              </a:solidFill>
              <a:miter lim="800000"/>
              <a:headEnd/>
              <a:tailEnd/>
            </a:ln>
            <a:effectLst/>
          </p:spPr>
          <p:txBody>
            <a:bodyPr lIns="45720" rIns="45720" anchor="ctr"/>
            <a:lstStyle/>
            <a:p>
              <a:pPr marL="108000" marR="0" lvl="0" indent="-108000" defTabSz="914400" eaLnBrk="0" fontAlgn="base" latinLnBrk="0" hangingPunct="0">
                <a:lnSpc>
                  <a:spcPct val="100000"/>
                </a:lnSpc>
                <a:spcBef>
                  <a:spcPts val="100"/>
                </a:spcBef>
                <a:spcAft>
                  <a:spcPts val="100"/>
                </a:spcAft>
                <a:buClrTx/>
                <a:buSzTx/>
                <a:buFontTx/>
                <a:buChar char="•"/>
                <a:tabLst/>
                <a:defRPr/>
              </a:pPr>
              <a:endParaRPr kumimoji="0" lang="en-US" sz="1400" b="0" i="0" u="none" strike="noStrike" kern="0" cap="none" spc="0" normalizeH="0" baseline="0" noProof="0" dirty="0">
                <a:ln>
                  <a:noFill/>
                </a:ln>
                <a:solidFill>
                  <a:srgbClr val="000000"/>
                </a:solidFill>
                <a:effectLst/>
                <a:uLnTx/>
                <a:uFillTx/>
                <a:latin typeface="Arial" pitchFamily="34" charset="0"/>
                <a:cs typeface="Arial" pitchFamily="34" charset="0"/>
              </a:endParaRP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Collects paperwork and required documents</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Submits </a:t>
              </a:r>
              <a:r>
                <a:rPr kumimoji="0" lang="en-IN" sz="1200" b="0" i="0" u="none" strike="noStrike" kern="0" cap="none" spc="0" normalizeH="0" baseline="0" noProof="0" dirty="0">
                  <a:ln>
                    <a:noFill/>
                  </a:ln>
                  <a:solidFill>
                    <a:srgbClr val="000000"/>
                  </a:solidFill>
                  <a:effectLst/>
                  <a:uLnTx/>
                  <a:uFillTx/>
                  <a:latin typeface="Arial" pitchFamily="34" charset="0"/>
                  <a:cs typeface="Arial" pitchFamily="34" charset="0"/>
                </a:rPr>
                <a:t>the visa application to the Authorities</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Notifies the GCP assignee of the visa approval and shares a scanned copy</a:t>
              </a:r>
            </a:p>
            <a:p>
              <a:pPr marL="108000" marR="0" lvl="0" indent="-108000" defTabSz="914400" eaLnBrk="0" fontAlgn="base" latinLnBrk="0" hangingPunct="0">
                <a:lnSpc>
                  <a:spcPct val="100000"/>
                </a:lnSpc>
                <a:spcBef>
                  <a:spcPts val="100"/>
                </a:spcBef>
                <a:spcAft>
                  <a:spcPts val="100"/>
                </a:spcAft>
                <a:buClrTx/>
                <a:buSzTx/>
                <a:buFontTx/>
                <a:buChar char="•"/>
                <a:tabLst/>
                <a:defRPr/>
              </a:pPr>
              <a:r>
                <a:rPr kumimoji="0" lang="en-US" sz="1200" b="1" i="0" u="sng" strike="noStrike" kern="0" cap="none" spc="0" normalizeH="0" baseline="0" noProof="0" dirty="0">
                  <a:ln>
                    <a:noFill/>
                  </a:ln>
                  <a:solidFill>
                    <a:srgbClr val="000000"/>
                  </a:solidFill>
                  <a:effectLst/>
                  <a:uLnTx/>
                  <a:uFillTx/>
                  <a:latin typeface="Arial" pitchFamily="34" charset="0"/>
                  <a:cs typeface="Arial" pitchFamily="34" charset="0"/>
                </a:rPr>
                <a:t>Estimated Timelines : </a:t>
              </a:r>
              <a:r>
                <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rPr>
                <a:t>1 – 2 months</a:t>
              </a:r>
            </a:p>
            <a:p>
              <a:pPr marL="108000" marR="0" lvl="0" indent="-108000" defTabSz="914400" eaLnBrk="0" fontAlgn="base" latinLnBrk="0" hangingPunct="0">
                <a:lnSpc>
                  <a:spcPct val="100000"/>
                </a:lnSpc>
                <a:spcBef>
                  <a:spcPts val="100"/>
                </a:spcBef>
                <a:spcAft>
                  <a:spcPts val="100"/>
                </a:spcAft>
                <a:buClrTx/>
                <a:buSzTx/>
                <a:buFontTx/>
                <a:buChar char="•"/>
                <a:tabLst/>
                <a:defRPr/>
              </a:pPr>
              <a:endParaRPr kumimoji="0" lang="en-US" sz="1200" b="0" i="0" u="none" strike="noStrike" kern="0" cap="none" spc="0" normalizeH="0" baseline="0" noProof="0" dirty="0">
                <a:ln>
                  <a:noFill/>
                </a:ln>
                <a:solidFill>
                  <a:srgbClr val="000000"/>
                </a:solidFill>
                <a:effectLst/>
                <a:uLnTx/>
                <a:uFillTx/>
                <a:latin typeface="Arial" pitchFamily="34" charset="0"/>
                <a:cs typeface="Arial" pitchFamily="34" charset="0"/>
              </a:endParaRPr>
            </a:p>
          </p:txBody>
        </p:sp>
        <p:sp>
          <p:nvSpPr>
            <p:cNvPr id="10" name="Text Box 11">
              <a:extLst>
                <a:ext uri="{FF2B5EF4-FFF2-40B4-BE49-F238E27FC236}">
                  <a16:creationId xmlns:a16="http://schemas.microsoft.com/office/drawing/2014/main" id="{E55A48C2-EBCC-4FCB-8360-27DF9D897E70}"/>
                </a:ext>
              </a:extLst>
            </p:cNvPr>
            <p:cNvSpPr txBox="1">
              <a:spLocks noChangeArrowheads="1"/>
            </p:cNvSpPr>
            <p:nvPr/>
          </p:nvSpPr>
          <p:spPr bwMode="auto">
            <a:xfrm>
              <a:off x="1802" y="2721"/>
              <a:ext cx="3509" cy="304"/>
            </a:xfrm>
            <a:prstGeom prst="rect">
              <a:avLst/>
            </a:prstGeom>
            <a:solidFill>
              <a:schemeClr val="accent5"/>
            </a:solidFill>
            <a:ln w="6350">
              <a:noFill/>
              <a:miter lim="800000"/>
              <a:headEnd/>
              <a:tailEnd/>
            </a:ln>
            <a:effectLst/>
          </p:spPr>
          <p:txBody>
            <a:bodyPr lIns="45720" rIns="45720" anchor="ctr"/>
            <a:lstStyle/>
            <a:p>
              <a:pPr lvl="0" fontAlgn="base">
                <a:spcBef>
                  <a:spcPct val="0"/>
                </a:spcBef>
                <a:spcAft>
                  <a:spcPct val="0"/>
                </a:spcAft>
                <a:defRPr/>
              </a:pPr>
              <a:r>
                <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rPr>
                <a:t>For more information on GCP, please contact People Mobility on </a:t>
              </a:r>
              <a:r>
                <a:rPr lang="en-US" sz="1200" b="1" u="sng" dirty="0">
                  <a:solidFill>
                    <a:schemeClr val="bg1"/>
                  </a:solidFill>
                  <a:latin typeface="Arial" panose="020B0604020202020204" pitchFamily="34" charset="0"/>
                  <a:cs typeface="Arial" panose="020B0604020202020204" pitchFamily="34" charset="0"/>
                  <a:hlinkClick r:id="rId4"/>
                </a:rPr>
                <a:t>Service Now Tool</a:t>
              </a:r>
              <a:r>
                <a:rPr kumimoji="0" lang="en-IN" sz="1200" b="1" i="0" u="none" strike="noStrike" kern="0" cap="none" spc="0" normalizeH="0" baseline="0" noProof="0" dirty="0">
                  <a:ln>
                    <a:noFill/>
                  </a:ln>
                  <a:solidFill>
                    <a:schemeClr val="bg1"/>
                  </a:solidFill>
                  <a:effectLst/>
                  <a:uLnTx/>
                  <a:uFillTx/>
                  <a:latin typeface="Arial" pitchFamily="34" charset="0"/>
                  <a:cs typeface="Arial" pitchFamily="34" charset="0"/>
                </a:rPr>
                <a:t> </a:t>
              </a:r>
              <a:r>
                <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rPr>
                <a:t>/ People Mobility Question / Temporary Transfer GCP. </a:t>
              </a:r>
              <a:r>
                <a:rPr lang="en-IN" sz="1200" b="1" kern="0" dirty="0">
                  <a:solidFill>
                    <a:prstClr val="white"/>
                  </a:solidFill>
                  <a:latin typeface="Arial" pitchFamily="34" charset="0"/>
                  <a:cs typeface="Arial" pitchFamily="34" charset="0"/>
                </a:rPr>
                <a:t>Please refer the attached FAQs on how to claim expenses incurred during visa processing - - - - - &gt;</a:t>
              </a:r>
              <a:endParaRPr kumimoji="0" lang="en-IN" sz="1200" b="1" i="0" u="none" strike="noStrike" kern="0" cap="none" spc="0" normalizeH="0" baseline="0" noProof="0" dirty="0">
                <a:ln>
                  <a:noFill/>
                </a:ln>
                <a:solidFill>
                  <a:prstClr val="white"/>
                </a:solidFill>
                <a:effectLst/>
                <a:uLnTx/>
                <a:uFillTx/>
                <a:latin typeface="Arial" pitchFamily="34" charset="0"/>
                <a:cs typeface="Arial" pitchFamily="34" charset="0"/>
              </a:endParaRPr>
            </a:p>
          </p:txBody>
        </p:sp>
      </p:grpSp>
      <p:sp>
        <p:nvSpPr>
          <p:cNvPr id="11" name="TextBox 10">
            <a:extLst>
              <a:ext uri="{FF2B5EF4-FFF2-40B4-BE49-F238E27FC236}">
                <a16:creationId xmlns:a16="http://schemas.microsoft.com/office/drawing/2014/main" id="{66F6ED5E-6F66-4659-8085-711EEE5FDEBA}"/>
              </a:ext>
            </a:extLst>
          </p:cNvPr>
          <p:cNvSpPr txBox="1"/>
          <p:nvPr/>
        </p:nvSpPr>
        <p:spPr>
          <a:xfrm>
            <a:off x="1287780" y="6069008"/>
            <a:ext cx="9115865" cy="461665"/>
          </a:xfrm>
          <a:prstGeom prst="rect">
            <a:avLst/>
          </a:prstGeom>
          <a:solidFill>
            <a:srgbClr val="FF0000">
              <a:lumMod val="20000"/>
              <a:lumOff val="80000"/>
            </a:srgbClr>
          </a:solid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IN" sz="11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Please note : The immigration guidelines and visa related documentation is subject to frequent changes and hence please do refer to the People Mobility website (</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hlinkClick r:id="rId5"/>
              </a:rPr>
              <a:t>https://in.accenture.com/peoplemobility/</a:t>
            </a:r>
            <a:r>
              <a:rPr kumimoji="0" lang="en-IN" sz="1200" b="0" i="0" u="none" strike="noStrike" kern="0" cap="none" spc="0" normalizeH="0" baseline="0" noProof="0" dirty="0">
                <a:ln>
                  <a:noFill/>
                </a:ln>
                <a:solidFill>
                  <a:srgbClr val="000000"/>
                </a:solidFill>
                <a:effectLst/>
                <a:highlight>
                  <a:srgbClr val="FFFF00"/>
                </a:highlight>
                <a:uLnTx/>
                <a:uFillTx/>
                <a:latin typeface="Arial" pitchFamily="34" charset="0"/>
                <a:cs typeface="Arial" pitchFamily="34" charset="0"/>
              </a:rPr>
              <a:t>) for latest details</a:t>
            </a:r>
          </a:p>
        </p:txBody>
      </p:sp>
      <p:cxnSp>
        <p:nvCxnSpPr>
          <p:cNvPr id="13" name="Straight Connector 12">
            <a:extLst>
              <a:ext uri="{FF2B5EF4-FFF2-40B4-BE49-F238E27FC236}">
                <a16:creationId xmlns:a16="http://schemas.microsoft.com/office/drawing/2014/main" id="{C41B1234-2DC9-45D3-A9F5-12918B6E04C9}"/>
              </a:ext>
            </a:extLst>
          </p:cNvPr>
          <p:cNvCxnSpPr/>
          <p:nvPr/>
        </p:nvCxnSpPr>
        <p:spPr>
          <a:xfrm>
            <a:off x="0" y="950976"/>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4A89E2F2-ABAE-4061-AECE-CB0F9B775A57}"/>
              </a:ext>
            </a:extLst>
          </p:cNvPr>
          <p:cNvSpPr/>
          <p:nvPr/>
        </p:nvSpPr>
        <p:spPr>
          <a:xfrm>
            <a:off x="471334" y="392940"/>
            <a:ext cx="2930802" cy="400110"/>
          </a:xfrm>
          <a:prstGeom prst="rect">
            <a:avLst/>
          </a:prstGeom>
        </p:spPr>
        <p:txBody>
          <a:bodyPr wrap="none">
            <a:spAutoFit/>
          </a:bodyPr>
          <a:lstStyle/>
          <a:p>
            <a:pPr lvl="0" fontAlgn="base">
              <a:spcBef>
                <a:spcPct val="0"/>
              </a:spcBef>
              <a:spcAft>
                <a:spcPct val="0"/>
              </a:spcAft>
            </a:pPr>
            <a:r>
              <a:rPr lang="en-US" sz="2000" b="1" dirty="0">
                <a:solidFill>
                  <a:srgbClr val="000000"/>
                </a:solidFill>
                <a:latin typeface="Arial" pitchFamily="34" charset="0"/>
                <a:cs typeface="Arial" pitchFamily="34" charset="0"/>
              </a:rPr>
              <a:t>Visa Processing Steps</a:t>
            </a:r>
            <a:endParaRPr lang="en-GB" sz="2000" b="1" dirty="0">
              <a:solidFill>
                <a:srgbClr val="000000"/>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DF2E6EA2-C1CC-4FAE-8F6A-F66BABF0A179}"/>
              </a:ext>
            </a:extLst>
          </p:cNvPr>
          <p:cNvSpPr txBox="1"/>
          <p:nvPr/>
        </p:nvSpPr>
        <p:spPr>
          <a:xfrm>
            <a:off x="1353854" y="2684038"/>
            <a:ext cx="1165762" cy="2215991"/>
          </a:xfrm>
          <a:prstGeom prst="rect">
            <a:avLst/>
          </a:prstGeom>
          <a:noFill/>
        </p:spPr>
        <p:txBody>
          <a:bodyPr wrap="square" rtlCol="0" anchor="ctr">
            <a:spAutoFit/>
          </a:bodyPr>
          <a:lstStyle/>
          <a:p>
            <a:pPr algn="ctr" defTabSz="685800" fontAlgn="auto">
              <a:spcBef>
                <a:spcPts val="0"/>
              </a:spcBef>
              <a:spcAft>
                <a:spcPts val="0"/>
              </a:spcAft>
            </a:pPr>
            <a:r>
              <a:rPr lang="en-IN" sz="1200" b="1" dirty="0">
                <a:solidFill>
                  <a:prstClr val="white"/>
                </a:solidFill>
              </a:rPr>
              <a:t>Germany visa :</a:t>
            </a:r>
          </a:p>
          <a:p>
            <a:pPr algn="ctr" defTabSz="685800" fontAlgn="auto">
              <a:spcBef>
                <a:spcPts val="0"/>
              </a:spcBef>
              <a:spcAft>
                <a:spcPts val="0"/>
              </a:spcAft>
            </a:pPr>
            <a:endParaRPr lang="en-IN" sz="1200" b="1" dirty="0">
              <a:solidFill>
                <a:prstClr val="white"/>
              </a:solidFill>
            </a:endParaRPr>
          </a:p>
          <a:p>
            <a:pPr algn="ctr" defTabSz="685800" fontAlgn="auto">
              <a:spcBef>
                <a:spcPts val="0"/>
              </a:spcBef>
              <a:spcAft>
                <a:spcPts val="0"/>
              </a:spcAft>
            </a:pPr>
            <a:r>
              <a:rPr lang="en-IN" sz="1200" b="1" dirty="0">
                <a:solidFill>
                  <a:prstClr val="white"/>
                </a:solidFill>
              </a:rPr>
              <a:t>Maximum duration allowed in country: </a:t>
            </a:r>
          </a:p>
          <a:p>
            <a:pPr algn="ctr" defTabSz="685800" fontAlgn="auto">
              <a:spcBef>
                <a:spcPts val="0"/>
              </a:spcBef>
              <a:spcAft>
                <a:spcPts val="0"/>
              </a:spcAft>
            </a:pPr>
            <a:r>
              <a:rPr lang="en-IN" sz="1200" dirty="0">
                <a:solidFill>
                  <a:prstClr val="white"/>
                </a:solidFill>
              </a:rPr>
              <a:t>Up to 24 months</a:t>
            </a:r>
          </a:p>
          <a:p>
            <a:pPr defTabSz="685800" fontAlgn="auto">
              <a:spcBef>
                <a:spcPts val="0"/>
              </a:spcBef>
              <a:spcAft>
                <a:spcPts val="0"/>
              </a:spcAft>
            </a:pPr>
            <a:r>
              <a:rPr lang="en-IN" sz="1200" dirty="0">
                <a:solidFill>
                  <a:prstClr val="white"/>
                </a:solidFill>
              </a:rPr>
              <a:t>	</a:t>
            </a:r>
          </a:p>
          <a:p>
            <a:pPr algn="ctr" defTabSz="685800" fontAlgn="auto">
              <a:spcBef>
                <a:spcPts val="0"/>
              </a:spcBef>
              <a:spcAft>
                <a:spcPts val="0"/>
              </a:spcAft>
            </a:pPr>
            <a:endParaRPr lang="en-IN" sz="1000" b="1" dirty="0">
              <a:solidFill>
                <a:prstClr val="white"/>
              </a:solidFill>
            </a:endParaRPr>
          </a:p>
          <a:p>
            <a:pPr algn="ctr" defTabSz="685800" fontAlgn="auto">
              <a:spcBef>
                <a:spcPts val="0"/>
              </a:spcBef>
              <a:spcAft>
                <a:spcPts val="0"/>
              </a:spcAft>
            </a:pPr>
            <a:endParaRPr lang="en-US" sz="1000" b="1" dirty="0">
              <a:solidFill>
                <a:prstClr val="white"/>
              </a:solidFill>
            </a:endParaRPr>
          </a:p>
          <a:p>
            <a:pPr algn="ctr" defTabSz="685800" fontAlgn="auto">
              <a:spcBef>
                <a:spcPts val="0"/>
              </a:spcBef>
              <a:spcAft>
                <a:spcPts val="0"/>
              </a:spcAft>
            </a:pPr>
            <a:endParaRPr lang="en-IN" sz="1000" b="1" dirty="0">
              <a:solidFill>
                <a:prstClr val="black"/>
              </a:solidFill>
            </a:endParaRPr>
          </a:p>
        </p:txBody>
      </p:sp>
      <p:sp>
        <p:nvSpPr>
          <p:cNvPr id="2" name="Slide Number Placeholder 1">
            <a:extLst>
              <a:ext uri="{FF2B5EF4-FFF2-40B4-BE49-F238E27FC236}">
                <a16:creationId xmlns:a16="http://schemas.microsoft.com/office/drawing/2014/main" id="{DEE2A624-9381-4DA6-BB77-B781CCC081E9}"/>
              </a:ext>
            </a:extLst>
          </p:cNvPr>
          <p:cNvSpPr>
            <a:spLocks noGrp="1"/>
          </p:cNvSpPr>
          <p:nvPr>
            <p:ph type="sldNum" sz="quarter" idx="12"/>
          </p:nvPr>
        </p:nvSpPr>
        <p:spPr/>
        <p:txBody>
          <a:bodyPr/>
          <a:lstStyle/>
          <a:p>
            <a:fld id="{63CDE6CA-458A-44F3-89FB-64D2661D5F85}" type="slidenum">
              <a:rPr lang="en-US" smtClean="0"/>
              <a:t>14</a:t>
            </a:fld>
            <a:endParaRPr lang="en-US"/>
          </a:p>
        </p:txBody>
      </p:sp>
      <p:graphicFrame>
        <p:nvGraphicFramePr>
          <p:cNvPr id="12" name="Object 11">
            <a:extLst>
              <a:ext uri="{FF2B5EF4-FFF2-40B4-BE49-F238E27FC236}">
                <a16:creationId xmlns:a16="http://schemas.microsoft.com/office/drawing/2014/main" id="{B16D1C40-EA3A-4BBD-B007-5FC1C7721400}"/>
              </a:ext>
            </a:extLst>
          </p:cNvPr>
          <p:cNvGraphicFramePr>
            <a:graphicFrameLocks noChangeAspect="1"/>
          </p:cNvGraphicFramePr>
          <p:nvPr>
            <p:extLst>
              <p:ext uri="{D42A27DB-BD31-4B8C-83A1-F6EECF244321}">
                <p14:modId xmlns:p14="http://schemas.microsoft.com/office/powerpoint/2010/main" val="2060315392"/>
              </p:ext>
            </p:extLst>
          </p:nvPr>
        </p:nvGraphicFramePr>
        <p:xfrm>
          <a:off x="10245090" y="4178800"/>
          <a:ext cx="914400" cy="792163"/>
        </p:xfrm>
        <a:graphic>
          <a:graphicData uri="http://schemas.openxmlformats.org/presentationml/2006/ole">
            <mc:AlternateContent xmlns:mc="http://schemas.openxmlformats.org/markup-compatibility/2006">
              <mc:Choice xmlns:v="urn:schemas-microsoft-com:vml" Requires="v">
                <p:oleObj spid="_x0000_s1027" name="Document" showAsIcon="1" r:id="rId6" imgW="914400" imgH="792360" progId="Word.Document.12">
                  <p:embed/>
                </p:oleObj>
              </mc:Choice>
              <mc:Fallback>
                <p:oleObj name="Document" showAsIcon="1" r:id="rId6" imgW="914400" imgH="792360" progId="Word.Document.12">
                  <p:embed/>
                  <p:pic>
                    <p:nvPicPr>
                      <p:cNvPr id="0" name=""/>
                      <p:cNvPicPr/>
                      <p:nvPr/>
                    </p:nvPicPr>
                    <p:blipFill>
                      <a:blip r:embed="rId7"/>
                      <a:stretch>
                        <a:fillRect/>
                      </a:stretch>
                    </p:blipFill>
                    <p:spPr>
                      <a:xfrm>
                        <a:off x="10245090" y="4178800"/>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4219453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2DF042-8AA9-46BF-AB0B-1AD70096958E}"/>
              </a:ext>
            </a:extLst>
          </p:cNvPr>
          <p:cNvSpPr/>
          <p:nvPr/>
        </p:nvSpPr>
        <p:spPr>
          <a:xfrm>
            <a:off x="239152" y="658662"/>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6755574-F36A-4E0C-AD97-4E506CABD478}"/>
              </a:ext>
            </a:extLst>
          </p:cNvPr>
          <p:cNvSpPr/>
          <p:nvPr/>
        </p:nvSpPr>
        <p:spPr>
          <a:xfrm>
            <a:off x="613317" y="107018"/>
            <a:ext cx="3065263"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Arial Black" panose="020B0A04020102020204" pitchFamily="34" charset="0"/>
                <a:ea typeface="MS PGothic"/>
                <a:cs typeface="Arial" pitchFamily="34" charset="0"/>
              </a:rPr>
              <a:t>Mandatory Closures </a:t>
            </a:r>
            <a:endParaRPr kumimoji="0" lang="en-GB" sz="2000" b="0" i="0" u="none" strike="noStrike" kern="1200" cap="none" spc="0" normalizeH="0" baseline="0" noProof="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0" y="533400"/>
            <a:ext cx="12192000" cy="0"/>
          </a:xfrm>
          <a:prstGeom prst="line">
            <a:avLst/>
          </a:prstGeom>
          <a:ln w="19050"/>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10" name="Group 9">
            <a:extLst>
              <a:ext uri="{FF2B5EF4-FFF2-40B4-BE49-F238E27FC236}">
                <a16:creationId xmlns:a16="http://schemas.microsoft.com/office/drawing/2014/main" id="{79D72837-E242-4BFF-BEBE-B6D872B0A10C}"/>
              </a:ext>
            </a:extLst>
          </p:cNvPr>
          <p:cNvGrpSpPr/>
          <p:nvPr/>
        </p:nvGrpSpPr>
        <p:grpSpPr>
          <a:xfrm>
            <a:off x="613317" y="5338081"/>
            <a:ext cx="11070682" cy="1339511"/>
            <a:chOff x="228600" y="5605319"/>
            <a:chExt cx="8305800" cy="1687206"/>
          </a:xfrm>
        </p:grpSpPr>
        <p:sp>
          <p:nvSpPr>
            <p:cNvPr id="11" name="Rounded Rectangle 31">
              <a:extLst>
                <a:ext uri="{FF2B5EF4-FFF2-40B4-BE49-F238E27FC236}">
                  <a16:creationId xmlns:a16="http://schemas.microsoft.com/office/drawing/2014/main" id="{581CF997-1AE1-40B5-87A3-0A863EB3EA4B}"/>
                </a:ext>
              </a:extLst>
            </p:cNvPr>
            <p:cNvSpPr/>
            <p:nvPr/>
          </p:nvSpPr>
          <p:spPr>
            <a:xfrm>
              <a:off x="228600" y="5769804"/>
              <a:ext cx="8305800" cy="1522721"/>
            </a:xfrm>
            <a:prstGeom prst="round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ounded Rectangle 32">
              <a:extLst>
                <a:ext uri="{FF2B5EF4-FFF2-40B4-BE49-F238E27FC236}">
                  <a16:creationId xmlns:a16="http://schemas.microsoft.com/office/drawing/2014/main" id="{A2F00CF8-418A-43E0-A8AF-79A871248FB1}"/>
                </a:ext>
              </a:extLst>
            </p:cNvPr>
            <p:cNvSpPr/>
            <p:nvPr/>
          </p:nvSpPr>
          <p:spPr>
            <a:xfrm>
              <a:off x="544736" y="5650610"/>
              <a:ext cx="1535228" cy="293557"/>
            </a:xfrm>
            <a:prstGeom prst="roundRect">
              <a:avLst/>
            </a:prstGeom>
            <a:solidFill>
              <a:srgbClr val="FF0000"/>
            </a:solidFill>
            <a:ln w="19050">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TextBox 12">
              <a:extLst>
                <a:ext uri="{FF2B5EF4-FFF2-40B4-BE49-F238E27FC236}">
                  <a16:creationId xmlns:a16="http://schemas.microsoft.com/office/drawing/2014/main" id="{BA9A36D4-7009-4496-AE04-F3D31155C5F3}"/>
                </a:ext>
              </a:extLst>
            </p:cNvPr>
            <p:cNvSpPr txBox="1"/>
            <p:nvPr/>
          </p:nvSpPr>
          <p:spPr>
            <a:xfrm>
              <a:off x="677391" y="5605319"/>
              <a:ext cx="1402573" cy="392258"/>
            </a:xfrm>
            <a:prstGeom prst="rect">
              <a:avLst/>
            </a:prstGeom>
            <a:noFill/>
            <a:ln w="19050">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pitchFamily="34" charset="0"/>
                  <a:ea typeface="+mn-ea"/>
                  <a:cs typeface="Arial" pitchFamily="34" charset="0"/>
                </a:rPr>
                <a:t>Important Note</a:t>
              </a:r>
            </a:p>
          </p:txBody>
        </p:sp>
      </p:grpSp>
      <p:sp>
        <p:nvSpPr>
          <p:cNvPr id="14" name="Rectangle 13">
            <a:extLst>
              <a:ext uri="{FF2B5EF4-FFF2-40B4-BE49-F238E27FC236}">
                <a16:creationId xmlns:a16="http://schemas.microsoft.com/office/drawing/2014/main" id="{32718DF5-11DB-457A-A5A9-4E1965C2A114}"/>
              </a:ext>
            </a:extLst>
          </p:cNvPr>
          <p:cNvSpPr/>
          <p:nvPr/>
        </p:nvSpPr>
        <p:spPr>
          <a:xfrm>
            <a:off x="613317" y="5639263"/>
            <a:ext cx="11070682" cy="904863"/>
          </a:xfrm>
          <a:prstGeom prst="rect">
            <a:avLst/>
          </a:prstGeom>
        </p:spPr>
        <p:txBody>
          <a:bodyPr wrap="square">
            <a:spAutoFit/>
          </a:bodyPr>
          <a:lstStyle/>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Failure to share confirmed e-ticket with GCP PA at least 7 working days prior to the GCP start date will to lead cancellation/rescheduling of your tickets &amp; delay in GCP travel and reporting date</a:t>
            </a: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171450" marR="0" lvl="0" indent="-171450" algn="l" defTabSz="914400" rtl="0" eaLnBrk="1" fontAlgn="base" latinLnBrk="0" hangingPunct="1">
              <a:lnSpc>
                <a:spcPct val="8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Individual will not have the authority from Accenture to work in </a:t>
            </a:r>
            <a:r>
              <a:rPr lang="en-US" sz="1100" dirty="0">
                <a:solidFill>
                  <a:srgbClr val="000000"/>
                </a:solidFill>
                <a:latin typeface="Arial" pitchFamily="34" charset="0"/>
                <a:cs typeface="Arial" pitchFamily="34" charset="0"/>
              </a:rPr>
              <a:t>Germany</a:t>
            </a:r>
            <a:r>
              <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if the GCP transfer process is not completed.  This also means that any health and safety/employee/employer legislation/protection would be invalid and puts both the employee and Accenture at risk</a:t>
            </a:r>
          </a:p>
          <a:p>
            <a:pPr marL="457200" marR="0" lvl="1" indent="0" algn="l" defTabSz="914400" rtl="0" eaLnBrk="1" fontAlgn="base" latinLnBrk="0" hangingPunct="1">
              <a:lnSpc>
                <a:spcPct val="8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
        <p:nvSpPr>
          <p:cNvPr id="16" name="TextBox 15">
            <a:extLst>
              <a:ext uri="{FF2B5EF4-FFF2-40B4-BE49-F238E27FC236}">
                <a16:creationId xmlns:a16="http://schemas.microsoft.com/office/drawing/2014/main" id="{910E5AC3-738F-4820-8BE8-B3478EED56CD}"/>
              </a:ext>
            </a:extLst>
          </p:cNvPr>
          <p:cNvSpPr txBox="1"/>
          <p:nvPr/>
        </p:nvSpPr>
        <p:spPr>
          <a:xfrm>
            <a:off x="386081" y="783495"/>
            <a:ext cx="11444652" cy="4401205"/>
          </a:xfrm>
          <a:prstGeom prst="rect">
            <a:avLst/>
          </a:prstGeom>
          <a:noFill/>
        </p:spPr>
        <p:txBody>
          <a:bodyPr wrap="square" lIns="91440" tIns="45720" rIns="91440" bIns="45720" rtlCol="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Transfer Details to be shared with GCP HR  :</a:t>
            </a:r>
            <a:endPar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Once visa is stamped post that within one working day employee needs to share below mentioned details with </a:t>
            </a:r>
            <a:r>
              <a:rPr kumimoji="0" lang="en-GB" sz="11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country specific GCP PA</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least </a:t>
            </a:r>
            <a:r>
              <a:rPr kumimoji="0" lang="en-US" sz="1100" b="1" i="0" u="sng" strike="noStrike" kern="1200" cap="none" spc="0" normalizeH="0" baseline="0" noProof="0" dirty="0">
                <a:ln>
                  <a:noFill/>
                </a:ln>
                <a:solidFill>
                  <a:srgbClr val="FF0000"/>
                </a:solidFill>
                <a:effectLst/>
                <a:uLnTx/>
                <a:uFillTx/>
                <a:latin typeface="Arial" pitchFamily="34" charset="0"/>
                <a:ea typeface="+mn-ea"/>
                <a:cs typeface="Arial" pitchFamily="34" charset="0"/>
              </a:rPr>
              <a:t>7 working days in advance of the target GCP reporting date.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Confirmed travel e-ticket (soft copy of travel tickets)</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GCP start date (1</a:t>
            </a:r>
            <a:r>
              <a:rPr kumimoji="0" lang="en-GB" sz="1100" b="0" i="0" u="none" strike="noStrike" kern="1200" cap="none" spc="0" normalizeH="0" baseline="30000" noProof="0" dirty="0">
                <a:ln>
                  <a:noFill/>
                </a:ln>
                <a:solidFill>
                  <a:prstClr val="black"/>
                </a:solidFill>
                <a:effectLst/>
                <a:uLnTx/>
                <a:uFillTx/>
                <a:latin typeface="Arial" pitchFamily="34" charset="0"/>
                <a:ea typeface="+mn-ea"/>
                <a:cs typeface="Arial" pitchFamily="34" charset="0"/>
              </a:rPr>
              <a:t>st</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or 16</a:t>
            </a:r>
            <a:r>
              <a:rPr kumimoji="0" lang="en-GB" sz="1100" b="0" i="0" u="none" strike="noStrike" kern="1200" cap="none" spc="0" normalizeH="0" baseline="30000" noProof="0" dirty="0">
                <a:ln>
                  <a:noFill/>
                </a:ln>
                <a:solidFill>
                  <a:prstClr val="black"/>
                </a:solidFill>
                <a:effectLst/>
                <a:uLnTx/>
                <a:uFillTx/>
                <a:latin typeface="Arial" pitchFamily="34" charset="0"/>
                <a:ea typeface="+mn-ea"/>
                <a:cs typeface="Arial" pitchFamily="34" charset="0"/>
              </a:rPr>
              <a:t>th</a:t>
            </a:r>
            <a:r>
              <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of the month)</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itchFamily="34" charset="0"/>
                <a:ea typeface="+mn-ea"/>
                <a:cs typeface="Arial" charset="0"/>
              </a:rPr>
              <a:t>Employees who already hold a valid visa for Germany must get the same validated by PMSD Team and share it along with the above information. </a:t>
            </a:r>
            <a:r>
              <a:rPr kumimoji="0" lang="en-US" sz="11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Employee to reach the host country a day prior to the GCP reporting date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endParaRPr>
          </a:p>
          <a:p>
            <a:pPr>
              <a:defRPr/>
            </a:pPr>
            <a:r>
              <a:rPr kumimoji="0" lang="en-US" sz="1200" b="0" i="0" u="none" strike="noStrike" kern="1200" cap="none" spc="0" normalizeH="0" baseline="0" noProof="0" dirty="0">
                <a:ln>
                  <a:noFill/>
                </a:ln>
                <a:effectLst/>
                <a:highlight>
                  <a:srgbClr val="FFFF00"/>
                </a:highlight>
                <a:uLnTx/>
                <a:uFillTx/>
                <a:ea typeface="+mn-lt"/>
                <a:cs typeface="+mn-lt"/>
              </a:rPr>
              <a:t>The employee is required to </a:t>
            </a:r>
            <a:r>
              <a:rPr lang="en-US" sz="1200" dirty="0">
                <a:highlight>
                  <a:srgbClr val="FFFF00"/>
                </a:highlight>
                <a:ea typeface="+mn-lt"/>
                <a:cs typeface="+mn-lt"/>
              </a:rPr>
              <a:t>upload </a:t>
            </a:r>
            <a:r>
              <a:rPr kumimoji="0" lang="en-US" sz="1200" b="0" i="0" u="none" strike="noStrike" kern="1200" cap="none" spc="0" normalizeH="0" baseline="0" noProof="0" dirty="0">
                <a:ln>
                  <a:noFill/>
                </a:ln>
                <a:effectLst/>
                <a:highlight>
                  <a:srgbClr val="FFFF00"/>
                </a:highlight>
                <a:uLnTx/>
                <a:uFillTx/>
                <a:ea typeface="+mn-lt"/>
                <a:cs typeface="+mn-lt"/>
              </a:rPr>
              <a:t>visa copy </a:t>
            </a:r>
            <a:r>
              <a:rPr kumimoji="0" lang="en-US" sz="1200" i="0" strike="noStrike" kern="1200" cap="none" spc="0" normalizeH="0" baseline="0" noProof="0" dirty="0">
                <a:ln>
                  <a:noFill/>
                </a:ln>
                <a:effectLst/>
                <a:highlight>
                  <a:srgbClr val="FFFF00"/>
                </a:highlight>
                <a:uLnTx/>
                <a:uFillTx/>
                <a:ea typeface="+mn-lt"/>
                <a:cs typeface="+mn-lt"/>
              </a:rPr>
              <a:t>on </a:t>
            </a:r>
            <a:r>
              <a:rPr lang="en-US" sz="1200" dirty="0">
                <a:highlight>
                  <a:srgbClr val="FFFF00"/>
                </a:highlight>
                <a:ea typeface="+mn-lt"/>
                <a:cs typeface="+mn-lt"/>
              </a:rPr>
              <a:t>GCP HUB at least 6 </a:t>
            </a:r>
            <a:r>
              <a:rPr kumimoji="0" lang="en-US" sz="1200" b="0" i="0" u="none" strike="noStrike" kern="1200" cap="none" spc="0" normalizeH="0" baseline="0" noProof="0" dirty="0">
                <a:ln>
                  <a:noFill/>
                </a:ln>
                <a:effectLst/>
                <a:highlight>
                  <a:srgbClr val="FFFF00"/>
                </a:highlight>
                <a:uLnTx/>
                <a:uFillTx/>
                <a:ea typeface="+mn-lt"/>
                <a:cs typeface="+mn-lt"/>
              </a:rPr>
              <a:t>working </a:t>
            </a:r>
            <a:r>
              <a:rPr lang="en-US" sz="1200" dirty="0">
                <a:highlight>
                  <a:srgbClr val="FFFF00"/>
                </a:highlight>
                <a:ea typeface="+mn-lt"/>
                <a:cs typeface="+mn-lt"/>
              </a:rPr>
              <a:t>days prior to target GCP reporting date</a:t>
            </a:r>
            <a:r>
              <a:rPr kumimoji="0" lang="en-US" sz="1200" b="0" i="0" u="none" strike="noStrike" kern="1200" cap="none" spc="0" normalizeH="0" baseline="0" noProof="0" dirty="0">
                <a:ln>
                  <a:noFill/>
                </a:ln>
                <a:effectLst/>
                <a:highlight>
                  <a:srgbClr val="FFFF00"/>
                </a:highlight>
                <a:uLnTx/>
                <a:uFillTx/>
                <a:ea typeface="+mn-lt"/>
                <a:cs typeface="+mn-lt"/>
              </a:rPr>
              <a:t>.</a:t>
            </a:r>
            <a:r>
              <a:rPr lang="en-US" sz="1200" dirty="0">
                <a:highlight>
                  <a:srgbClr val="FFFF00"/>
                </a:highlight>
                <a:ea typeface="+mn-lt"/>
                <a:cs typeface="+mn-lt"/>
              </a:rPr>
              <a:t> </a:t>
            </a:r>
            <a:endParaRPr lang="en-US" dirty="0">
              <a:ea typeface="+mn-lt"/>
              <a:cs typeface="+mn-lt"/>
            </a:endParaRPr>
          </a:p>
          <a:p>
            <a:pPr>
              <a:spcBef>
                <a:spcPct val="0"/>
              </a:spcBef>
              <a:spcAft>
                <a:spcPct val="0"/>
              </a:spcAft>
              <a:defRPr/>
            </a:pPr>
            <a:endParaRPr lang="en-US" sz="1200" dirty="0">
              <a:highlight>
                <a:srgbClr val="FFFF00"/>
              </a:highlight>
              <a:latin typeface="Arial"/>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sng"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Arial" panose="020B0604020202020204" pitchFamily="34" charset="0"/>
              </a:rPr>
              <a:t>Please note that, even if one of the above documents are sent late, the team will not be able to process the GCP transfer for the agreed date and will need to move the dates forward. We strongly recommend the employee and the project to adhere to these timeline. No negotiations on the timelines will be entertained.</a:t>
            </a: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cs typeface="Arial"/>
              </a:rPr>
              <a:t>Incase there is a delay on sharing the requisite details (confirmed travel itinerary), there will be delay in the GCP transfer process which will intend delay the below processes:</a:t>
            </a:r>
            <a:endParaRPr lang="en-US" sz="1200" b="1" i="0" u="none" strike="noStrike" kern="1200" cap="none" spc="0" normalizeH="0" baseline="0" noProof="0" dirty="0">
              <a:ln>
                <a:noFill/>
              </a:ln>
              <a:solidFill>
                <a:srgbClr val="000000"/>
              </a:solidFill>
              <a:effectLst/>
              <a:uLnTx/>
              <a:uFillTx/>
              <a:latin typeface="Arial"/>
              <a:cs typeface="Aria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Controllership clearance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Advance salary processing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SAP ID generation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Laptop arrangement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Headcount transfer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Onshore MYTE submission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Salary in host country</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50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2DF042-8AA9-46BF-AB0B-1AD70096958E}"/>
              </a:ext>
            </a:extLst>
          </p:cNvPr>
          <p:cNvSpPr/>
          <p:nvPr/>
        </p:nvSpPr>
        <p:spPr>
          <a:xfrm>
            <a:off x="239152" y="658662"/>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01E50387-7923-4AEC-AC92-2233FA8B21EB}"/>
              </a:ext>
            </a:extLst>
          </p:cNvPr>
          <p:cNvGraphicFramePr/>
          <p:nvPr>
            <p:extLst>
              <p:ext uri="{D42A27DB-BD31-4B8C-83A1-F6EECF244321}">
                <p14:modId xmlns:p14="http://schemas.microsoft.com/office/powerpoint/2010/main" val="1501557858"/>
              </p:ext>
            </p:extLst>
          </p:nvPr>
        </p:nvGraphicFramePr>
        <p:xfrm>
          <a:off x="4540890" y="658662"/>
          <a:ext cx="6718300" cy="3469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A6755574-F36A-4E0C-AD97-4E506CABD478}"/>
              </a:ext>
            </a:extLst>
          </p:cNvPr>
          <p:cNvSpPr/>
          <p:nvPr/>
        </p:nvSpPr>
        <p:spPr>
          <a:xfrm>
            <a:off x="613317" y="107018"/>
            <a:ext cx="5471370"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Black" panose="020B0A04020102020204" pitchFamily="34" charset="0"/>
                <a:ea typeface="MS PGothic"/>
                <a:cs typeface="Arial" pitchFamily="34" charset="0"/>
              </a:rPr>
              <a:t>GCP Checklist &amp; Mandatory Closures </a:t>
            </a:r>
            <a:endParaRPr kumimoji="0" lang="en-GB"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0" y="533400"/>
            <a:ext cx="1219200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AABB625-E9E2-4AD3-A3F6-5F260F206204}"/>
              </a:ext>
            </a:extLst>
          </p:cNvPr>
          <p:cNvCxnSpPr>
            <a:cxnSpLocks/>
          </p:cNvCxnSpPr>
          <p:nvPr/>
        </p:nvCxnSpPr>
        <p:spPr>
          <a:xfrm>
            <a:off x="239152" y="3814928"/>
            <a:ext cx="11732454"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8" name="Rectangle 17">
            <a:extLst>
              <a:ext uri="{FF2B5EF4-FFF2-40B4-BE49-F238E27FC236}">
                <a16:creationId xmlns:a16="http://schemas.microsoft.com/office/drawing/2014/main" id="{E354291F-D2F7-4256-9723-F09E08D50FEB}"/>
              </a:ext>
            </a:extLst>
          </p:cNvPr>
          <p:cNvSpPr/>
          <p:nvPr/>
        </p:nvSpPr>
        <p:spPr>
          <a:xfrm>
            <a:off x="728665" y="2957470"/>
            <a:ext cx="5995692"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Arial" pitchFamily="34" charset="0"/>
                <a:ea typeface="+mn-ea"/>
                <a:cs typeface="Arial" pitchFamily="34" charset="0"/>
              </a:rPr>
              <a:t>Note- It takes 1 working day for all the details on AST to flow into the GCP </a:t>
            </a:r>
            <a:r>
              <a:rPr lang="en-US" sz="1200" b="1" i="1" dirty="0">
                <a:solidFill>
                  <a:prstClr val="black"/>
                </a:solidFill>
                <a:latin typeface="Arial" pitchFamily="34" charset="0"/>
                <a:cs typeface="Arial" pitchFamily="34" charset="0"/>
              </a:rPr>
              <a:t>HUB</a:t>
            </a:r>
            <a:r>
              <a:rPr kumimoji="0" lang="en-US" sz="1200" b="1" i="1" u="none" strike="noStrike" kern="1200" cap="none" spc="0" normalizeH="0" baseline="0" noProof="0" dirty="0">
                <a:ln>
                  <a:noFill/>
                </a:ln>
                <a:solidFill>
                  <a:prstClr val="black"/>
                </a:solidFill>
                <a:effectLst/>
                <a:uLnTx/>
                <a:uFillTx/>
                <a:latin typeface="Arial" pitchFamily="34" charset="0"/>
                <a:ea typeface="+mn-ea"/>
                <a:cs typeface="Arial" pitchFamily="34" charset="0"/>
              </a:rPr>
              <a:t> and vice versa (including GCP start date)</a:t>
            </a:r>
          </a:p>
        </p:txBody>
      </p:sp>
      <p:sp>
        <p:nvSpPr>
          <p:cNvPr id="19" name="Arrow: Pentagon 18">
            <a:extLst>
              <a:ext uri="{FF2B5EF4-FFF2-40B4-BE49-F238E27FC236}">
                <a16:creationId xmlns:a16="http://schemas.microsoft.com/office/drawing/2014/main" id="{A521124B-DE30-4BC4-9A1E-8C14A797BAFA}"/>
              </a:ext>
            </a:extLst>
          </p:cNvPr>
          <p:cNvSpPr/>
          <p:nvPr/>
        </p:nvSpPr>
        <p:spPr>
          <a:xfrm>
            <a:off x="908824" y="1054252"/>
            <a:ext cx="1817649" cy="1159727"/>
          </a:xfrm>
          <a:custGeom>
            <a:avLst/>
            <a:gdLst>
              <a:gd name="connsiteX0" fmla="*/ 0 w 1561171"/>
              <a:gd name="connsiteY0" fmla="*/ 0 h 1159727"/>
              <a:gd name="connsiteX1" fmla="*/ 981308 w 1561171"/>
              <a:gd name="connsiteY1" fmla="*/ 0 h 1159727"/>
              <a:gd name="connsiteX2" fmla="*/ 1561171 w 1561171"/>
              <a:gd name="connsiteY2" fmla="*/ 579864 h 1159727"/>
              <a:gd name="connsiteX3" fmla="*/ 981308 w 1561171"/>
              <a:gd name="connsiteY3" fmla="*/ 1159727 h 1159727"/>
              <a:gd name="connsiteX4" fmla="*/ 0 w 1561171"/>
              <a:gd name="connsiteY4" fmla="*/ 1159727 h 1159727"/>
              <a:gd name="connsiteX5" fmla="*/ 0 w 1561171"/>
              <a:gd name="connsiteY5" fmla="*/ 0 h 1159727"/>
              <a:gd name="connsiteX0" fmla="*/ 0 w 1237786"/>
              <a:gd name="connsiteY0" fmla="*/ 0 h 1159727"/>
              <a:gd name="connsiteX1" fmla="*/ 981308 w 1237786"/>
              <a:gd name="connsiteY1" fmla="*/ 0 h 1159727"/>
              <a:gd name="connsiteX2" fmla="*/ 1237786 w 1237786"/>
              <a:gd name="connsiteY2" fmla="*/ 579864 h 1159727"/>
              <a:gd name="connsiteX3" fmla="*/ 981308 w 1237786"/>
              <a:gd name="connsiteY3" fmla="*/ 1159727 h 1159727"/>
              <a:gd name="connsiteX4" fmla="*/ 0 w 1237786"/>
              <a:gd name="connsiteY4" fmla="*/ 1159727 h 1159727"/>
              <a:gd name="connsiteX5" fmla="*/ 0 w 1237786"/>
              <a:gd name="connsiteY5" fmla="*/ 0 h 115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7786" h="1159727">
                <a:moveTo>
                  <a:pt x="0" y="0"/>
                </a:moveTo>
                <a:lnTo>
                  <a:pt x="981308" y="0"/>
                </a:lnTo>
                <a:lnTo>
                  <a:pt x="1237786" y="579864"/>
                </a:lnTo>
                <a:lnTo>
                  <a:pt x="981308" y="1159727"/>
                </a:lnTo>
                <a:lnTo>
                  <a:pt x="0" y="1159727"/>
                </a:lnTo>
                <a:lnTo>
                  <a:pt x="0" y="0"/>
                </a:lnTo>
                <a:close/>
              </a:path>
            </a:pathLst>
          </a:custGeom>
          <a:solidFill>
            <a:srgbClr val="2176F0"/>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rPr>
              <a:t>GCP Checklist:</a:t>
            </a: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63B605F-E170-4EC8-9BCB-59F51E0D64C9}"/>
              </a:ext>
            </a:extLst>
          </p:cNvPr>
          <p:cNvSpPr/>
          <p:nvPr/>
        </p:nvSpPr>
        <p:spPr>
          <a:xfrm>
            <a:off x="691500" y="4053355"/>
            <a:ext cx="4831080" cy="249299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Submitting </a:t>
            </a:r>
            <a:r>
              <a:rPr kumimoji="0" lang="en-US" sz="1200" b="1" i="0" u="sng"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myTe</a:t>
            </a: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till your last working day in Accenture India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Launch </a:t>
            </a:r>
            <a:r>
              <a:rPr kumimoji="0" lang="en-US"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MyTimeandExpenses</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Tool (</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7"/>
              </a:rPr>
              <a:t>https://myte.accenture.com/</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the 5/31/2019 Time screen, click on Work schedule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Click on Create Tab against 'Custom work schedule for this period only'.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Remove the standard working hours charged on after 5/16/2019 (here from 5/16/2019 to 5/31/2019 ).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Click on Save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Enter Time and Expenses (if any) for days that you spent in ACTi in that fortnight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Submit the Time Report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D6C83D-9358-47FF-A604-CB0A98DB2B1F}"/>
              </a:ext>
            </a:extLst>
          </p:cNvPr>
          <p:cNvSpPr/>
          <p:nvPr/>
        </p:nvSpPr>
        <p:spPr>
          <a:xfrm>
            <a:off x="6385364" y="4081298"/>
            <a:ext cx="5300784"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How to get the Controllership checklist clearance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Please ensure that the entire outstanding amount is settled and you submit the Time sheet and reimbursements to be claimed in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ATCi</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You can confirm your GCP Start date by raising a request on https://support.accenture.com/ under Human Resources and Payroll &gt; Time and Expense &gt; Ask a question&gt;'employee onsite clearance' -Global Career Program’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Your individual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spoc</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details will be mentioned on the checklist itself in the “Approved By” section of the AST checklist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Please note – Controllership team follows 3 days SLA to validate the request post raising of checklist</a:t>
            </a:r>
          </a:p>
        </p:txBody>
      </p:sp>
    </p:spTree>
    <p:extLst>
      <p:ext uri="{BB962C8B-B14F-4D97-AF65-F5344CB8AC3E}">
        <p14:creationId xmlns:p14="http://schemas.microsoft.com/office/powerpoint/2010/main" val="101650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16DD61-EB04-473E-A2B5-5B23255022DE}"/>
              </a:ext>
            </a:extLst>
          </p:cNvPr>
          <p:cNvSpPr/>
          <p:nvPr/>
        </p:nvSpPr>
        <p:spPr>
          <a:xfrm>
            <a:off x="402771" y="990600"/>
            <a:ext cx="11428158" cy="576376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 name="Rectangle: Diagonal Corners Rounded 6">
            <a:extLst>
              <a:ext uri="{FF2B5EF4-FFF2-40B4-BE49-F238E27FC236}">
                <a16:creationId xmlns:a16="http://schemas.microsoft.com/office/drawing/2014/main" id="{D8F51532-A2CC-4ACA-80B5-E2AE9C83E74B}"/>
              </a:ext>
            </a:extLst>
          </p:cNvPr>
          <p:cNvSpPr/>
          <p:nvPr/>
        </p:nvSpPr>
        <p:spPr>
          <a:xfrm>
            <a:off x="1969183" y="1588758"/>
            <a:ext cx="9613215" cy="2125240"/>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Submit your Time sheet: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The employee needs to submit time report till his/her last working day in India. ex:</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If an employee’s last working day in </a:t>
            </a:r>
            <a:r>
              <a:rPr kumimoji="0" lang="en-GB" sz="1100" b="0" i="0" u="none" strike="noStrike" kern="1200" cap="none" spc="0" normalizeH="0" baseline="0" noProof="0" dirty="0">
                <a:ln>
                  <a:noFill/>
                </a:ln>
                <a:solidFill>
                  <a:srgbClr val="000000"/>
                </a:solidFill>
                <a:effectLst/>
                <a:uLnTx/>
                <a:uFillTx/>
                <a:latin typeface="Arial"/>
                <a:ea typeface="+mn-ea"/>
                <a:cs typeface="+mn-cs"/>
              </a:rPr>
              <a:t>ATCI</a:t>
            </a:r>
            <a:r>
              <a:rPr kumimoji="0" lang="en-US" sz="1100" b="0" i="0" u="none" strike="noStrike" kern="1200" cap="none" spc="0" normalizeH="0" baseline="0" noProof="0" dirty="0">
                <a:ln>
                  <a:noFill/>
                </a:ln>
                <a:solidFill>
                  <a:srgbClr val="000000"/>
                </a:solidFill>
                <a:effectLst/>
                <a:uLnTx/>
                <a:uFillTx/>
                <a:latin typeface="Arial"/>
                <a:ea typeface="+mn-ea"/>
                <a:cs typeface="+mn-cs"/>
              </a:rPr>
              <a:t> is Oct 26, then while submitting TR for Oct 31 time period, the following steps need to be taken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Login to </a:t>
            </a:r>
            <a:r>
              <a:rPr kumimoji="0" lang="en-US" sz="1100" b="0" i="0" u="none" strike="noStrike" kern="1200" cap="none" spc="0" normalizeH="0" baseline="0" noProof="0" dirty="0" err="1">
                <a:ln>
                  <a:noFill/>
                </a:ln>
                <a:solidFill>
                  <a:srgbClr val="000000"/>
                </a:solidFill>
                <a:effectLst/>
                <a:uLnTx/>
                <a:uFillTx/>
                <a:latin typeface="Arial"/>
                <a:ea typeface="+mn-ea"/>
                <a:cs typeface="+mn-cs"/>
              </a:rPr>
              <a:t>MyTimeandExpenses</a:t>
            </a:r>
            <a:r>
              <a:rPr kumimoji="0" lang="en-US" sz="1100" b="0" i="0" u="none" strike="noStrike" kern="1200" cap="none" spc="0" normalizeH="0" baseline="0" noProof="0" dirty="0">
                <a:ln>
                  <a:noFill/>
                </a:ln>
                <a:solidFill>
                  <a:srgbClr val="000000"/>
                </a:solidFill>
                <a:effectLst/>
                <a:uLnTx/>
                <a:uFillTx/>
                <a:latin typeface="Arial"/>
                <a:ea typeface="+mn-ea"/>
                <a:cs typeface="+mn-cs"/>
              </a:rPr>
              <a:t> Tool (</a:t>
            </a:r>
            <a:r>
              <a:rPr kumimoji="0" lang="en-US" sz="1100" b="0" i="0" u="none" strike="noStrike" kern="1200" cap="none" spc="0" normalizeH="0" baseline="0" noProof="0" dirty="0">
                <a:ln>
                  <a:noFill/>
                </a:ln>
                <a:solidFill>
                  <a:srgbClr val="000000"/>
                </a:solidFill>
                <a:effectLst/>
                <a:uLnTx/>
                <a:uFillTx/>
                <a:latin typeface="Arial"/>
                <a:ea typeface="+mn-ea"/>
                <a:cs typeface="+mn-cs"/>
                <a:hlinkClick r:id="rId3" tooltip="https://myte.accenture.com/"/>
              </a:rPr>
              <a:t>https://myte.accenture.com/</a:t>
            </a:r>
            <a:r>
              <a:rPr kumimoji="0" lang="en-US" sz="1100" b="0" i="0" u="none" strike="noStrike" kern="1200" cap="none" spc="0" normalizeH="0" baseline="0" noProof="0" dirty="0">
                <a:ln>
                  <a:noFill/>
                </a:ln>
                <a:solidFill>
                  <a:srgbClr val="000000"/>
                </a:solidFill>
                <a:effectLst/>
                <a:uLnTx/>
                <a:uFillTx/>
                <a:latin typeface="Arial"/>
                <a:ea typeface="+mn-ea"/>
                <a:cs typeface="+mn-cs"/>
              </a:rPr>
              <a:t>)</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In the October 31 Time screen, click on Work schedule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Click on Create Tab against ‘Custom work schedule for this period only’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Remove the standard working hours charged on days after the separation (here from October 27 to October 31)</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Click on Save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Enter Time and Expenses (if any) for days that the employee was active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Arial"/>
                <a:ea typeface="+mn-ea"/>
                <a:cs typeface="+mn-cs"/>
              </a:rPr>
              <a:t>Submit the Time Report</a:t>
            </a:r>
          </a:p>
        </p:txBody>
      </p:sp>
      <p:pic>
        <p:nvPicPr>
          <p:cNvPr id="10" name="Graphic 9" descr="Stopwatch">
            <a:extLst>
              <a:ext uri="{FF2B5EF4-FFF2-40B4-BE49-F238E27FC236}">
                <a16:creationId xmlns:a16="http://schemas.microsoft.com/office/drawing/2014/main" id="{673C9759-EF02-4D67-924E-7B1C2C16F5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 y="1986083"/>
            <a:ext cx="1152756" cy="1152756"/>
          </a:xfrm>
          <a:prstGeom prst="rect">
            <a:avLst/>
          </a:prstGeom>
        </p:spPr>
      </p:pic>
      <p:sp>
        <p:nvSpPr>
          <p:cNvPr id="11" name="Rectangle: Diagonal Corners Rounded 10">
            <a:extLst>
              <a:ext uri="{FF2B5EF4-FFF2-40B4-BE49-F238E27FC236}">
                <a16:creationId xmlns:a16="http://schemas.microsoft.com/office/drawing/2014/main" id="{500602DF-07A5-4F4C-92C6-63FC453AA372}"/>
              </a:ext>
            </a:extLst>
          </p:cNvPr>
          <p:cNvSpPr/>
          <p:nvPr/>
        </p:nvSpPr>
        <p:spPr>
          <a:xfrm>
            <a:off x="1969183" y="3861055"/>
            <a:ext cx="9613215" cy="710946"/>
          </a:xfrm>
          <a:prstGeom prst="round2Diag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Expense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Claims made in past two Time Periods – Employee needs to ensure that supporting has been dropped in the drop box</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No Claims in past two Time Period and for Future Time Period – No Action from employee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Future Claims - Employee needs to confirm that supporting has been dropped for the future claims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mn-cs"/>
            </a:endParaRPr>
          </a:p>
        </p:txBody>
      </p:sp>
      <p:pic>
        <p:nvPicPr>
          <p:cNvPr id="13" name="Graphic 12" descr="Money">
            <a:extLst>
              <a:ext uri="{FF2B5EF4-FFF2-40B4-BE49-F238E27FC236}">
                <a16:creationId xmlns:a16="http://schemas.microsoft.com/office/drawing/2014/main" id="{47D7D763-63C5-44F5-8AEF-FE8817A977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448" y="3713998"/>
            <a:ext cx="1005060" cy="1005060"/>
          </a:xfrm>
          <a:prstGeom prst="rect">
            <a:avLst/>
          </a:prstGeom>
        </p:spPr>
      </p:pic>
      <p:sp>
        <p:nvSpPr>
          <p:cNvPr id="14" name="Rectangle: Diagonal Corners Rounded 13">
            <a:extLst>
              <a:ext uri="{FF2B5EF4-FFF2-40B4-BE49-F238E27FC236}">
                <a16:creationId xmlns:a16="http://schemas.microsoft.com/office/drawing/2014/main" id="{BB1D8278-DAD0-4367-A90B-EAC79097A267}"/>
              </a:ext>
            </a:extLst>
          </p:cNvPr>
          <p:cNvSpPr/>
          <p:nvPr/>
        </p:nvSpPr>
        <p:spPr>
          <a:xfrm>
            <a:off x="1969183" y="4688569"/>
            <a:ext cx="9613214" cy="1980455"/>
          </a:xfrm>
          <a:prstGeom prst="round2Diag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mn-cs"/>
              </a:rPr>
              <a:t>Car Lease</a:t>
            </a:r>
            <a:r>
              <a:rPr kumimoji="0" lang="en-US" sz="1100" b="0" i="0" u="none" strike="noStrike" kern="1200" cap="none" spc="0" normalizeH="0" baseline="0" noProof="0" dirty="0">
                <a:ln>
                  <a:noFill/>
                </a:ln>
                <a:solidFill>
                  <a:srgbClr val="000000"/>
                </a:solidFill>
                <a:effectLst/>
                <a:uLnTx/>
                <a:uFillTx/>
                <a:latin typeface="Arial"/>
                <a:ea typeface="+mn-ea"/>
                <a:cs typeface="+mn-cs"/>
              </a:rPr>
              <a:t> : </a:t>
            </a:r>
            <a:r>
              <a:rPr kumimoji="0" lang="en-US" sz="1100" b="1" i="1" u="none" strike="noStrike" kern="1200" cap="none" spc="0" normalizeH="0" baseline="0" noProof="0" dirty="0">
                <a:ln>
                  <a:noFill/>
                </a:ln>
                <a:solidFill>
                  <a:srgbClr val="FF0000"/>
                </a:solidFill>
                <a:effectLst/>
                <a:uLnTx/>
                <a:uFillTx/>
                <a:latin typeface="Arial"/>
                <a:ea typeface="+mn-ea"/>
                <a:cs typeface="+mn-cs"/>
              </a:rPr>
              <a:t>To foreclose the balance amount, please follow the steps as per the attached document, failure to which will be treated as non compliance: </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If you have opted for Car lease from Accenture, please ensure you action on below steps within 2 working days receiving the selection email from the GCP </a:t>
            </a:r>
            <a:r>
              <a:rPr lang="en-IN" sz="1100" dirty="0">
                <a:solidFill>
                  <a:srgbClr val="000000"/>
                </a:solidFill>
                <a:latin typeface="Arial"/>
              </a:rPr>
              <a:t>HUB</a:t>
            </a:r>
            <a:r>
              <a:rPr kumimoji="0" lang="en-IN" sz="1100" b="0" i="0" u="none" strike="noStrike" kern="1200" cap="none" spc="0" normalizeH="0" baseline="0" noProof="0" dirty="0">
                <a:ln>
                  <a:noFill/>
                </a:ln>
                <a:solidFill>
                  <a:srgbClr val="000000"/>
                </a:solidFill>
                <a:effectLst/>
                <a:uLnTx/>
                <a:uFillTx/>
                <a:latin typeface="Arial"/>
                <a:ea typeface="+mn-ea"/>
                <a:cs typeface="+mn-cs"/>
              </a:rPr>
              <a:t>.  </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If </a:t>
            </a:r>
            <a:r>
              <a:rPr kumimoji="0" lang="en-IN" sz="1100" b="0" i="0" u="none" strike="noStrike" kern="1200" cap="none" spc="0" normalizeH="0" baseline="0" noProof="0" dirty="0" err="1">
                <a:ln>
                  <a:noFill/>
                </a:ln>
                <a:solidFill>
                  <a:srgbClr val="000000"/>
                </a:solidFill>
                <a:effectLst/>
                <a:uLnTx/>
                <a:uFillTx/>
                <a:latin typeface="Arial"/>
                <a:ea typeface="+mn-ea"/>
                <a:cs typeface="+mn-cs"/>
              </a:rPr>
              <a:t>Carlease</a:t>
            </a:r>
            <a:r>
              <a:rPr kumimoji="0" lang="en-IN" sz="1100" b="0" i="0" u="none" strike="noStrike" kern="1200" cap="none" spc="0" normalizeH="0" baseline="0" noProof="0" dirty="0">
                <a:ln>
                  <a:noFill/>
                </a:ln>
                <a:solidFill>
                  <a:srgbClr val="000000"/>
                </a:solidFill>
                <a:effectLst/>
                <a:uLnTx/>
                <a:uFillTx/>
                <a:latin typeface="Arial"/>
                <a:ea typeface="+mn-ea"/>
                <a:cs typeface="+mn-cs"/>
              </a:rPr>
              <a:t> availed and employee going to GCP, he/she need to foreclose the car by paying outstanding lease rental and RV amount. To know foreclose value please raise a query in ServiceNow by</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Arial"/>
                <a:ea typeface="+mn-ea"/>
                <a:cs typeface="+mn-cs"/>
              </a:rPr>
              <a:t>attaching the GCP confirmation mail.</a:t>
            </a:r>
            <a:br>
              <a:rPr kumimoji="0" lang="en-IN" sz="1100" b="0" i="0" u="none" strike="noStrike" kern="1200" cap="none" spc="0" normalizeH="0" baseline="0" noProof="0" dirty="0">
                <a:ln>
                  <a:noFill/>
                </a:ln>
                <a:solidFill>
                  <a:srgbClr val="000000"/>
                </a:solidFill>
                <a:effectLst/>
                <a:uLnTx/>
                <a:uFillTx/>
                <a:latin typeface="Arial"/>
                <a:ea typeface="+mn-ea"/>
                <a:cs typeface="+mn-cs"/>
              </a:rPr>
            </a:br>
            <a:r>
              <a:rPr kumimoji="0" lang="en-IN" sz="1100" b="0" i="0" u="none" strike="noStrike" kern="1200" cap="none" spc="0" normalizeH="0" baseline="0" noProof="0" dirty="0">
                <a:ln>
                  <a:noFill/>
                </a:ln>
                <a:solidFill>
                  <a:srgbClr val="000000"/>
                </a:solidFill>
                <a:effectLst/>
                <a:uLnTx/>
                <a:uFillTx/>
                <a:latin typeface="Arial"/>
                <a:ea typeface="+mn-ea"/>
                <a:cs typeface="+mn-cs"/>
              </a:rPr>
              <a:t>Unless the car is foreclosed, and car ownership transferred Finance clearance will be kept on hold in GCP </a:t>
            </a:r>
            <a:r>
              <a:rPr lang="en-IN" sz="1100" dirty="0">
                <a:solidFill>
                  <a:srgbClr val="000000"/>
                </a:solidFill>
                <a:latin typeface="Arial"/>
              </a:rPr>
              <a:t>HUB</a:t>
            </a:r>
            <a:r>
              <a:rPr kumimoji="0" lang="en-IN" sz="1100" b="0" i="0" u="none" strike="noStrike" kern="1200" cap="none" spc="0" normalizeH="0" baseline="0" noProof="0" dirty="0">
                <a:ln>
                  <a:noFill/>
                </a:ln>
                <a:solidFill>
                  <a:srgbClr val="000000"/>
                </a:solidFill>
                <a:effectLst/>
                <a:uLnTx/>
                <a:uFillTx/>
                <a:latin typeface="Arial"/>
                <a:ea typeface="+mn-ea"/>
                <a:cs typeface="+mn-cs"/>
              </a:rPr>
              <a:t>.</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Contact Payroll team: Raise a request in support.accenture.com </a:t>
            </a:r>
            <a:r>
              <a:rPr kumimoji="0" lang="en-IN" sz="1100" b="0" i="0" u="none" strike="noStrike" kern="1200" cap="none" spc="0" normalizeH="0" baseline="0" noProof="0" dirty="0">
                <a:ln>
                  <a:noFill/>
                </a:ln>
                <a:solidFill>
                  <a:srgbClr val="000000"/>
                </a:solidFill>
                <a:effectLst/>
                <a:uLnTx/>
                <a:uFillTx/>
                <a:latin typeface="Arial"/>
                <a:ea typeface="+mn-ea"/>
                <a:cs typeface="+mn-cs"/>
              </a:rPr>
              <a:t>by selecting </a:t>
            </a:r>
            <a:r>
              <a:rPr kumimoji="0" lang="en-IN" sz="1100" b="1" i="0" u="none" strike="noStrike" kern="1200" cap="none" spc="0" normalizeH="0" baseline="0" noProof="0" dirty="0">
                <a:ln>
                  <a:noFill/>
                </a:ln>
                <a:solidFill>
                  <a:srgbClr val="000000"/>
                </a:solidFill>
                <a:effectLst/>
                <a:uLnTx/>
                <a:uFillTx/>
                <a:latin typeface="Arial"/>
                <a:ea typeface="+mn-ea"/>
                <a:cs typeface="+mn-cs"/>
              </a:rPr>
              <a:t>Human Resources</a:t>
            </a:r>
            <a:r>
              <a:rPr kumimoji="0" lang="en-IN" sz="1100" b="0" i="0" u="none" strike="noStrike" kern="1200" cap="none" spc="0" normalizeH="0" baseline="0" noProof="0" dirty="0">
                <a:ln>
                  <a:noFill/>
                </a:ln>
                <a:solidFill>
                  <a:srgbClr val="000000"/>
                </a:solidFill>
                <a:effectLst/>
                <a:uLnTx/>
                <a:uFillTx/>
                <a:latin typeface="Arial"/>
                <a:ea typeface="+mn-ea"/>
                <a:cs typeface="+mn-cs"/>
              </a:rPr>
              <a:t> and </a:t>
            </a:r>
            <a:r>
              <a:rPr kumimoji="0" lang="en-IN" sz="1100" b="1" i="0" u="none" strike="noStrike" kern="1200" cap="none" spc="0" normalizeH="0" baseline="0" noProof="0" dirty="0">
                <a:ln>
                  <a:noFill/>
                </a:ln>
                <a:solidFill>
                  <a:srgbClr val="000000"/>
                </a:solidFill>
                <a:effectLst/>
                <a:uLnTx/>
                <a:uFillTx/>
                <a:latin typeface="Arial"/>
                <a:ea typeface="+mn-ea"/>
                <a:cs typeface="+mn-cs"/>
              </a:rPr>
              <a:t>Payroll,</a:t>
            </a:r>
            <a:r>
              <a:rPr kumimoji="0" lang="en-IN" sz="1100" b="0" i="0" u="none" strike="noStrike" kern="1200" cap="none" spc="0" normalizeH="0" baseline="0" noProof="0" dirty="0">
                <a:ln>
                  <a:noFill/>
                </a:ln>
                <a:solidFill>
                  <a:srgbClr val="000000"/>
                </a:solidFill>
                <a:effectLst/>
                <a:uLnTx/>
                <a:uFillTx/>
                <a:latin typeface="Arial"/>
                <a:ea typeface="+mn-ea"/>
                <a:cs typeface="+mn-cs"/>
              </a:rPr>
              <a:t> category  as </a:t>
            </a:r>
            <a:r>
              <a:rPr kumimoji="0" lang="en-IN" sz="1100" b="1" i="0" u="none" strike="noStrike" kern="1200" cap="none" spc="0" normalizeH="0" baseline="0" noProof="0" dirty="0" err="1">
                <a:ln>
                  <a:noFill/>
                </a:ln>
                <a:solidFill>
                  <a:srgbClr val="000000"/>
                </a:solidFill>
                <a:effectLst/>
                <a:uLnTx/>
                <a:uFillTx/>
                <a:latin typeface="Arial"/>
                <a:ea typeface="+mn-ea"/>
                <a:cs typeface="+mn-cs"/>
              </a:rPr>
              <a:t>carlease</a:t>
            </a:r>
            <a:r>
              <a:rPr kumimoji="0" lang="en-IN" sz="1100" b="1" i="0" u="none" strike="noStrike" kern="1200" cap="none" spc="0" normalizeH="0" baseline="0" noProof="0" dirty="0">
                <a:ln>
                  <a:noFill/>
                </a:ln>
                <a:solidFill>
                  <a:srgbClr val="000000"/>
                </a:solidFill>
                <a:effectLst/>
                <a:uLnTx/>
                <a:uFillTx/>
                <a:latin typeface="Arial"/>
                <a:ea typeface="+mn-ea"/>
                <a:cs typeface="+mn-cs"/>
              </a:rPr>
              <a:t>,</a:t>
            </a:r>
            <a:r>
              <a:rPr kumimoji="0" lang="en-IN" sz="1100" b="0" i="0" u="none" strike="noStrike" kern="1200" cap="none" spc="0" normalizeH="0" baseline="0" noProof="0" dirty="0">
                <a:ln>
                  <a:noFill/>
                </a:ln>
                <a:solidFill>
                  <a:srgbClr val="000000"/>
                </a:solidFill>
                <a:effectLst/>
                <a:uLnTx/>
                <a:uFillTx/>
                <a:latin typeface="Arial"/>
                <a:ea typeface="+mn-ea"/>
                <a:cs typeface="+mn-cs"/>
              </a:rPr>
              <a:t> sub category as </a:t>
            </a:r>
            <a:r>
              <a:rPr kumimoji="0" lang="en-IN" sz="1100" b="1" i="0" u="none" strike="noStrike" kern="1200" cap="none" spc="0" normalizeH="0" baseline="0" noProof="0" dirty="0">
                <a:ln>
                  <a:noFill/>
                </a:ln>
                <a:solidFill>
                  <a:srgbClr val="000000"/>
                </a:solidFill>
                <a:effectLst/>
                <a:uLnTx/>
                <a:uFillTx/>
                <a:latin typeface="Arial"/>
                <a:ea typeface="+mn-ea"/>
                <a:cs typeface="+mn-cs"/>
              </a:rPr>
              <a:t>Foreclosure, Transfer &amp; Policy </a:t>
            </a:r>
            <a:r>
              <a:rPr kumimoji="0" lang="en-IN" sz="1100" b="0" i="0" u="none" strike="noStrike" kern="1200" cap="none" spc="0" normalizeH="0" baseline="0" noProof="0" dirty="0">
                <a:ln>
                  <a:noFill/>
                </a:ln>
                <a:solidFill>
                  <a:srgbClr val="000000"/>
                </a:solidFill>
                <a:effectLst/>
                <a:uLnTx/>
                <a:uFillTx/>
                <a:latin typeface="Arial"/>
                <a:ea typeface="+mn-ea"/>
                <a:cs typeface="+mn-cs"/>
              </a:rPr>
              <a:t>and </a:t>
            </a:r>
            <a:r>
              <a:rPr kumimoji="0" lang="en-IN" sz="1100" b="1" i="0" u="none" strike="noStrike" kern="1200" cap="none" spc="0" normalizeH="0" baseline="0" noProof="0" dirty="0">
                <a:ln>
                  <a:noFill/>
                </a:ln>
                <a:solidFill>
                  <a:srgbClr val="000000"/>
                </a:solidFill>
                <a:effectLst/>
                <a:uLnTx/>
                <a:uFillTx/>
                <a:latin typeface="Arial"/>
                <a:ea typeface="+mn-ea"/>
                <a:cs typeface="+mn-cs"/>
              </a:rPr>
              <a:t> </a:t>
            </a:r>
            <a:r>
              <a:rPr kumimoji="0" lang="en-IN" sz="1100" b="0" i="0" u="none" strike="noStrike" kern="1200" cap="none" spc="0" normalizeH="0" baseline="0" noProof="0" dirty="0">
                <a:ln>
                  <a:noFill/>
                </a:ln>
                <a:solidFill>
                  <a:srgbClr val="000000"/>
                </a:solidFill>
                <a:effectLst/>
                <a:uLnTx/>
                <a:uFillTx/>
                <a:latin typeface="Arial"/>
                <a:ea typeface="+mn-ea"/>
                <a:cs typeface="+mn-cs"/>
              </a:rPr>
              <a:t>make sure to attach approved </a:t>
            </a:r>
            <a:r>
              <a:rPr kumimoji="0" lang="en-IN" sz="1100" b="1" i="0" u="none" strike="noStrike" kern="1200" cap="none" spc="0" normalizeH="0" baseline="0" noProof="0" dirty="0">
                <a:ln>
                  <a:noFill/>
                </a:ln>
                <a:solidFill>
                  <a:srgbClr val="000000"/>
                </a:solidFill>
                <a:effectLst/>
                <a:uLnTx/>
                <a:uFillTx/>
                <a:latin typeface="Arial"/>
                <a:ea typeface="+mn-ea"/>
                <a:cs typeface="+mn-cs"/>
              </a:rPr>
              <a:t>travel &amp; return date </a:t>
            </a:r>
            <a:r>
              <a:rPr kumimoji="0" lang="en-IN" sz="1100" b="0" i="0" u="none" strike="noStrike" kern="1200" cap="none" spc="0" normalizeH="0" baseline="0" noProof="0" dirty="0">
                <a:ln>
                  <a:noFill/>
                </a:ln>
                <a:solidFill>
                  <a:srgbClr val="000000"/>
                </a:solidFill>
                <a:effectLst/>
                <a:uLnTx/>
                <a:uFillTx/>
                <a:latin typeface="Arial"/>
                <a:ea typeface="+mn-ea"/>
                <a:cs typeface="+mn-cs"/>
              </a:rPr>
              <a:t>confirmation from concern team.</a:t>
            </a: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6" name="Graphic 15" descr="Car">
            <a:extLst>
              <a:ext uri="{FF2B5EF4-FFF2-40B4-BE49-F238E27FC236}">
                <a16:creationId xmlns:a16="http://schemas.microsoft.com/office/drawing/2014/main" id="{84D0C03F-9C6E-468C-871A-19C7866B5C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4365" y="5170932"/>
            <a:ext cx="1120446" cy="1120446"/>
          </a:xfrm>
          <a:prstGeom prst="rect">
            <a:avLst/>
          </a:prstGeom>
        </p:spPr>
      </p:pic>
      <p:sp>
        <p:nvSpPr>
          <p:cNvPr id="17" name="Rectangle: Rounded Corners 16">
            <a:extLst>
              <a:ext uri="{FF2B5EF4-FFF2-40B4-BE49-F238E27FC236}">
                <a16:creationId xmlns:a16="http://schemas.microsoft.com/office/drawing/2014/main" id="{CFD0ECF1-EC10-4BE2-BE65-C073D59FD6C5}"/>
              </a:ext>
            </a:extLst>
          </p:cNvPr>
          <p:cNvSpPr/>
          <p:nvPr/>
        </p:nvSpPr>
        <p:spPr>
          <a:xfrm>
            <a:off x="1068194" y="1143000"/>
            <a:ext cx="9748488" cy="3810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a:ea typeface="+mn-ea"/>
                <a:cs typeface="+mn-cs"/>
              </a:rPr>
              <a:t>     Failure to complete approval in the Finance &amp; Controllership checklist will prevent the issue of the Forex Card and salary advance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050"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Rectangle: Rounded Corners 17">
            <a:extLst>
              <a:ext uri="{FF2B5EF4-FFF2-40B4-BE49-F238E27FC236}">
                <a16:creationId xmlns:a16="http://schemas.microsoft.com/office/drawing/2014/main" id="{84118533-E5A3-4054-BF88-D12BD49154C8}"/>
              </a:ext>
            </a:extLst>
          </p:cNvPr>
          <p:cNvSpPr/>
          <p:nvPr/>
        </p:nvSpPr>
        <p:spPr>
          <a:xfrm>
            <a:off x="1473819" y="1028700"/>
            <a:ext cx="2209800" cy="228600"/>
          </a:xfrm>
          <a:prstGeom prst="roundRect">
            <a:avLst/>
          </a:prstGeom>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100" b="1" i="0" u="none" strike="noStrike" kern="1200" cap="none" spc="0" normalizeH="0" baseline="0" noProof="0">
                <a:ln>
                  <a:noFill/>
                </a:ln>
                <a:solidFill>
                  <a:prstClr val="white"/>
                </a:solidFill>
                <a:effectLst/>
                <a:uLnTx/>
                <a:uFillTx/>
                <a:latin typeface="Arial"/>
                <a:ea typeface="+mn-ea"/>
                <a:cs typeface="+mn-cs"/>
              </a:rPr>
              <a:t>Important Note</a:t>
            </a:r>
          </a:p>
        </p:txBody>
      </p:sp>
      <p:sp>
        <p:nvSpPr>
          <p:cNvPr id="19" name="Rectangle 18">
            <a:extLst>
              <a:ext uri="{FF2B5EF4-FFF2-40B4-BE49-F238E27FC236}">
                <a16:creationId xmlns:a16="http://schemas.microsoft.com/office/drawing/2014/main" id="{5D99A596-FD54-4387-BB0B-DCBA4F18E6BC}"/>
              </a:ext>
            </a:extLst>
          </p:cNvPr>
          <p:cNvSpPr/>
          <p:nvPr/>
        </p:nvSpPr>
        <p:spPr>
          <a:xfrm>
            <a:off x="740161" y="412793"/>
            <a:ext cx="5616033"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Finance Clearance before you travel</a:t>
            </a:r>
            <a:endParaRPr kumimoji="0" lang="en-GB" sz="2000" b="1"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cxnSp>
        <p:nvCxnSpPr>
          <p:cNvPr id="3" name="Straight Connector 2">
            <a:extLst>
              <a:ext uri="{FF2B5EF4-FFF2-40B4-BE49-F238E27FC236}">
                <a16:creationId xmlns:a16="http://schemas.microsoft.com/office/drawing/2014/main" id="{45ACAFAB-A73D-4B26-ABAA-10516051F50C}"/>
              </a:ext>
            </a:extLst>
          </p:cNvPr>
          <p:cNvCxnSpPr>
            <a:cxnSpLocks/>
          </p:cNvCxnSpPr>
          <p:nvPr/>
        </p:nvCxnSpPr>
        <p:spPr>
          <a:xfrm flipH="1">
            <a:off x="0" y="918351"/>
            <a:ext cx="12192000" cy="0"/>
          </a:xfrm>
          <a:prstGeom prst="line">
            <a:avLst/>
          </a:prstGeom>
          <a:ln w="19050"/>
        </p:spPr>
        <p:style>
          <a:lnRef idx="1">
            <a:schemeClr val="dk1"/>
          </a:lnRef>
          <a:fillRef idx="0">
            <a:schemeClr val="dk1"/>
          </a:fillRef>
          <a:effectRef idx="0">
            <a:schemeClr val="dk1"/>
          </a:effectRef>
          <a:fontRef idx="minor">
            <a:schemeClr val="tx1"/>
          </a:fontRef>
        </p:style>
      </p:cxnSp>
      <p:graphicFrame>
        <p:nvGraphicFramePr>
          <p:cNvPr id="2" name="Object 1">
            <a:extLst>
              <a:ext uri="{FF2B5EF4-FFF2-40B4-BE49-F238E27FC236}">
                <a16:creationId xmlns:a16="http://schemas.microsoft.com/office/drawing/2014/main" id="{83BAFB9F-F896-452D-8CEB-B3466AB05ECD}"/>
              </a:ext>
            </a:extLst>
          </p:cNvPr>
          <p:cNvGraphicFramePr>
            <a:graphicFrameLocks noChangeAspect="1"/>
          </p:cNvGraphicFramePr>
          <p:nvPr/>
        </p:nvGraphicFramePr>
        <p:xfrm>
          <a:off x="9878836" y="5877059"/>
          <a:ext cx="937846" cy="303745"/>
        </p:xfrm>
        <a:graphic>
          <a:graphicData uri="http://schemas.openxmlformats.org/presentationml/2006/ole">
            <mc:AlternateContent xmlns:mc="http://schemas.openxmlformats.org/markup-compatibility/2006">
              <mc:Choice xmlns:v="urn:schemas-microsoft-com:vml" Requires="v">
                <p:oleObj spid="_x0000_s2051" name="Document" showAsIcon="1" r:id="rId10" imgW="914400" imgH="771480" progId="Word.Document.12">
                  <p:embed/>
                </p:oleObj>
              </mc:Choice>
              <mc:Fallback>
                <p:oleObj name="Document" showAsIcon="1" r:id="rId10" imgW="914400" imgH="771480" progId="Word.Document.12">
                  <p:embed/>
                  <p:pic>
                    <p:nvPicPr>
                      <p:cNvPr id="2" name="Object 1">
                        <a:extLst>
                          <a:ext uri="{FF2B5EF4-FFF2-40B4-BE49-F238E27FC236}">
                            <a16:creationId xmlns:a16="http://schemas.microsoft.com/office/drawing/2014/main" id="{83BAFB9F-F896-452D-8CEB-B3466AB05ECD}"/>
                          </a:ext>
                        </a:extLst>
                      </p:cNvPr>
                      <p:cNvPicPr/>
                      <p:nvPr/>
                    </p:nvPicPr>
                    <p:blipFill>
                      <a:blip r:embed="rId11"/>
                      <a:stretch>
                        <a:fillRect/>
                      </a:stretch>
                    </p:blipFill>
                    <p:spPr>
                      <a:xfrm>
                        <a:off x="9878836" y="5877059"/>
                        <a:ext cx="937846" cy="303745"/>
                      </a:xfrm>
                      <a:prstGeom prst="rect">
                        <a:avLst/>
                      </a:prstGeom>
                    </p:spPr>
                  </p:pic>
                </p:oleObj>
              </mc:Fallback>
            </mc:AlternateContent>
          </a:graphicData>
        </a:graphic>
      </p:graphicFrame>
    </p:spTree>
    <p:extLst>
      <p:ext uri="{BB962C8B-B14F-4D97-AF65-F5344CB8AC3E}">
        <p14:creationId xmlns:p14="http://schemas.microsoft.com/office/powerpoint/2010/main" val="130150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4158" y="1172374"/>
            <a:ext cx="11047227" cy="4478149"/>
          </a:xfrm>
          <a:prstGeom prst="rect">
            <a:avLst/>
          </a:prstGeom>
        </p:spPr>
        <p:txBody>
          <a:bodyPr wrap="square">
            <a:spAutoFit/>
          </a:bodyPr>
          <a:lstStyle/>
          <a:p>
            <a:pPr>
              <a:lnSpc>
                <a:spcPct val="95000"/>
              </a:lnSpc>
            </a:pPr>
            <a:r>
              <a:rPr lang="en-US" sz="1200" b="1" dirty="0">
                <a:solidFill>
                  <a:srgbClr val="000000"/>
                </a:solidFill>
                <a:latin typeface="Arial"/>
              </a:rPr>
              <a:t>GCP Transition checklist request should be raised 8-10 working days before the employee’s travel date. </a:t>
            </a:r>
            <a:r>
              <a:rPr lang="en-US" sz="1200" dirty="0">
                <a:solidFill>
                  <a:srgbClr val="000000"/>
                </a:solidFill>
                <a:latin typeface="Arial"/>
              </a:rPr>
              <a:t>The path to raise the Checklist is : </a:t>
            </a:r>
            <a:r>
              <a:rPr lang="en-US" sz="1200" dirty="0">
                <a:solidFill>
                  <a:srgbClr val="000000"/>
                </a:solidFill>
                <a:latin typeface="Arial"/>
                <a:hlinkClick r:id="rId3"/>
              </a:rPr>
              <a:t>AST Tool</a:t>
            </a:r>
            <a:r>
              <a:rPr lang="en-US" sz="1200" dirty="0">
                <a:solidFill>
                  <a:srgbClr val="000000"/>
                </a:solidFill>
                <a:latin typeface="Arial"/>
              </a:rPr>
              <a:t> </a:t>
            </a:r>
            <a:r>
              <a:rPr lang="en-US" sz="1200" b="1" dirty="0">
                <a:solidFill>
                  <a:srgbClr val="000000"/>
                </a:solidFill>
                <a:latin typeface="Arial"/>
                <a:sym typeface="Wingdings" pitchFamily="2" charset="2"/>
              </a:rPr>
              <a:t> New Request  Raise GCP Checklist </a:t>
            </a:r>
          </a:p>
          <a:p>
            <a:pPr>
              <a:lnSpc>
                <a:spcPct val="95000"/>
              </a:lnSpc>
            </a:pPr>
            <a:endParaRPr lang="en-US" sz="1200" b="1" dirty="0">
              <a:solidFill>
                <a:srgbClr val="000000"/>
              </a:solidFill>
              <a:latin typeface="Arial"/>
              <a:sym typeface="Wingdings" pitchFamily="2" charset="2"/>
            </a:endParaRPr>
          </a:p>
          <a:p>
            <a:pPr>
              <a:lnSpc>
                <a:spcPct val="95000"/>
              </a:lnSpc>
            </a:pPr>
            <a:r>
              <a:rPr lang="en-US" sz="1200" dirty="0">
                <a:solidFill>
                  <a:srgbClr val="000000"/>
                </a:solidFill>
                <a:latin typeface="Arial"/>
                <a:sym typeface="Wingdings" pitchFamily="2" charset="2"/>
              </a:rPr>
              <a:t>Below are the approvals which need to be procured by the employee on the GCP checklist.</a:t>
            </a:r>
          </a:p>
          <a:p>
            <a:pPr>
              <a:lnSpc>
                <a:spcPct val="95000"/>
              </a:lnSpc>
            </a:pPr>
            <a:endParaRPr lang="en-US" sz="1200" dirty="0">
              <a:solidFill>
                <a:srgbClr val="000000"/>
              </a:solidFill>
              <a:latin typeface="Arial"/>
              <a:sym typeface="Wingdings" pitchFamily="2" charset="2"/>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a:p>
            <a:pPr>
              <a:lnSpc>
                <a:spcPct val="95000"/>
              </a:lnSpc>
            </a:pPr>
            <a:endParaRPr lang="en-US" sz="1200" dirty="0">
              <a:solidFill>
                <a:srgbClr val="000000"/>
              </a:solidFill>
              <a:latin typeface="Arial"/>
            </a:endParaRPr>
          </a:p>
        </p:txBody>
      </p:sp>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r>
              <a:rPr lang="en-US" sz="2400" dirty="0"/>
              <a:t>Actions for employee on AST</a:t>
            </a:r>
          </a:p>
        </p:txBody>
      </p:sp>
      <p:graphicFrame>
        <p:nvGraphicFramePr>
          <p:cNvPr id="15" name="Table 14"/>
          <p:cNvGraphicFramePr>
            <a:graphicFrameLocks noGrp="1"/>
          </p:cNvGraphicFramePr>
          <p:nvPr/>
        </p:nvGraphicFramePr>
        <p:xfrm>
          <a:off x="675167" y="1976282"/>
          <a:ext cx="11047227" cy="4460748"/>
        </p:xfrm>
        <a:graphic>
          <a:graphicData uri="http://schemas.openxmlformats.org/drawingml/2006/table">
            <a:tbl>
              <a:tblPr firstRow="1" bandRow="1">
                <a:tableStyleId>{5C22544A-7EE6-4342-B048-85BDC9FD1C3A}</a:tableStyleId>
              </a:tblPr>
              <a:tblGrid>
                <a:gridCol w="2430390">
                  <a:extLst>
                    <a:ext uri="{9D8B030D-6E8A-4147-A177-3AD203B41FA5}">
                      <a16:colId xmlns:a16="http://schemas.microsoft.com/office/drawing/2014/main" val="20000"/>
                    </a:ext>
                  </a:extLst>
                </a:gridCol>
                <a:gridCol w="3407820">
                  <a:extLst>
                    <a:ext uri="{9D8B030D-6E8A-4147-A177-3AD203B41FA5}">
                      <a16:colId xmlns:a16="http://schemas.microsoft.com/office/drawing/2014/main" val="20001"/>
                    </a:ext>
                  </a:extLst>
                </a:gridCol>
                <a:gridCol w="5209017">
                  <a:extLst>
                    <a:ext uri="{9D8B030D-6E8A-4147-A177-3AD203B41FA5}">
                      <a16:colId xmlns:a16="http://schemas.microsoft.com/office/drawing/2014/main" val="20002"/>
                    </a:ext>
                  </a:extLst>
                </a:gridCol>
              </a:tblGrid>
              <a:tr h="216514">
                <a:tc>
                  <a:txBody>
                    <a:bodyPr/>
                    <a:lstStyle/>
                    <a:p>
                      <a:pPr algn="ctr"/>
                      <a:r>
                        <a:rPr lang="en-US" sz="1200" dirty="0"/>
                        <a:t>Checklist Stakeholders</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tc>
                  <a:txBody>
                    <a:bodyPr/>
                    <a:lstStyle/>
                    <a:p>
                      <a:pPr algn="ctr"/>
                      <a:r>
                        <a:rPr lang="en-US" sz="1200" dirty="0"/>
                        <a:t>POC</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tc>
                  <a:txBody>
                    <a:bodyPr/>
                    <a:lstStyle/>
                    <a:p>
                      <a:pPr algn="ctr"/>
                      <a:r>
                        <a:rPr lang="en-IN" sz="1200" dirty="0"/>
                        <a:t>Specific</a:t>
                      </a:r>
                      <a:r>
                        <a:rPr lang="en-IN" sz="1200" baseline="0" dirty="0"/>
                        <a:t> Path</a:t>
                      </a:r>
                      <a:endParaRPr lang="en-IN" sz="1200" dirty="0">
                        <a:solidFill>
                          <a:schemeClr val="tx1"/>
                        </a:solidFill>
                        <a:latin typeface="Arial" panose="020B0604020202020204" pitchFamily="34" charset="0"/>
                        <a:cs typeface="Arial" panose="020B0604020202020204" pitchFamily="34" charset="0"/>
                      </a:endParaRPr>
                    </a:p>
                  </a:txBody>
                  <a:tcPr anchor="ctr">
                    <a:solidFill>
                      <a:srgbClr val="1FA9A6"/>
                    </a:solidFill>
                  </a:tcPr>
                </a:tc>
                <a:extLst>
                  <a:ext uri="{0D108BD9-81ED-4DB2-BD59-A6C34878D82A}">
                    <a16:rowId xmlns:a16="http://schemas.microsoft.com/office/drawing/2014/main" val="10000"/>
                  </a:ext>
                </a:extLst>
              </a:tr>
              <a:tr h="728458">
                <a:tc>
                  <a:txBody>
                    <a:bodyPr/>
                    <a:lstStyle/>
                    <a:p>
                      <a:pPr algn="ctr"/>
                      <a:r>
                        <a:rPr lang="en-US" sz="1200" dirty="0"/>
                        <a:t>Project Manager</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DU Project Manager</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ATCI project manager</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employee to contact the ATCI Project manager to close the task on the tool</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 case the project manager has exited the organization, then the current request has to be canceled and new checklist has to be raised</a:t>
                      </a:r>
                    </a:p>
                  </a:txBody>
                  <a:tcPr anchor="ctr"/>
                </a:tc>
                <a:extLst>
                  <a:ext uri="{0D108BD9-81ED-4DB2-BD59-A6C34878D82A}">
                    <a16:rowId xmlns:a16="http://schemas.microsoft.com/office/drawing/2014/main" val="10001"/>
                  </a:ext>
                </a:extLst>
              </a:tr>
              <a:tr h="728458">
                <a:tc>
                  <a:txBody>
                    <a:bodyPr/>
                    <a:lstStyle/>
                    <a:p>
                      <a:pPr algn="ctr"/>
                      <a:r>
                        <a:rPr lang="en-US" sz="1200" dirty="0"/>
                        <a:t>Accenture Workplace</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Accenture Workplace Team</a:t>
                      </a:r>
                      <a:endParaRPr lang="en-IN" sz="1200" dirty="0"/>
                    </a:p>
                    <a:p>
                      <a:pPr algn="ct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facilities helpdesk</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You need to connect with your local workplace team (LHD/FNS Team) to close this checklist and ensure that you submit your cabin key, parking sticker etc. to workplace team before your transfer</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You can also call 2222 for support</a:t>
                      </a:r>
                    </a:p>
                  </a:txBody>
                  <a:tcPr anchor="ctr"/>
                </a:tc>
                <a:extLst>
                  <a:ext uri="{0D108BD9-81ED-4DB2-BD59-A6C34878D82A}">
                    <a16:rowId xmlns:a16="http://schemas.microsoft.com/office/drawing/2014/main" val="10002"/>
                  </a:ext>
                </a:extLst>
              </a:tr>
              <a:tr h="702898">
                <a:tc>
                  <a:txBody>
                    <a:bodyPr/>
                    <a:lstStyle/>
                    <a:p>
                      <a:pPr algn="ctr"/>
                      <a:r>
                        <a:rPr lang="en-US" sz="1200" dirty="0"/>
                        <a:t>DCN ISU</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Tech Team</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tech support team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You need to ensure that you submit your ATCI assets to your local tech team to close the checklist. If you don't have ATCI asset, then the same will be closed post your LWD in India. You can also call 08040775555 to know more details</a:t>
                      </a:r>
                    </a:p>
                  </a:txBody>
                  <a:tcPr anchor="ctr"/>
                </a:tc>
                <a:extLst>
                  <a:ext uri="{0D108BD9-81ED-4DB2-BD59-A6C34878D82A}">
                    <a16:rowId xmlns:a16="http://schemas.microsoft.com/office/drawing/2014/main" val="10003"/>
                  </a:ext>
                </a:extLst>
              </a:tr>
              <a:tr h="446532">
                <a:tc>
                  <a:txBody>
                    <a:bodyPr/>
                    <a:lstStyle/>
                    <a:p>
                      <a:pPr algn="ctr"/>
                      <a:r>
                        <a:rPr lang="en-US" sz="1200" dirty="0"/>
                        <a:t>Controllership**</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US" sz="1200" dirty="0"/>
                        <a:t>Finance </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Refer to the next slide to get the controllership clearance</a:t>
                      </a:r>
                    </a:p>
                  </a:txBody>
                  <a:tcPr anchor="ctr"/>
                </a:tc>
                <a:extLst>
                  <a:ext uri="{0D108BD9-81ED-4DB2-BD59-A6C34878D82A}">
                    <a16:rowId xmlns:a16="http://schemas.microsoft.com/office/drawing/2014/main" val="10004"/>
                  </a:ext>
                </a:extLst>
              </a:tr>
              <a:tr h="453689">
                <a:tc>
                  <a:txBody>
                    <a:bodyPr/>
                    <a:lstStyle/>
                    <a:p>
                      <a:pPr algn="ctr"/>
                      <a:r>
                        <a:rPr lang="en-US" sz="1200" dirty="0"/>
                        <a:t>Library</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1200" dirty="0"/>
                        <a:t>Library</a:t>
                      </a:r>
                      <a:r>
                        <a:rPr lang="en-IN" sz="1200" baseline="0" dirty="0"/>
                        <a:t> team</a:t>
                      </a:r>
                      <a:endParaRPr lang="en-IN" sz="1200" dirty="0">
                        <a:solidFill>
                          <a:schemeClr val="tx1"/>
                        </a:solidFill>
                        <a:latin typeface="Arial" panose="020B0604020202020204" pitchFamily="34" charset="0"/>
                        <a:cs typeface="Arial" panose="020B0604020202020204" pitchFamily="34" charset="0"/>
                      </a:endParaRPr>
                    </a:p>
                  </a:txBody>
                  <a:tcPr anchor="ctr"/>
                </a:tc>
                <a:tc>
                  <a:txBody>
                    <a:bodyPr/>
                    <a:lstStyle/>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Contact POC: Your local facilities Library</a:t>
                      </a:r>
                    </a:p>
                    <a:p>
                      <a:pPr marL="0" marR="0" lvl="0" indent="0" algn="l"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Action: Ensure to return all your library books (if availed) to the respective location Library</a:t>
                      </a:r>
                    </a:p>
                  </a:txBody>
                  <a:tcPr anchor="ctr"/>
                </a:tc>
                <a:extLst>
                  <a:ext uri="{0D108BD9-81ED-4DB2-BD59-A6C34878D82A}">
                    <a16:rowId xmlns:a16="http://schemas.microsoft.com/office/drawing/2014/main" val="10005"/>
                  </a:ext>
                </a:extLst>
              </a:tr>
            </a:tbl>
          </a:graphicData>
        </a:graphic>
      </p:graphicFrame>
      <p:sp>
        <p:nvSpPr>
          <p:cNvPr id="10" name="Rectangle 9">
            <a:extLst>
              <a:ext uri="{FF2B5EF4-FFF2-40B4-BE49-F238E27FC236}">
                <a16:creationId xmlns:a16="http://schemas.microsoft.com/office/drawing/2014/main" id="{19567524-B61D-4B83-94E5-B963E11B7568}"/>
              </a:ext>
            </a:extLst>
          </p:cNvPr>
          <p:cNvSpPr/>
          <p:nvPr/>
        </p:nvSpPr>
        <p:spPr>
          <a:xfrm>
            <a:off x="383427" y="1056640"/>
            <a:ext cx="11537639" cy="5699068"/>
          </a:xfrm>
          <a:prstGeom prst="rect">
            <a:avLst/>
          </a:prstGeom>
          <a:noFill/>
          <a:ln>
            <a:solidFill>
              <a:srgbClr val="1FA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graphicFrame>
        <p:nvGraphicFramePr>
          <p:cNvPr id="3" name="Object 2">
            <a:extLst>
              <a:ext uri="{FF2B5EF4-FFF2-40B4-BE49-F238E27FC236}">
                <a16:creationId xmlns:a16="http://schemas.microsoft.com/office/drawing/2014/main" id="{D2D5EFB1-D4CA-4EB1-9F4F-CC8075E9A786}"/>
              </a:ext>
            </a:extLst>
          </p:cNvPr>
          <p:cNvGraphicFramePr>
            <a:graphicFrameLocks noChangeAspect="1"/>
          </p:cNvGraphicFramePr>
          <p:nvPr/>
        </p:nvGraphicFramePr>
        <p:xfrm>
          <a:off x="11057171" y="1357313"/>
          <a:ext cx="914400" cy="806450"/>
        </p:xfrm>
        <a:graphic>
          <a:graphicData uri="http://schemas.openxmlformats.org/presentationml/2006/ole">
            <mc:AlternateContent xmlns:mc="http://schemas.openxmlformats.org/markup-compatibility/2006">
              <mc:Choice xmlns:v="urn:schemas-microsoft-com:vml" Requires="v">
                <p:oleObj spid="_x0000_s3075" name="Document" showAsIcon="1" r:id="rId4" imgW="914597" imgH="806311" progId="Word.Document.12">
                  <p:embed/>
                </p:oleObj>
              </mc:Choice>
              <mc:Fallback>
                <p:oleObj name="Document" showAsIcon="1" r:id="rId4" imgW="914597" imgH="806311" progId="Word.Document.12">
                  <p:embed/>
                  <p:pic>
                    <p:nvPicPr>
                      <p:cNvPr id="3" name="Object 2">
                        <a:extLst>
                          <a:ext uri="{FF2B5EF4-FFF2-40B4-BE49-F238E27FC236}">
                            <a16:creationId xmlns:a16="http://schemas.microsoft.com/office/drawing/2014/main" id="{D2D5EFB1-D4CA-4EB1-9F4F-CC8075E9A786}"/>
                          </a:ext>
                        </a:extLst>
                      </p:cNvPr>
                      <p:cNvPicPr/>
                      <p:nvPr/>
                    </p:nvPicPr>
                    <p:blipFill>
                      <a:blip r:embed="rId5"/>
                      <a:stretch>
                        <a:fillRect/>
                      </a:stretch>
                    </p:blipFill>
                    <p:spPr>
                      <a:xfrm>
                        <a:off x="11057171" y="1357313"/>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94268643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Arial" pitchFamily="34" charset="0"/>
                <a:ea typeface="MS PGothic"/>
                <a:cs typeface="Arial" pitchFamily="34" charset="0"/>
              </a:rPr>
              <a:t>Controllership Clearance</a:t>
            </a:r>
            <a:endParaRPr kumimoji="0" lang="en-GB" sz="2400" b="1" i="0" u="none" strike="noStrike" kern="1200" cap="none" spc="0" normalizeH="0" baseline="0" noProof="0" dirty="0">
              <a:ln>
                <a:noFill/>
              </a:ln>
              <a:solidFill>
                <a:prstClr val="black"/>
              </a:solidFill>
              <a:effectLst/>
              <a:uLnTx/>
              <a:uFillTx/>
              <a:latin typeface="Arial" pitchFamily="34" charset="0"/>
              <a:ea typeface="+mj-ea"/>
              <a:cs typeface="Arial" pitchFamily="34" charset="0"/>
            </a:endParaRPr>
          </a:p>
        </p:txBody>
      </p:sp>
      <p:sp>
        <p:nvSpPr>
          <p:cNvPr id="6" name="Rectangle 5">
            <a:extLst>
              <a:ext uri="{FF2B5EF4-FFF2-40B4-BE49-F238E27FC236}">
                <a16:creationId xmlns:a16="http://schemas.microsoft.com/office/drawing/2014/main" id="{8D8F5C34-FE17-4CBC-8D9C-7D78B887222B}"/>
              </a:ext>
            </a:extLst>
          </p:cNvPr>
          <p:cNvSpPr/>
          <p:nvPr/>
        </p:nvSpPr>
        <p:spPr>
          <a:xfrm>
            <a:off x="3541286" y="4410917"/>
            <a:ext cx="5040740" cy="1789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63" b="0" i="0"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endParaRPr>
          </a:p>
        </p:txBody>
      </p:sp>
      <p:sp>
        <p:nvSpPr>
          <p:cNvPr id="8" name="Rectangle 7">
            <a:extLst>
              <a:ext uri="{FF2B5EF4-FFF2-40B4-BE49-F238E27FC236}">
                <a16:creationId xmlns:a16="http://schemas.microsoft.com/office/drawing/2014/main" id="{0CE922D0-73B7-4FA3-9577-708384DA4F2B}"/>
              </a:ext>
            </a:extLst>
          </p:cNvPr>
          <p:cNvSpPr/>
          <p:nvPr/>
        </p:nvSpPr>
        <p:spPr>
          <a:xfrm>
            <a:off x="1222744" y="6122325"/>
            <a:ext cx="9612159" cy="276999"/>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itchFamily="34" charset="0"/>
              </a:rPr>
              <a:t>Note- It takes 1 working day for all the details on AST to flow into the GCP HUB and vice versa (including GCP start date)</a:t>
            </a:r>
          </a:p>
        </p:txBody>
      </p:sp>
      <p:sp>
        <p:nvSpPr>
          <p:cNvPr id="11" name="Rectangle 10">
            <a:extLst>
              <a:ext uri="{FF2B5EF4-FFF2-40B4-BE49-F238E27FC236}">
                <a16:creationId xmlns:a16="http://schemas.microsoft.com/office/drawing/2014/main" id="{BF9D7D20-0816-4B9F-9B02-DB5622441586}"/>
              </a:ext>
            </a:extLst>
          </p:cNvPr>
          <p:cNvSpPr/>
          <p:nvPr/>
        </p:nvSpPr>
        <p:spPr>
          <a:xfrm>
            <a:off x="588335" y="4054702"/>
            <a:ext cx="11235070" cy="1754326"/>
          </a:xfrm>
          <a:prstGeom prst="rect">
            <a:avLst/>
          </a:prstGeom>
          <a:ln>
            <a:noFill/>
            <a:prstDash val="lgDashDot"/>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Submitting myTe till your last working day in Accenture India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Launch MyTimeandExpenses Tool </a:t>
            </a:r>
            <a:r>
              <a:rPr lang="en-US" sz="1200" dirty="0">
                <a:solidFill>
                  <a:srgbClr val="000000"/>
                </a:solidFill>
                <a:latin typeface="Arial" panose="020B0604020202020204" pitchFamily="34" charset="0"/>
                <a:cs typeface="Arial" panose="020B0604020202020204" pitchFamily="34" charset="0"/>
              </a:rPr>
              <a:t>(</a:t>
            </a:r>
            <a:r>
              <a:rPr lang="en-US" sz="1200" dirty="0">
                <a:solidFill>
                  <a:srgbClr val="000000"/>
                </a:solidFill>
                <a:latin typeface="Arial" panose="020B0604020202020204" pitchFamily="34" charset="0"/>
                <a:cs typeface="Arial" panose="020B0604020202020204" pitchFamily="34" charset="0"/>
                <a:hlinkClick r:id="rId3"/>
              </a:rPr>
              <a:t>M</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hlinkClick r:id="rId3"/>
              </a:rPr>
              <a:t>yte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 the 5/31/2019 Time screen, click on Work schedule</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Click on Create Tab against 'Custom work schedule for this period only'.</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Remove the standard working hours charged on after 5/16/2019 (here from 5/16/2019 to 5/31/2019 ).</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Click on Save</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Enter Time and Expenses (if any) for days that you spent in ACTi in that fortnight</a:t>
            </a:r>
          </a:p>
          <a:p>
            <a:pPr marL="192881" marR="0" lvl="0" indent="-192881" algn="just"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Submit the Time Report</a:t>
            </a:r>
          </a:p>
        </p:txBody>
      </p:sp>
      <p:graphicFrame>
        <p:nvGraphicFramePr>
          <p:cNvPr id="12" name="Object 11">
            <a:extLst>
              <a:ext uri="{FF2B5EF4-FFF2-40B4-BE49-F238E27FC236}">
                <a16:creationId xmlns:a16="http://schemas.microsoft.com/office/drawing/2014/main" id="{C1AF563A-8C14-465A-B254-F88EF44A6971}"/>
              </a:ext>
            </a:extLst>
          </p:cNvPr>
          <p:cNvGraphicFramePr>
            <a:graphicFrameLocks noChangeAspect="1"/>
          </p:cNvGraphicFramePr>
          <p:nvPr/>
        </p:nvGraphicFramePr>
        <p:xfrm>
          <a:off x="8878069" y="4410917"/>
          <a:ext cx="905673" cy="800061"/>
        </p:xfrm>
        <a:graphic>
          <a:graphicData uri="http://schemas.openxmlformats.org/presentationml/2006/ole">
            <mc:AlternateContent xmlns:mc="http://schemas.openxmlformats.org/markup-compatibility/2006">
              <mc:Choice xmlns:v="urn:schemas-microsoft-com:vml" Requires="v">
                <p:oleObj spid="_x0000_s4099" name="Document" showAsIcon="1" r:id="rId4" imgW="914400" imgH="771480" progId="Word.Document.12">
                  <p:embed/>
                </p:oleObj>
              </mc:Choice>
              <mc:Fallback>
                <p:oleObj name="Document" showAsIcon="1" r:id="rId4" imgW="914400" imgH="771480" progId="Word.Document.12">
                  <p:embed/>
                  <p:pic>
                    <p:nvPicPr>
                      <p:cNvPr id="12" name="Object 11">
                        <a:extLst>
                          <a:ext uri="{FF2B5EF4-FFF2-40B4-BE49-F238E27FC236}">
                            <a16:creationId xmlns:a16="http://schemas.microsoft.com/office/drawing/2014/main" id="{C1AF563A-8C14-465A-B254-F88EF44A6971}"/>
                          </a:ext>
                        </a:extLst>
                      </p:cNvPr>
                      <p:cNvPicPr/>
                      <p:nvPr/>
                    </p:nvPicPr>
                    <p:blipFill>
                      <a:blip r:embed="rId5"/>
                      <a:stretch>
                        <a:fillRect/>
                      </a:stretch>
                    </p:blipFill>
                    <p:spPr>
                      <a:xfrm>
                        <a:off x="8878069" y="4410917"/>
                        <a:ext cx="905673" cy="800061"/>
                      </a:xfrm>
                      <a:prstGeom prst="rect">
                        <a:avLst/>
                      </a:prstGeom>
                    </p:spPr>
                  </p:pic>
                </p:oleObj>
              </mc:Fallback>
            </mc:AlternateContent>
          </a:graphicData>
        </a:graphic>
      </p:graphicFrame>
      <p:sp>
        <p:nvSpPr>
          <p:cNvPr id="13" name="Rectangle 12">
            <a:hlinkClick r:id="rId6" action="ppaction://hlinksldjump"/>
            <a:extLst>
              <a:ext uri="{FF2B5EF4-FFF2-40B4-BE49-F238E27FC236}">
                <a16:creationId xmlns:a16="http://schemas.microsoft.com/office/drawing/2014/main" id="{B1D6BC7C-38D4-4886-ABED-7919F4C2DFEB}"/>
              </a:ext>
            </a:extLst>
          </p:cNvPr>
          <p:cNvSpPr/>
          <p:nvPr/>
        </p:nvSpPr>
        <p:spPr>
          <a:xfrm>
            <a:off x="591454" y="1615462"/>
            <a:ext cx="11107479" cy="1569660"/>
          </a:xfrm>
          <a:prstGeom prst="rect">
            <a:avLst/>
          </a:prstGeom>
          <a:ln>
            <a:noFill/>
            <a:prstDash val="lgDashDot"/>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Arial"/>
                <a:ea typeface="+mn-ea"/>
                <a:cs typeface="+mn-cs"/>
              </a:rPr>
              <a:t>To foreclose the balance amount, please follow the steps as per the attached document, failure to which will be treated as non compliance: </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Arial"/>
                <a:ea typeface="+mn-ea"/>
                <a:cs typeface="+mn-cs"/>
              </a:rPr>
              <a:t>If you have opted for Car lease from Accenture, please ensure you action on below steps within 2 working days receiving the selection email from the GCP </a:t>
            </a:r>
            <a:r>
              <a:rPr lang="en-IN" sz="1200" dirty="0">
                <a:solidFill>
                  <a:srgbClr val="000000"/>
                </a:solidFill>
                <a:latin typeface="Arial"/>
              </a:rPr>
              <a:t>HUB</a:t>
            </a:r>
            <a:r>
              <a:rPr kumimoji="0" lang="en-IN" sz="1200" b="0" i="0" u="none" strike="noStrike" kern="1200" cap="none" spc="0" normalizeH="0" baseline="0" noProof="0" dirty="0">
                <a:ln>
                  <a:noFill/>
                </a:ln>
                <a:solidFill>
                  <a:srgbClr val="000000"/>
                </a:solidFill>
                <a:effectLst/>
                <a:uLnTx/>
                <a:uFillTx/>
                <a:latin typeface="Arial"/>
                <a:ea typeface="+mn-ea"/>
                <a:cs typeface="+mn-cs"/>
              </a:rPr>
              <a:t>.  </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Arial"/>
                <a:ea typeface="+mn-ea"/>
                <a:cs typeface="+mn-cs"/>
              </a:rPr>
              <a:t>If Car lease availed and employee going to GCP, he/she need to foreclose the car by paying outstanding lease rental and RV amount. To know foreclose value please raise a query in ServiceNow by</a:t>
            </a:r>
            <a:r>
              <a:rPr lang="en-US" sz="1200" dirty="0">
                <a:solidFill>
                  <a:srgbClr val="000000"/>
                </a:solidFill>
                <a:latin typeface="Arial"/>
              </a:rPr>
              <a:t> </a:t>
            </a:r>
            <a:r>
              <a:rPr kumimoji="0" lang="en-IN" sz="1200" b="0" i="0" u="none" strike="noStrike" kern="1200" cap="none" spc="0" normalizeH="0" baseline="0" noProof="0" dirty="0">
                <a:ln>
                  <a:noFill/>
                </a:ln>
                <a:solidFill>
                  <a:srgbClr val="000000"/>
                </a:solidFill>
                <a:effectLst/>
                <a:uLnTx/>
                <a:uFillTx/>
                <a:latin typeface="Arial"/>
                <a:ea typeface="+mn-ea"/>
                <a:cs typeface="+mn-cs"/>
              </a:rPr>
              <a:t>attaching the GCP confirmation mail.</a:t>
            </a:r>
            <a:br>
              <a:rPr kumimoji="0" lang="en-IN" sz="1200" b="0" i="0" u="none" strike="noStrike" kern="1200" cap="none" spc="0" normalizeH="0" baseline="0" noProof="0" dirty="0">
                <a:ln>
                  <a:noFill/>
                </a:ln>
                <a:solidFill>
                  <a:srgbClr val="000000"/>
                </a:solidFill>
                <a:effectLst/>
                <a:uLnTx/>
                <a:uFillTx/>
                <a:latin typeface="Arial"/>
                <a:ea typeface="+mn-ea"/>
                <a:cs typeface="+mn-cs"/>
              </a:rPr>
            </a:br>
            <a:r>
              <a:rPr kumimoji="0" lang="en-IN" sz="1200" b="0" i="0" u="none" strike="noStrike" kern="1200" cap="none" spc="0" normalizeH="0" baseline="0" noProof="0" dirty="0">
                <a:ln>
                  <a:noFill/>
                </a:ln>
                <a:solidFill>
                  <a:srgbClr val="000000"/>
                </a:solidFill>
                <a:effectLst/>
                <a:uLnTx/>
                <a:uFillTx/>
                <a:latin typeface="Arial"/>
                <a:ea typeface="+mn-ea"/>
                <a:cs typeface="+mn-cs"/>
              </a:rPr>
              <a:t>Unless the car is foreclosed, and car ownership transferred Finance clearance will be kept on hold in GCP </a:t>
            </a:r>
            <a:r>
              <a:rPr lang="en-IN" sz="1200" dirty="0">
                <a:solidFill>
                  <a:srgbClr val="000000"/>
                </a:solidFill>
                <a:latin typeface="Arial"/>
              </a:rPr>
              <a:t>HUB</a:t>
            </a:r>
            <a:r>
              <a:rPr kumimoji="0" lang="en-IN"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0000"/>
                </a:solidFill>
                <a:effectLst/>
                <a:uLnTx/>
                <a:uFillTx/>
                <a:latin typeface="Arial"/>
                <a:ea typeface="+mn-ea"/>
                <a:cs typeface="+mn-cs"/>
              </a:rPr>
              <a:t>Contact Payroll team: Raise a request in support.accenture.com </a:t>
            </a:r>
            <a:r>
              <a:rPr kumimoji="0" lang="en-IN" sz="1200" b="0" i="0" u="none" strike="noStrike" kern="1200" cap="none" spc="0" normalizeH="0" baseline="0" noProof="0" dirty="0">
                <a:ln>
                  <a:noFill/>
                </a:ln>
                <a:solidFill>
                  <a:srgbClr val="000000"/>
                </a:solidFill>
                <a:effectLst/>
                <a:uLnTx/>
                <a:uFillTx/>
                <a:latin typeface="Arial"/>
                <a:ea typeface="+mn-ea"/>
                <a:cs typeface="+mn-cs"/>
              </a:rPr>
              <a:t>by selecting </a:t>
            </a:r>
            <a:r>
              <a:rPr kumimoji="0" lang="en-IN" sz="1200" b="1" i="0" u="none" strike="noStrike" kern="1200" cap="none" spc="0" normalizeH="0" baseline="0" noProof="0" dirty="0">
                <a:ln>
                  <a:noFill/>
                </a:ln>
                <a:solidFill>
                  <a:srgbClr val="000000"/>
                </a:solidFill>
                <a:effectLst/>
                <a:uLnTx/>
                <a:uFillTx/>
                <a:latin typeface="Arial"/>
                <a:ea typeface="+mn-ea"/>
                <a:cs typeface="+mn-cs"/>
              </a:rPr>
              <a:t>Human Resources</a:t>
            </a:r>
            <a:r>
              <a:rPr kumimoji="0" lang="en-IN" sz="1200" b="0" i="0" u="none" strike="noStrike" kern="1200" cap="none" spc="0" normalizeH="0" baseline="0" noProof="0" dirty="0">
                <a:ln>
                  <a:noFill/>
                </a:ln>
                <a:solidFill>
                  <a:srgbClr val="000000"/>
                </a:solidFill>
                <a:effectLst/>
                <a:uLnTx/>
                <a:uFillTx/>
                <a:latin typeface="Arial"/>
                <a:ea typeface="+mn-ea"/>
                <a:cs typeface="+mn-cs"/>
              </a:rPr>
              <a:t> and </a:t>
            </a:r>
            <a:r>
              <a:rPr kumimoji="0" lang="en-IN" sz="1200" b="1" i="0" u="none" strike="noStrike" kern="1200" cap="none" spc="0" normalizeH="0" baseline="0" noProof="0" dirty="0">
                <a:ln>
                  <a:noFill/>
                </a:ln>
                <a:solidFill>
                  <a:srgbClr val="000000"/>
                </a:solidFill>
                <a:effectLst/>
                <a:uLnTx/>
                <a:uFillTx/>
                <a:latin typeface="Arial"/>
                <a:ea typeface="+mn-ea"/>
                <a:cs typeface="+mn-cs"/>
              </a:rPr>
              <a:t>Payroll,</a:t>
            </a:r>
            <a:r>
              <a:rPr kumimoji="0" lang="en-IN" sz="1200" b="0" i="0" u="none" strike="noStrike" kern="1200" cap="none" spc="0" normalizeH="0" baseline="0" noProof="0" dirty="0">
                <a:ln>
                  <a:noFill/>
                </a:ln>
                <a:solidFill>
                  <a:srgbClr val="000000"/>
                </a:solidFill>
                <a:effectLst/>
                <a:uLnTx/>
                <a:uFillTx/>
                <a:latin typeface="Arial"/>
                <a:ea typeface="+mn-ea"/>
                <a:cs typeface="+mn-cs"/>
              </a:rPr>
              <a:t> category as </a:t>
            </a:r>
            <a:r>
              <a:rPr kumimoji="0" lang="en-IN" sz="1200" b="1" i="0" u="none" strike="noStrike" kern="1200" cap="none" spc="0" normalizeH="0" baseline="0" noProof="0" dirty="0">
                <a:ln>
                  <a:noFill/>
                </a:ln>
                <a:solidFill>
                  <a:srgbClr val="000000"/>
                </a:solidFill>
                <a:effectLst/>
                <a:uLnTx/>
                <a:uFillTx/>
                <a:latin typeface="Arial"/>
                <a:ea typeface="+mn-ea"/>
                <a:cs typeface="+mn-cs"/>
              </a:rPr>
              <a:t>car lease,</a:t>
            </a:r>
            <a:r>
              <a:rPr kumimoji="0" lang="en-IN" sz="1200" b="0" i="0" u="none" strike="noStrike" kern="1200" cap="none" spc="0" normalizeH="0" baseline="0" noProof="0" dirty="0">
                <a:ln>
                  <a:noFill/>
                </a:ln>
                <a:solidFill>
                  <a:srgbClr val="000000"/>
                </a:solidFill>
                <a:effectLst/>
                <a:uLnTx/>
                <a:uFillTx/>
                <a:latin typeface="Arial"/>
                <a:ea typeface="+mn-ea"/>
                <a:cs typeface="+mn-cs"/>
              </a:rPr>
              <a:t> sub category as </a:t>
            </a:r>
            <a:r>
              <a:rPr kumimoji="0" lang="en-IN" sz="1200" b="1" i="0" u="none" strike="noStrike" kern="1200" cap="none" spc="0" normalizeH="0" baseline="0" noProof="0" dirty="0">
                <a:ln>
                  <a:noFill/>
                </a:ln>
                <a:solidFill>
                  <a:srgbClr val="000000"/>
                </a:solidFill>
                <a:effectLst/>
                <a:uLnTx/>
                <a:uFillTx/>
                <a:latin typeface="Arial"/>
                <a:ea typeface="+mn-ea"/>
                <a:cs typeface="+mn-cs"/>
              </a:rPr>
              <a:t>Foreclosure, Transfer &amp; Policy </a:t>
            </a:r>
            <a:r>
              <a:rPr kumimoji="0" lang="en-IN" sz="1200" b="0" i="0" u="none" strike="noStrike" kern="1200" cap="none" spc="0" normalizeH="0" baseline="0" noProof="0" dirty="0">
                <a:ln>
                  <a:noFill/>
                </a:ln>
                <a:solidFill>
                  <a:srgbClr val="000000"/>
                </a:solidFill>
                <a:effectLst/>
                <a:uLnTx/>
                <a:uFillTx/>
                <a:latin typeface="Arial"/>
                <a:ea typeface="+mn-ea"/>
                <a:cs typeface="+mn-cs"/>
              </a:rPr>
              <a:t>and </a:t>
            </a:r>
            <a:r>
              <a:rPr kumimoji="0" lang="en-IN" sz="1200" b="1" i="0" u="none" strike="noStrike" kern="1200" cap="none" spc="0" normalizeH="0" baseline="0" noProof="0" dirty="0">
                <a:ln>
                  <a:noFill/>
                </a:ln>
                <a:solidFill>
                  <a:srgbClr val="000000"/>
                </a:solidFill>
                <a:effectLst/>
                <a:uLnTx/>
                <a:uFillTx/>
                <a:latin typeface="Arial"/>
                <a:ea typeface="+mn-ea"/>
                <a:cs typeface="+mn-cs"/>
              </a:rPr>
              <a:t> </a:t>
            </a:r>
            <a:r>
              <a:rPr kumimoji="0" lang="en-IN" sz="1200" b="0" i="0" u="none" strike="noStrike" kern="1200" cap="none" spc="0" normalizeH="0" baseline="0" noProof="0" dirty="0">
                <a:ln>
                  <a:noFill/>
                </a:ln>
                <a:solidFill>
                  <a:srgbClr val="000000"/>
                </a:solidFill>
                <a:effectLst/>
                <a:uLnTx/>
                <a:uFillTx/>
                <a:latin typeface="Arial"/>
                <a:ea typeface="+mn-ea"/>
                <a:cs typeface="+mn-cs"/>
              </a:rPr>
              <a:t>make sure to attach approved </a:t>
            </a:r>
            <a:r>
              <a:rPr kumimoji="0" lang="en-IN" sz="1200" b="1" i="0" u="none" strike="noStrike" kern="1200" cap="none" spc="0" normalizeH="0" baseline="0" noProof="0" dirty="0">
                <a:ln>
                  <a:noFill/>
                </a:ln>
                <a:solidFill>
                  <a:srgbClr val="000000"/>
                </a:solidFill>
                <a:effectLst/>
                <a:uLnTx/>
                <a:uFillTx/>
                <a:latin typeface="Arial"/>
                <a:ea typeface="+mn-ea"/>
                <a:cs typeface="+mn-cs"/>
              </a:rPr>
              <a:t>travel &amp; return date </a:t>
            </a:r>
            <a:r>
              <a:rPr kumimoji="0" lang="en-IN" sz="1200" b="0" i="0" u="none" strike="noStrike" kern="1200" cap="none" spc="0" normalizeH="0" baseline="0" noProof="0" dirty="0">
                <a:ln>
                  <a:noFill/>
                </a:ln>
                <a:solidFill>
                  <a:srgbClr val="000000"/>
                </a:solidFill>
                <a:effectLst/>
                <a:uLnTx/>
                <a:uFillTx/>
                <a:latin typeface="Arial"/>
                <a:ea typeface="+mn-ea"/>
                <a:cs typeface="+mn-cs"/>
              </a:rPr>
              <a:t>confirmation from concern team.</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8AE21F9B-A0F0-4DCB-BAB0-E92DB09D3742}"/>
              </a:ext>
            </a:extLst>
          </p:cNvPr>
          <p:cNvSpPr/>
          <p:nvPr/>
        </p:nvSpPr>
        <p:spPr>
          <a:xfrm>
            <a:off x="725563" y="1333810"/>
            <a:ext cx="1497452" cy="23650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Car lease</a:t>
            </a:r>
          </a:p>
        </p:txBody>
      </p:sp>
      <p:sp>
        <p:nvSpPr>
          <p:cNvPr id="16" name="Rectangle 15">
            <a:extLst>
              <a:ext uri="{FF2B5EF4-FFF2-40B4-BE49-F238E27FC236}">
                <a16:creationId xmlns:a16="http://schemas.microsoft.com/office/drawing/2014/main" id="{15F7E6B8-63DD-4A60-B76E-0223A02110B0}"/>
              </a:ext>
            </a:extLst>
          </p:cNvPr>
          <p:cNvSpPr/>
          <p:nvPr/>
        </p:nvSpPr>
        <p:spPr>
          <a:xfrm>
            <a:off x="725563" y="3784012"/>
            <a:ext cx="1541572" cy="23650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MYTE</a:t>
            </a:r>
          </a:p>
        </p:txBody>
      </p:sp>
      <p:sp>
        <p:nvSpPr>
          <p:cNvPr id="17" name="Rectangle 16">
            <a:extLst>
              <a:ext uri="{FF2B5EF4-FFF2-40B4-BE49-F238E27FC236}">
                <a16:creationId xmlns:a16="http://schemas.microsoft.com/office/drawing/2014/main" id="{B7A1E1ED-C8F0-4649-9001-F69AF70B420F}"/>
              </a:ext>
            </a:extLst>
          </p:cNvPr>
          <p:cNvSpPr/>
          <p:nvPr/>
        </p:nvSpPr>
        <p:spPr>
          <a:xfrm>
            <a:off x="255181" y="1056640"/>
            <a:ext cx="11699752" cy="569906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 name="Rectangle 1">
            <a:extLst>
              <a:ext uri="{FF2B5EF4-FFF2-40B4-BE49-F238E27FC236}">
                <a16:creationId xmlns:a16="http://schemas.microsoft.com/office/drawing/2014/main" id="{72ED1A6A-75DA-4948-9648-450ABCAC920A}"/>
              </a:ext>
            </a:extLst>
          </p:cNvPr>
          <p:cNvSpPr/>
          <p:nvPr/>
        </p:nvSpPr>
        <p:spPr>
          <a:xfrm>
            <a:off x="609243" y="5719454"/>
            <a:ext cx="10978828" cy="267766"/>
          </a:xfrm>
          <a:prstGeom prst="rect">
            <a:avLst/>
          </a:prstGeom>
        </p:spPr>
        <p:txBody>
          <a:bodyPr wrap="square">
            <a:spAutoFit/>
          </a:bodyPr>
          <a:lstStyle/>
          <a:p>
            <a:pPr>
              <a:lnSpc>
                <a:spcPct val="95000"/>
              </a:lnSpc>
            </a:pPr>
            <a:r>
              <a:rPr lang="en-US" sz="1200" dirty="0">
                <a:solidFill>
                  <a:srgbClr val="000000"/>
                </a:solidFill>
              </a:rPr>
              <a:t>Note**:- Employee must attach the scanned copy of claim receipts for last 2 time periods in ATCI in the Service now query initiated for controllership approval.</a:t>
            </a:r>
          </a:p>
        </p:txBody>
      </p:sp>
    </p:spTree>
    <p:extLst>
      <p:ext uri="{BB962C8B-B14F-4D97-AF65-F5344CB8AC3E}">
        <p14:creationId xmlns:p14="http://schemas.microsoft.com/office/powerpoint/2010/main" val="232575267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C0EABC-B25E-47C4-9F23-F90CEEDADA61}"/>
              </a:ext>
            </a:extLst>
          </p:cNvPr>
          <p:cNvSpPr txBox="1"/>
          <p:nvPr/>
        </p:nvSpPr>
        <p:spPr>
          <a:xfrm>
            <a:off x="127000" y="1092200"/>
            <a:ext cx="11929533" cy="5633179"/>
          </a:xfrm>
          <a:prstGeom prst="rect">
            <a:avLst/>
          </a:prstGeom>
          <a:ln>
            <a:solidFill>
              <a:srgbClr val="FF9128"/>
            </a:solidFill>
          </a:ln>
        </p:spPr>
        <p:style>
          <a:lnRef idx="2">
            <a:schemeClr val="accent4"/>
          </a:lnRef>
          <a:fillRef idx="1">
            <a:schemeClr val="lt1"/>
          </a:fillRef>
          <a:effectRef idx="0">
            <a:schemeClr val="accent4"/>
          </a:effectRef>
          <a:fontRef idx="minor">
            <a:schemeClr val="dk1"/>
          </a:fontRef>
        </p:style>
        <p:txBody>
          <a:bodyPr wrap="square" lIns="0" tIns="0" rIns="0" bIns="45720" rtlCol="0">
            <a:spAutoFit/>
          </a:bodyPr>
          <a:lstStyle/>
          <a:p>
            <a:endParaRPr lang="en-US" sz="1600"/>
          </a:p>
        </p:txBody>
      </p:sp>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0" y="409554"/>
            <a:ext cx="2421467" cy="400110"/>
          </a:xfrm>
          <a:prstGeom prst="rect">
            <a:avLst/>
          </a:prstGeom>
        </p:spPr>
        <p:txBody>
          <a:bodyPr wrap="square">
            <a:spAutoFit/>
          </a:bodyPr>
          <a:lstStyle/>
          <a:p>
            <a:pPr lvl="0" algn="ctr"/>
            <a:r>
              <a:rPr lang="en-US" sz="2000">
                <a:solidFill>
                  <a:srgbClr val="000000"/>
                </a:solidFill>
                <a:latin typeface="+mj-lt"/>
              </a:rPr>
              <a:t>Agenda</a:t>
            </a:r>
            <a:endParaRPr lang="en-GB" sz="2000">
              <a:solidFill>
                <a:srgbClr val="000000"/>
              </a:solidFill>
              <a:latin typeface="+mj-lt"/>
            </a:endParaRPr>
          </a:p>
        </p:txBody>
      </p:sp>
      <p:graphicFrame>
        <p:nvGraphicFramePr>
          <p:cNvPr id="9" name="Diagram 8">
            <a:extLst>
              <a:ext uri="{FF2B5EF4-FFF2-40B4-BE49-F238E27FC236}">
                <a16:creationId xmlns:a16="http://schemas.microsoft.com/office/drawing/2014/main" id="{AFF27842-09CB-4984-9EF7-808625230B4E}"/>
              </a:ext>
            </a:extLst>
          </p:cNvPr>
          <p:cNvGraphicFramePr/>
          <p:nvPr>
            <p:extLst>
              <p:ext uri="{D42A27DB-BD31-4B8C-83A1-F6EECF244321}">
                <p14:modId xmlns:p14="http://schemas.microsoft.com/office/powerpoint/2010/main" val="1244749759"/>
              </p:ext>
            </p:extLst>
          </p:nvPr>
        </p:nvGraphicFramePr>
        <p:xfrm>
          <a:off x="617033" y="1224860"/>
          <a:ext cx="10690303" cy="53678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24877A0A-47E8-41D6-8BD9-4621C3D036C2}"/>
              </a:ext>
            </a:extLst>
          </p:cNvPr>
          <p:cNvSpPr>
            <a:spLocks noGrp="1"/>
          </p:cNvSpPr>
          <p:nvPr>
            <p:ph type="sldNum" sz="quarter" idx="21"/>
          </p:nvPr>
        </p:nvSpPr>
        <p:spPr/>
        <p:txBody>
          <a:bodyPr/>
          <a:lstStyle/>
          <a:p>
            <a:fld id="{4F9AC08D-23A9-440E-BCB9-AA1E9877CC38}" type="slidenum">
              <a:rPr lang="en-US" smtClean="0"/>
              <a:pPr/>
              <a:t>2</a:t>
            </a:fld>
            <a:endParaRPr lang="en-US"/>
          </a:p>
        </p:txBody>
      </p:sp>
    </p:spTree>
    <p:extLst>
      <p:ext uri="{BB962C8B-B14F-4D97-AF65-F5344CB8AC3E}">
        <p14:creationId xmlns:p14="http://schemas.microsoft.com/office/powerpoint/2010/main" val="43101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83428" y="420970"/>
            <a:ext cx="8534400"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pPr fontAlgn="base">
              <a:spcAft>
                <a:spcPct val="0"/>
              </a:spcAft>
            </a:pPr>
            <a:r>
              <a:rPr lang="en-US" sz="2400" kern="0" dirty="0">
                <a:solidFill>
                  <a:prstClr val="black"/>
                </a:solidFill>
                <a:ea typeface="MS PGothic"/>
              </a:rPr>
              <a:t>Controllership Clearance</a:t>
            </a:r>
            <a:endParaRPr lang="en-GB" sz="2400" dirty="0">
              <a:solidFill>
                <a:prstClr val="black"/>
              </a:solidFill>
            </a:endParaRPr>
          </a:p>
        </p:txBody>
      </p:sp>
      <p:graphicFrame>
        <p:nvGraphicFramePr>
          <p:cNvPr id="15" name="Diagram 14">
            <a:extLst>
              <a:ext uri="{FF2B5EF4-FFF2-40B4-BE49-F238E27FC236}">
                <a16:creationId xmlns:a16="http://schemas.microsoft.com/office/drawing/2014/main" id="{E969EA86-65D3-44D3-9C5B-02E7F2DE5F18}"/>
              </a:ext>
            </a:extLst>
          </p:cNvPr>
          <p:cNvGraphicFramePr/>
          <p:nvPr/>
        </p:nvGraphicFramePr>
        <p:xfrm>
          <a:off x="2559087" y="3158100"/>
          <a:ext cx="7086599" cy="3892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FB6A3465-32F9-4829-B502-9DFF89E87D11}"/>
              </a:ext>
            </a:extLst>
          </p:cNvPr>
          <p:cNvSpPr/>
          <p:nvPr/>
        </p:nvSpPr>
        <p:spPr>
          <a:xfrm>
            <a:off x="583388" y="1229595"/>
            <a:ext cx="11037998" cy="1569660"/>
          </a:xfrm>
          <a:prstGeom prst="rect">
            <a:avLst/>
          </a:prstGeom>
          <a:ln>
            <a:noFill/>
            <a:prstDash val="lgDashDot"/>
          </a:ln>
        </p:spPr>
        <p:txBody>
          <a:bodyPr wrap="square">
            <a:spAutoFit/>
          </a:bodyPr>
          <a:lstStyle/>
          <a:p>
            <a:pPr algn="just"/>
            <a:r>
              <a:rPr lang="en-US" sz="1200" b="1" u="sng" dirty="0">
                <a:solidFill>
                  <a:srgbClr val="000000"/>
                </a:solidFill>
                <a:latin typeface="Arial" panose="020B0604020202020204" pitchFamily="34" charset="0"/>
                <a:cs typeface="Arial" panose="020B0604020202020204" pitchFamily="34" charset="0"/>
              </a:rPr>
              <a:t>How to get the Controllership checklist clearance</a:t>
            </a:r>
          </a:p>
          <a:p>
            <a:pPr algn="just"/>
            <a:endParaRPr lang="en-US" sz="1200" b="1" u="sng" dirty="0">
              <a:solidFill>
                <a:srgbClr val="000000"/>
              </a:solidFill>
              <a:latin typeface="Arial" panose="020B0604020202020204" pitchFamily="34" charset="0"/>
              <a:cs typeface="Arial" panose="020B0604020202020204" pitchFamily="34" charset="0"/>
            </a:endParaRPr>
          </a:p>
          <a:p>
            <a:pPr algn="just"/>
            <a:r>
              <a:rPr lang="en-US" sz="1200" dirty="0">
                <a:solidFill>
                  <a:srgbClr val="000000"/>
                </a:solidFill>
                <a:latin typeface="Arial" panose="020B0604020202020204" pitchFamily="34" charset="0"/>
                <a:cs typeface="Arial" panose="020B0604020202020204" pitchFamily="34" charset="0"/>
              </a:rPr>
              <a:t>1. Please ensure that the entire outstanding amount is settled and you submit the Time sheet and reimbursements to be claimed in </a:t>
            </a:r>
            <a:r>
              <a:rPr lang="en-US" sz="1200" dirty="0" err="1">
                <a:solidFill>
                  <a:srgbClr val="000000"/>
                </a:solidFill>
                <a:latin typeface="Arial" panose="020B0604020202020204" pitchFamily="34" charset="0"/>
                <a:cs typeface="Arial" panose="020B0604020202020204" pitchFamily="34" charset="0"/>
              </a:rPr>
              <a:t>ATCi</a:t>
            </a:r>
            <a:endParaRPr lang="en-US" sz="1200" dirty="0">
              <a:solidFill>
                <a:srgbClr val="000000"/>
              </a:solidFill>
              <a:latin typeface="Arial" panose="020B0604020202020204" pitchFamily="34" charset="0"/>
              <a:cs typeface="Arial" panose="020B0604020202020204" pitchFamily="34" charset="0"/>
            </a:endParaRPr>
          </a:p>
          <a:p>
            <a:pPr marL="0" lvl="1" algn="just"/>
            <a:r>
              <a:rPr lang="en-US" sz="1200" dirty="0">
                <a:solidFill>
                  <a:srgbClr val="000000"/>
                </a:solidFill>
                <a:latin typeface="Arial" panose="020B0604020202020204" pitchFamily="34" charset="0"/>
                <a:cs typeface="Arial" panose="020B0604020202020204" pitchFamily="34" charset="0"/>
              </a:rPr>
              <a:t>2. You can confirm your GCP Start date by raising a request on https://support.accenture.com/ under Human Resources and Payroll &gt; Time and Expense &gt; Ask a question&gt;'employee onsite clearance' -Global Career Program’</a:t>
            </a:r>
          </a:p>
          <a:p>
            <a:pPr algn="just"/>
            <a:r>
              <a:rPr lang="en-US" sz="1200" dirty="0">
                <a:solidFill>
                  <a:srgbClr val="000000"/>
                </a:solidFill>
                <a:latin typeface="Arial" panose="020B0604020202020204" pitchFamily="34" charset="0"/>
                <a:cs typeface="Arial" panose="020B0604020202020204" pitchFamily="34" charset="0"/>
              </a:rPr>
              <a:t>3. Your individual spoc details will be mentioned on the checklist itself in the “Approved By” section of the AST checklist</a:t>
            </a:r>
            <a:endParaRPr lang="en-US" sz="1200" i="1" dirty="0">
              <a:solidFill>
                <a:srgbClr val="0033CC">
                  <a:lumMod val="75000"/>
                </a:srgbClr>
              </a:solidFill>
              <a:latin typeface="Arial" panose="020B0604020202020204" pitchFamily="34" charset="0"/>
              <a:cs typeface="Arial" panose="020B0604020202020204" pitchFamily="34" charset="0"/>
            </a:endParaRPr>
          </a:p>
          <a:p>
            <a:pPr algn="just"/>
            <a:endParaRPr lang="en-US" sz="1200" i="1" dirty="0">
              <a:solidFill>
                <a:srgbClr val="0033CC">
                  <a:lumMod val="75000"/>
                </a:srgbClr>
              </a:solidFill>
              <a:latin typeface="Arial" panose="020B0604020202020204" pitchFamily="34" charset="0"/>
              <a:cs typeface="Arial" panose="020B0604020202020204" pitchFamily="34" charset="0"/>
            </a:endParaRPr>
          </a:p>
          <a:p>
            <a:pPr algn="just"/>
            <a:r>
              <a:rPr lang="en-US" sz="1200" i="1" dirty="0">
                <a:solidFill>
                  <a:srgbClr val="0033CC">
                    <a:lumMod val="75000"/>
                  </a:srgbClr>
                </a:solidFill>
                <a:latin typeface="Arial" panose="020B0604020202020204" pitchFamily="34" charset="0"/>
                <a:cs typeface="Arial" panose="020B0604020202020204" pitchFamily="34" charset="0"/>
              </a:rPr>
              <a:t>Please note – Controllership team follows 3 days SLA to validate the request post raising of checklist</a:t>
            </a:r>
          </a:p>
        </p:txBody>
      </p:sp>
      <p:sp>
        <p:nvSpPr>
          <p:cNvPr id="19" name="Rectangle 18">
            <a:extLst>
              <a:ext uri="{FF2B5EF4-FFF2-40B4-BE49-F238E27FC236}">
                <a16:creationId xmlns:a16="http://schemas.microsoft.com/office/drawing/2014/main" id="{53CA4E8C-533B-4CF2-96F4-E2B402AF4888}"/>
              </a:ext>
            </a:extLst>
          </p:cNvPr>
          <p:cNvSpPr/>
          <p:nvPr/>
        </p:nvSpPr>
        <p:spPr>
          <a:xfrm>
            <a:off x="383428" y="1046480"/>
            <a:ext cx="11574892" cy="5699068"/>
          </a:xfrm>
          <a:prstGeom prst="rect">
            <a:avLst/>
          </a:prstGeom>
          <a:noFill/>
          <a:ln>
            <a:solidFill>
              <a:srgbClr val="1FA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a:endParaRPr>
          </a:p>
        </p:txBody>
      </p:sp>
    </p:spTree>
    <p:extLst>
      <p:ext uri="{BB962C8B-B14F-4D97-AF65-F5344CB8AC3E}">
        <p14:creationId xmlns:p14="http://schemas.microsoft.com/office/powerpoint/2010/main" val="320304516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E3C10B-D010-4DF0-A7A3-343B6DCBC68A}"/>
              </a:ext>
            </a:extLst>
          </p:cNvPr>
          <p:cNvSpPr/>
          <p:nvPr/>
        </p:nvSpPr>
        <p:spPr>
          <a:xfrm>
            <a:off x="260057" y="476096"/>
            <a:ext cx="11732454" cy="6062816"/>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6755574-F36A-4E0C-AD97-4E506CABD478}"/>
              </a:ext>
            </a:extLst>
          </p:cNvPr>
          <p:cNvSpPr/>
          <p:nvPr/>
        </p:nvSpPr>
        <p:spPr>
          <a:xfrm>
            <a:off x="613317" y="107018"/>
            <a:ext cx="4974439"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Black" panose="020B0A04020102020204" pitchFamily="34" charset="0"/>
                <a:ea typeface="MS PGothic"/>
                <a:cs typeface="Arial" pitchFamily="34" charset="0"/>
              </a:rPr>
              <a:t>Provident Fund (PF)- Aadhaar KYC</a:t>
            </a:r>
            <a:endParaRPr kumimoji="0" lang="en-GB"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itchFamily="34" charset="0"/>
            </a:endParaRPr>
          </a:p>
        </p:txBody>
      </p:sp>
      <p:cxnSp>
        <p:nvCxnSpPr>
          <p:cNvPr id="5" name="Straight Connector 4">
            <a:extLst>
              <a:ext uri="{FF2B5EF4-FFF2-40B4-BE49-F238E27FC236}">
                <a16:creationId xmlns:a16="http://schemas.microsoft.com/office/drawing/2014/main" id="{65BF6959-8C27-4884-950A-0F12E5F39255}"/>
              </a:ext>
            </a:extLst>
          </p:cNvPr>
          <p:cNvCxnSpPr>
            <a:cxnSpLocks/>
          </p:cNvCxnSpPr>
          <p:nvPr/>
        </p:nvCxnSpPr>
        <p:spPr>
          <a:xfrm>
            <a:off x="67733" y="476096"/>
            <a:ext cx="12192000" cy="0"/>
          </a:xfrm>
          <a:prstGeom prst="line">
            <a:avLst/>
          </a:prstGeom>
          <a:ln w="19050"/>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id="{3336D7C4-0652-4FDB-AD27-C9873977C1CD}"/>
              </a:ext>
            </a:extLst>
          </p:cNvPr>
          <p:cNvSpPr/>
          <p:nvPr/>
        </p:nvSpPr>
        <p:spPr>
          <a:xfrm>
            <a:off x="1554284" y="4267202"/>
            <a:ext cx="8961316" cy="24622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2" name="Slide Number Placeholder 1">
            <a:extLst>
              <a:ext uri="{FF2B5EF4-FFF2-40B4-BE49-F238E27FC236}">
                <a16:creationId xmlns:a16="http://schemas.microsoft.com/office/drawing/2014/main" id="{3ABC76C6-46A6-4819-BC11-3C18117B432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BA1C3F-70DE-4438-BEF1-22539D17FA7A}" type="slidenum">
              <a:rPr lang="en-US" smtClean="0"/>
              <a:pPr/>
              <a:t>21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08B019E-A87F-4875-ADB9-EF6B2F577D7B}"/>
              </a:ext>
            </a:extLst>
          </p:cNvPr>
          <p:cNvSpPr txBox="1"/>
          <p:nvPr/>
        </p:nvSpPr>
        <p:spPr>
          <a:xfrm>
            <a:off x="606585" y="1943612"/>
            <a:ext cx="11288486"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To Ensure that Provident Fund (PF) -Aadhaar KYC is completed , failure to which will be treated as non-compliance: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If you have opted for Provident Fund please ensure that  you have a valid  &amp; latest  Aadhaar ( updated with  complete date of birth in DD/MM/YYYY format and   an active &amp; accessible mobile number ) , and same is updated to   your PF- Universal Account Number (UAN)  within  2 working days receiving the selection email from the GCP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HUB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hlinkClick r:id="rId3"/>
              </a:rPr>
              <a:t>https://gcphub.accenture.com/</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Please refer the video aid on the link  </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hlinkClick r:id="rId4" tooltip="https://mediaexchange.accenture.com/media/t/1_03t8n3sx"/>
              </a:rPr>
              <a:t>https://mediaexchange.accenture.com/media/t/1_03t8n3sx</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IN"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to  check and update Aadhaar KYC</a:t>
            </a:r>
            <a:r>
              <a:rPr kumimoji="0" lang="en-IN" sz="1000" b="1"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Your details (Name, date of birth, gender, India mobile number)as per Aadhaar records   </a:t>
            </a:r>
            <a:r>
              <a:rPr kumimoji="0" lang="en-US" sz="1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must match the details on the PF  portal, </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else follow steps in the attachment and take corrective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If you have queries, raise a ticket on </a:t>
            </a:r>
            <a:r>
              <a:rPr kumimoji="0" lang="en-US" sz="1000" b="1" i="0" u="none" strike="noStrike" kern="1200" cap="none" spc="0" normalizeH="0" baseline="0" noProof="0" dirty="0">
                <a:ln>
                  <a:noFill/>
                </a:ln>
                <a:solidFill>
                  <a:srgbClr val="0041F0"/>
                </a:solidFill>
                <a:effectLst/>
                <a:uLnTx/>
                <a:uFillTx/>
                <a:latin typeface="Arial" panose="020B0604020202020204" pitchFamily="34" charset="0"/>
                <a:ea typeface="Calibri" panose="020F0502020204030204" pitchFamily="34" charset="0"/>
                <a:cs typeface="Arial" panose="020B0604020202020204" pitchFamily="34" charset="0"/>
                <a:hlinkClick r:id="rId5"/>
              </a:rPr>
              <a:t>ServiceNow</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Select  Country/Location  “</a:t>
            </a:r>
            <a:r>
              <a:rPr kumimoji="0" lang="en-US" sz="1000" b="1"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India</a:t>
            </a: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Select Category – Provident Fund</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Sub-category 1 – Provident Fund-GCP</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Short description– “Aadhaar – KYC for GCP check list ”</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Description – mention your query in the text box</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tab pos="457200" algn="l"/>
              </a:tabLst>
              <a:defRPr/>
            </a:pPr>
            <a:r>
              <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Click on CREATE A REQUEST to submit</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Object 9">
            <a:extLst>
              <a:ext uri="{FF2B5EF4-FFF2-40B4-BE49-F238E27FC236}">
                <a16:creationId xmlns:a16="http://schemas.microsoft.com/office/drawing/2014/main" id="{6CCAACD8-76E6-4BCD-983A-4ED6BE53DCD6}"/>
              </a:ext>
            </a:extLst>
          </p:cNvPr>
          <p:cNvGraphicFramePr>
            <a:graphicFrameLocks noChangeAspect="1"/>
          </p:cNvGraphicFramePr>
          <p:nvPr/>
        </p:nvGraphicFramePr>
        <p:xfrm>
          <a:off x="6317984" y="3388560"/>
          <a:ext cx="914400" cy="806450"/>
        </p:xfrm>
        <a:graphic>
          <a:graphicData uri="http://schemas.openxmlformats.org/presentationml/2006/ole">
            <mc:AlternateContent xmlns:mc="http://schemas.openxmlformats.org/markup-compatibility/2006">
              <mc:Choice xmlns:v="urn:schemas-microsoft-com:vml" Requires="v">
                <p:oleObj spid="_x0000_s5123" name="Document" showAsIcon="1" r:id="rId6" imgW="914597" imgH="806406" progId="Word.Document.12">
                  <p:embed/>
                </p:oleObj>
              </mc:Choice>
              <mc:Fallback>
                <p:oleObj name="Document" showAsIcon="1" r:id="rId6" imgW="914597" imgH="806406" progId="Word.Document.12">
                  <p:embed/>
                  <p:pic>
                    <p:nvPicPr>
                      <p:cNvPr id="10" name="Object 9">
                        <a:extLst>
                          <a:ext uri="{FF2B5EF4-FFF2-40B4-BE49-F238E27FC236}">
                            <a16:creationId xmlns:a16="http://schemas.microsoft.com/office/drawing/2014/main" id="{6CCAACD8-76E6-4BCD-983A-4ED6BE53DCD6}"/>
                          </a:ext>
                        </a:extLst>
                      </p:cNvPr>
                      <p:cNvPicPr/>
                      <p:nvPr/>
                    </p:nvPicPr>
                    <p:blipFill>
                      <a:blip r:embed="rId7"/>
                      <a:stretch>
                        <a:fillRect/>
                      </a:stretch>
                    </p:blipFill>
                    <p:spPr>
                      <a:xfrm>
                        <a:off x="6317984" y="3388560"/>
                        <a:ext cx="914400" cy="80645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6304E98-8D6F-47CA-B522-5FE12BE69BE9}"/>
              </a:ext>
            </a:extLst>
          </p:cNvPr>
          <p:cNvSpPr/>
          <p:nvPr/>
        </p:nvSpPr>
        <p:spPr>
          <a:xfrm>
            <a:off x="606585" y="902479"/>
            <a:ext cx="2373681" cy="267766"/>
          </a:xfrm>
          <a:prstGeom prst="rect">
            <a:avLst/>
          </a:prstGeom>
          <a:solidFill>
            <a:srgbClr val="1FA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Arial" panose="020B0604020202020204" pitchFamily="34" charset="0"/>
                <a:cs typeface="Arial" panose="020B0604020202020204" pitchFamily="34" charset="0"/>
              </a:rPr>
              <a:t>Provident Fund</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74C85D6-C692-4412-B18E-6688C4056DF2}"/>
              </a:ext>
            </a:extLst>
          </p:cNvPr>
          <p:cNvSpPr txBox="1"/>
          <p:nvPr/>
        </p:nvSpPr>
        <p:spPr>
          <a:xfrm>
            <a:off x="606585" y="1306768"/>
            <a:ext cx="9152466" cy="246221"/>
          </a:xfrm>
          <a:prstGeom prst="rect">
            <a:avLst/>
          </a:prstGeom>
          <a:noFill/>
        </p:spPr>
        <p:txBody>
          <a:bodyPr wrap="square">
            <a:spAutoFit/>
          </a:bodyPr>
          <a:lstStyle/>
          <a:p>
            <a:pPr marL="0" marR="0">
              <a:spcBef>
                <a:spcPts val="0"/>
              </a:spcBef>
              <a:spcAft>
                <a:spcPts val="0"/>
              </a:spcAft>
            </a:pPr>
            <a:r>
              <a:rPr lang="en-US" sz="1000" dirty="0">
                <a:effectLst/>
                <a:latin typeface="Arial" panose="020B0604020202020204" pitchFamily="34" charset="0"/>
                <a:ea typeface="Calibri" panose="020F0502020204030204" pitchFamily="34" charset="0"/>
                <a:cs typeface="Arial" panose="020B0604020202020204" pitchFamily="34" charset="0"/>
              </a:rPr>
              <a:t>Please check for Provident Fund (PF) Aadhaar KYC </a:t>
            </a:r>
            <a:r>
              <a:rPr lang="en-US" sz="1000" dirty="0">
                <a:latin typeface="Arial" panose="020B0604020202020204" pitchFamily="34" charset="0"/>
                <a:ea typeface="Calibri" panose="020F0502020204030204" pitchFamily="34" charset="0"/>
                <a:cs typeface="Arial" panose="020B0604020202020204" pitchFamily="34" charset="0"/>
              </a:rPr>
              <a:t>completion</a:t>
            </a:r>
            <a:endParaRPr lang="en-US" sz="1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4807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42B5DC-E19C-45A6-8477-C2C0E7BEEF1D}"/>
              </a:ext>
            </a:extLst>
          </p:cNvPr>
          <p:cNvSpPr>
            <a:spLocks noGrp="1"/>
          </p:cNvSpPr>
          <p:nvPr>
            <p:ph type="title"/>
          </p:nvPr>
        </p:nvSpPr>
        <p:spPr>
          <a:xfrm>
            <a:off x="340586" y="111301"/>
            <a:ext cx="11249995" cy="786122"/>
          </a:xfrm>
        </p:spPr>
        <p:txBody>
          <a:bodyPr/>
          <a:lstStyle/>
          <a:p>
            <a:r>
              <a:rPr lang="en-US" sz="2400">
                <a:latin typeface="Arial"/>
              </a:rPr>
              <a:t>International Travel Request on E-travel Portal</a:t>
            </a:r>
            <a:endParaRPr lang="en-US" sz="2400"/>
          </a:p>
        </p:txBody>
      </p:sp>
      <p:pic>
        <p:nvPicPr>
          <p:cNvPr id="4" name="Picture 3">
            <a:extLst>
              <a:ext uri="{FF2B5EF4-FFF2-40B4-BE49-F238E27FC236}">
                <a16:creationId xmlns:a16="http://schemas.microsoft.com/office/drawing/2014/main" id="{0D4AF45D-B934-4088-AA00-8E10853C8432}"/>
              </a:ext>
            </a:extLst>
          </p:cNvPr>
          <p:cNvPicPr>
            <a:picLocks noChangeAspect="1"/>
          </p:cNvPicPr>
          <p:nvPr/>
        </p:nvPicPr>
        <p:blipFill rotWithShape="1">
          <a:blip r:embed="rId2"/>
          <a:srcRect r="7763" b="2040"/>
          <a:stretch/>
        </p:blipFill>
        <p:spPr>
          <a:xfrm>
            <a:off x="340586" y="2368296"/>
            <a:ext cx="4442818" cy="4261104"/>
          </a:xfrm>
          <a:prstGeom prst="rect">
            <a:avLst/>
          </a:prstGeom>
          <a:ln>
            <a:solidFill>
              <a:schemeClr val="tx1"/>
            </a:solidFill>
          </a:ln>
          <a:effectLst>
            <a:innerShdw blurRad="114300">
              <a:prstClr val="black"/>
            </a:innerShdw>
          </a:effectLst>
        </p:spPr>
      </p:pic>
      <p:pic>
        <p:nvPicPr>
          <p:cNvPr id="5" name="Picture 4">
            <a:extLst>
              <a:ext uri="{FF2B5EF4-FFF2-40B4-BE49-F238E27FC236}">
                <a16:creationId xmlns:a16="http://schemas.microsoft.com/office/drawing/2014/main" id="{D0EEB9D1-1732-4C61-962B-1D1E2CF70AA9}"/>
              </a:ext>
            </a:extLst>
          </p:cNvPr>
          <p:cNvPicPr>
            <a:picLocks noChangeAspect="1"/>
          </p:cNvPicPr>
          <p:nvPr/>
        </p:nvPicPr>
        <p:blipFill>
          <a:blip r:embed="rId3"/>
          <a:stretch>
            <a:fillRect/>
          </a:stretch>
        </p:blipFill>
        <p:spPr>
          <a:xfrm>
            <a:off x="4848513" y="2368296"/>
            <a:ext cx="4716111" cy="2458058"/>
          </a:xfrm>
          <a:prstGeom prst="rect">
            <a:avLst/>
          </a:prstGeom>
          <a:ln>
            <a:solidFill>
              <a:schemeClr val="tx1"/>
            </a:solidFill>
          </a:ln>
          <a:effectLst>
            <a:innerShdw blurRad="114300">
              <a:prstClr val="black"/>
            </a:innerShdw>
          </a:effectLst>
        </p:spPr>
      </p:pic>
      <p:pic>
        <p:nvPicPr>
          <p:cNvPr id="6" name="Picture 5">
            <a:extLst>
              <a:ext uri="{FF2B5EF4-FFF2-40B4-BE49-F238E27FC236}">
                <a16:creationId xmlns:a16="http://schemas.microsoft.com/office/drawing/2014/main" id="{4D8516E1-9861-459B-B1C5-121B70A35F48}"/>
              </a:ext>
            </a:extLst>
          </p:cNvPr>
          <p:cNvPicPr>
            <a:picLocks noChangeAspect="1"/>
          </p:cNvPicPr>
          <p:nvPr/>
        </p:nvPicPr>
        <p:blipFill>
          <a:blip r:embed="rId4"/>
          <a:stretch>
            <a:fillRect/>
          </a:stretch>
        </p:blipFill>
        <p:spPr>
          <a:xfrm>
            <a:off x="4848513" y="4826354"/>
            <a:ext cx="4716111" cy="1803046"/>
          </a:xfrm>
          <a:prstGeom prst="rect">
            <a:avLst/>
          </a:prstGeom>
          <a:ln>
            <a:solidFill>
              <a:schemeClr val="tx1"/>
            </a:solidFill>
          </a:ln>
          <a:effectLst>
            <a:innerShdw blurRad="114300">
              <a:prstClr val="black"/>
            </a:innerShdw>
          </a:effectLst>
        </p:spPr>
      </p:pic>
      <p:sp>
        <p:nvSpPr>
          <p:cNvPr id="7" name="TextBox 6">
            <a:extLst>
              <a:ext uri="{FF2B5EF4-FFF2-40B4-BE49-F238E27FC236}">
                <a16:creationId xmlns:a16="http://schemas.microsoft.com/office/drawing/2014/main" id="{09C8746F-313F-4F62-8CCD-25808F1E9C0D}"/>
              </a:ext>
            </a:extLst>
          </p:cNvPr>
          <p:cNvSpPr txBox="1"/>
          <p:nvPr/>
        </p:nvSpPr>
        <p:spPr>
          <a:xfrm>
            <a:off x="9865526" y="2943652"/>
            <a:ext cx="1843149" cy="1015663"/>
          </a:xfrm>
          <a:prstGeom prst="wedgeRectCallout">
            <a:avLst>
              <a:gd name="adj1" fmla="val -65921"/>
              <a:gd name="adj2" fmla="val 41805"/>
            </a:avLst>
          </a:prstGeom>
          <a:solidFill>
            <a:srgbClr val="FFFF6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Arial"/>
                <a:ea typeface="+mn-ea"/>
                <a:cs typeface="+mn-cs"/>
              </a:rPr>
              <a:t>Page 1: You will be allowed to raise the request only once the mandatory tasks  are closed. Use the valid GCP </a:t>
            </a:r>
            <a:r>
              <a:rPr kumimoji="0" lang="en-IN" sz="1000" b="1" i="0" u="none" strike="noStrike" kern="1200" cap="none" spc="0" normalizeH="0" baseline="0" noProof="0" dirty="0" err="1">
                <a:ln>
                  <a:noFill/>
                </a:ln>
                <a:solidFill>
                  <a:srgbClr val="000000"/>
                </a:solidFill>
                <a:effectLst/>
                <a:uLnTx/>
                <a:uFillTx/>
                <a:latin typeface="Arial"/>
                <a:ea typeface="+mn-ea"/>
                <a:cs typeface="+mn-cs"/>
              </a:rPr>
              <a:t>WBSe</a:t>
            </a:r>
            <a:r>
              <a:rPr kumimoji="0" lang="en-IN" sz="1000" b="1" i="0" u="none" strike="noStrike" kern="1200" cap="none" spc="0" normalizeH="0" baseline="0" noProof="0" dirty="0">
                <a:ln>
                  <a:noFill/>
                </a:ln>
                <a:solidFill>
                  <a:srgbClr val="000000"/>
                </a:solidFill>
                <a:effectLst/>
                <a:uLnTx/>
                <a:uFillTx/>
                <a:latin typeface="Arial"/>
                <a:ea typeface="+mn-ea"/>
                <a:cs typeface="+mn-cs"/>
              </a:rPr>
              <a:t> as provided in this deck </a:t>
            </a:r>
          </a:p>
        </p:txBody>
      </p:sp>
      <p:sp>
        <p:nvSpPr>
          <p:cNvPr id="8" name="TextBox 7">
            <a:extLst>
              <a:ext uri="{FF2B5EF4-FFF2-40B4-BE49-F238E27FC236}">
                <a16:creationId xmlns:a16="http://schemas.microsoft.com/office/drawing/2014/main" id="{4199978E-8C6D-4EC3-A343-A500610495C7}"/>
              </a:ext>
            </a:extLst>
          </p:cNvPr>
          <p:cNvSpPr txBox="1"/>
          <p:nvPr/>
        </p:nvSpPr>
        <p:spPr>
          <a:xfrm>
            <a:off x="9884239" y="4981802"/>
            <a:ext cx="1843149" cy="1015663"/>
          </a:xfrm>
          <a:prstGeom prst="wedgeRectCallout">
            <a:avLst>
              <a:gd name="adj1" fmla="val -68402"/>
              <a:gd name="adj2" fmla="val -8613"/>
            </a:avLst>
          </a:prstGeom>
          <a:solidFill>
            <a:srgbClr val="FFFF66"/>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Arial"/>
                <a:ea typeface="+mn-ea"/>
                <a:cs typeface="+mn-cs"/>
              </a:rPr>
              <a:t>Page 3: Request to be raised immediately after closing mandatory task or minimum 5 working days in advance to the GCP Start date</a:t>
            </a:r>
          </a:p>
        </p:txBody>
      </p:sp>
      <p:sp>
        <p:nvSpPr>
          <p:cNvPr id="9" name="Rectangle 8">
            <a:extLst>
              <a:ext uri="{FF2B5EF4-FFF2-40B4-BE49-F238E27FC236}">
                <a16:creationId xmlns:a16="http://schemas.microsoft.com/office/drawing/2014/main" id="{CF47C985-05E3-4206-AC76-E718273568AD}"/>
              </a:ext>
            </a:extLst>
          </p:cNvPr>
          <p:cNvSpPr/>
          <p:nvPr/>
        </p:nvSpPr>
        <p:spPr>
          <a:xfrm>
            <a:off x="340585" y="1027357"/>
            <a:ext cx="11474696"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Arial"/>
                <a:ea typeface="+mn-ea"/>
                <a:cs typeface="+mn-cs"/>
              </a:rPr>
              <a:t>Have you completed all the </a:t>
            </a:r>
            <a:r>
              <a:rPr kumimoji="0" lang="en-IN" sz="1400" b="1" i="0" u="none" strike="noStrike" kern="1200" cap="none" spc="0" normalizeH="0" baseline="0" noProof="0" dirty="0">
                <a:ln>
                  <a:noFill/>
                </a:ln>
                <a:solidFill>
                  <a:srgbClr val="000000"/>
                </a:solidFill>
                <a:effectLst/>
                <a:uLnTx/>
                <a:uFillTx/>
                <a:latin typeface="Arial"/>
                <a:ea typeface="+mn-ea"/>
                <a:cs typeface="+mn-cs"/>
              </a:rPr>
              <a:t>mandatory tasks</a:t>
            </a:r>
            <a:r>
              <a:rPr kumimoji="0" lang="en-IN" sz="1400" b="0" i="0" u="none" strike="noStrike" kern="1200" cap="none" spc="0" normalizeH="0" baseline="0" noProof="0" dirty="0">
                <a:ln>
                  <a:noFill/>
                </a:ln>
                <a:solidFill>
                  <a:srgbClr val="000000"/>
                </a:solidFill>
                <a:effectLst/>
                <a:uLnTx/>
                <a:uFillTx/>
                <a:latin typeface="Arial"/>
                <a:ea typeface="+mn-ea"/>
                <a:cs typeface="+mn-cs"/>
              </a:rPr>
              <a:t>? You are then ready to book the travel tickets….do ensure to raise the request at least </a:t>
            </a:r>
            <a:r>
              <a:rPr lang="en-IN" sz="1400" b="1" dirty="0">
                <a:solidFill>
                  <a:srgbClr val="000000"/>
                </a:solidFill>
                <a:latin typeface="Arial"/>
              </a:rPr>
              <a:t>8</a:t>
            </a:r>
            <a:r>
              <a:rPr kumimoji="0" lang="en-IN" sz="1400" b="1" i="0" u="none" strike="noStrike" kern="1200" cap="none" spc="0" normalizeH="0" baseline="0" noProof="0" dirty="0">
                <a:ln>
                  <a:noFill/>
                </a:ln>
                <a:solidFill>
                  <a:srgbClr val="000000"/>
                </a:solidFill>
                <a:effectLst/>
                <a:uLnTx/>
                <a:uFillTx/>
                <a:latin typeface="Arial"/>
                <a:ea typeface="+mn-ea"/>
                <a:cs typeface="+mn-cs"/>
              </a:rPr>
              <a:t> working days </a:t>
            </a:r>
            <a:r>
              <a:rPr kumimoji="0" lang="en-IN" sz="1400" b="0" i="0" u="none" strike="noStrike" kern="1200" cap="none" spc="0" normalizeH="0" baseline="0" noProof="0" dirty="0">
                <a:ln>
                  <a:noFill/>
                </a:ln>
                <a:solidFill>
                  <a:srgbClr val="000000"/>
                </a:solidFill>
                <a:effectLst/>
                <a:uLnTx/>
                <a:uFillTx/>
                <a:latin typeface="Arial"/>
                <a:ea typeface="+mn-ea"/>
                <a:cs typeface="+mn-cs"/>
              </a:rPr>
              <a:t>in advance the GCP start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Arial"/>
                <a:ea typeface="+mn-ea"/>
                <a:cs typeface="+mn-cs"/>
              </a:rPr>
              <a:t>Path to raise&gt;&gt; </a:t>
            </a:r>
            <a:r>
              <a:rPr kumimoji="0" lang="en-IN" sz="1400" b="0" i="0" u="none" strike="noStrike" kern="1200" cap="none" spc="0" normalizeH="0" baseline="0" noProof="0" dirty="0">
                <a:ln>
                  <a:noFill/>
                </a:ln>
                <a:solidFill>
                  <a:srgbClr val="000000"/>
                </a:solidFill>
                <a:effectLst/>
                <a:uLnTx/>
                <a:uFillTx/>
                <a:latin typeface="Arial"/>
                <a:ea typeface="+mn-ea"/>
                <a:cs typeface="+mn-cs"/>
                <a:hlinkClick r:id="rId5"/>
              </a:rPr>
              <a:t>E- Travel Home Page</a:t>
            </a:r>
            <a:r>
              <a:rPr kumimoji="0" lang="en-IN" sz="1400" b="0" i="0" u="none" strike="noStrike" kern="1200" cap="none" spc="0" normalizeH="0" baseline="0" noProof="0" dirty="0">
                <a:ln>
                  <a:noFill/>
                </a:ln>
                <a:solidFill>
                  <a:srgbClr val="000000"/>
                </a:solidFill>
                <a:effectLst/>
                <a:uLnTx/>
                <a:uFillTx/>
                <a:latin typeface="Arial"/>
                <a:ea typeface="+mn-ea"/>
                <a:cs typeface="+mn-cs"/>
              </a:rPr>
              <a:t>&gt;&gt; Plan your tour. Refer the document attached in the E-travel home page. </a:t>
            </a:r>
            <a:endPar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33CC">
                    <a:lumMod val="60000"/>
                    <a:lumOff val="40000"/>
                  </a:srgbClr>
                </a:solidFill>
                <a:effectLst/>
                <a:uLnTx/>
                <a:uFillTx/>
                <a:latin typeface="Arial"/>
                <a:ea typeface="+mn-ea"/>
                <a:cs typeface="+mn-cs"/>
              </a:rPr>
              <a:t>The approver for the travel request has to be respective business unit MD only.</a:t>
            </a:r>
            <a:endParaRPr kumimoji="0" lang="en-IN" sz="1200" b="1" i="0" u="none" strike="noStrike" kern="1200" cap="none" spc="0" normalizeH="0" baseline="0" noProof="0" dirty="0">
              <a:ln>
                <a:noFill/>
              </a:ln>
              <a:solidFill>
                <a:srgbClr val="0033CC">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624926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988BA3-DC45-4FD5-AA39-8762A5669417}"/>
              </a:ext>
            </a:extLst>
          </p:cNvPr>
          <p:cNvSpPr/>
          <p:nvPr/>
        </p:nvSpPr>
        <p:spPr>
          <a:xfrm>
            <a:off x="1192941" y="249213"/>
            <a:ext cx="8839200" cy="871008"/>
          </a:xfrm>
          <a:prstGeom prst="rect">
            <a:avLst/>
          </a:prstGeom>
        </p:spPr>
        <p:txBody>
          <a:bodyPr wrap="square">
            <a:spAutoFit/>
          </a:bodyPr>
          <a:lstStyle/>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endParaRPr kumimoji="0" lang="en-US" sz="1100" b="1" i="0" u="none" strike="noStrike" kern="0" cap="none" spc="0" normalizeH="0" baseline="0" noProof="0">
              <a:ln>
                <a:noFill/>
              </a:ln>
              <a:solidFill>
                <a:srgbClr val="000000"/>
              </a:solidFill>
              <a:effectLst/>
              <a:uLnTx/>
              <a:uFillTx/>
              <a:latin typeface="Arial"/>
              <a:ea typeface="+mn-ea"/>
              <a:cs typeface="Arial" pitchFamily="34" charset="0"/>
            </a:endParaRPr>
          </a:p>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endParaRPr kumimoji="0" lang="en-US" sz="1100" b="1" i="0" u="none" strike="noStrike" kern="0" cap="none" spc="0" normalizeH="0" baseline="0" noProof="0">
              <a:ln>
                <a:noFill/>
              </a:ln>
              <a:solidFill>
                <a:srgbClr val="000000"/>
              </a:solidFill>
              <a:effectLst/>
              <a:uLnTx/>
              <a:uFillTx/>
              <a:latin typeface="Arial"/>
              <a:ea typeface="+mn-ea"/>
              <a:cs typeface="Arial" pitchFamily="34" charset="0"/>
            </a:endParaRPr>
          </a:p>
          <a:p>
            <a:pPr marL="0" marR="0" lvl="0" indent="0" algn="l" defTabSz="914400" rtl="0" eaLnBrk="0" fontAlgn="base" latinLnBrk="0" hangingPunct="0">
              <a:lnSpc>
                <a:spcPct val="100000"/>
              </a:lnSpc>
              <a:spcBef>
                <a:spcPct val="20000"/>
              </a:spcBef>
              <a:spcAft>
                <a:spcPct val="0"/>
              </a:spcAft>
              <a:buClr>
                <a:srgbClr val="3333CC"/>
              </a:buClr>
              <a:buSzPct val="60000"/>
              <a:buFontTx/>
              <a:buNone/>
              <a:tabLst/>
              <a:defRPr/>
            </a:pPr>
            <a:r>
              <a:rPr kumimoji="0" lang="en-US" sz="1200" b="1" i="0" u="none" strike="noStrike" kern="0" cap="none" spc="0" normalizeH="0" baseline="0" noProof="0">
                <a:ln>
                  <a:noFill/>
                </a:ln>
                <a:solidFill>
                  <a:srgbClr val="000000"/>
                </a:solidFill>
                <a:effectLst/>
                <a:uLnTx/>
                <a:uFillTx/>
                <a:latin typeface="Arial"/>
                <a:ea typeface="+mn-ea"/>
                <a:cs typeface="Arial" pitchFamily="34" charset="0"/>
              </a:rPr>
              <a:t>The following steps are to be mandatorily completed prior to commencing your travel, in order to receive timely support from LTS locations. </a:t>
            </a:r>
          </a:p>
        </p:txBody>
      </p:sp>
      <p:cxnSp>
        <p:nvCxnSpPr>
          <p:cNvPr id="4" name="Straight Connector 3">
            <a:extLst>
              <a:ext uri="{FF2B5EF4-FFF2-40B4-BE49-F238E27FC236}">
                <a16:creationId xmlns:a16="http://schemas.microsoft.com/office/drawing/2014/main" id="{59BCB16E-9143-4D0E-A22B-9647AA860983}"/>
              </a:ext>
            </a:extLst>
          </p:cNvPr>
          <p:cNvCxnSpPr>
            <a:cxnSpLocks/>
          </p:cNvCxnSpPr>
          <p:nvPr/>
        </p:nvCxnSpPr>
        <p:spPr>
          <a:xfrm>
            <a:off x="11427" y="577308"/>
            <a:ext cx="12180573" cy="8892"/>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5C72C02-6F52-4F62-8F64-6388B91DEC9A}"/>
              </a:ext>
            </a:extLst>
          </p:cNvPr>
          <p:cNvSpPr/>
          <p:nvPr/>
        </p:nvSpPr>
        <p:spPr>
          <a:xfrm>
            <a:off x="193308" y="119150"/>
            <a:ext cx="9659816"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Technology Support related actions before travel (MANDATORY)</a:t>
            </a:r>
            <a:endParaRPr kumimoji="0" lang="en-GB"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sp>
        <p:nvSpPr>
          <p:cNvPr id="8" name="Rectangle 3">
            <a:extLst>
              <a:ext uri="{FF2B5EF4-FFF2-40B4-BE49-F238E27FC236}">
                <a16:creationId xmlns:a16="http://schemas.microsoft.com/office/drawing/2014/main" id="{E4A365E8-A5BE-40B9-A560-651CE2C65335}"/>
              </a:ext>
            </a:extLst>
          </p:cNvPr>
          <p:cNvSpPr>
            <a:spLocks noChangeArrowheads="1"/>
          </p:cNvSpPr>
          <p:nvPr>
            <p:custDataLst>
              <p:tags r:id="rId1"/>
            </p:custDataLst>
          </p:nvPr>
        </p:nvSpPr>
        <p:spPr bwMode="gray">
          <a:xfrm>
            <a:off x="833957" y="1176542"/>
            <a:ext cx="5310961" cy="2603721"/>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sng" strike="noStrike" kern="1200" cap="none" spc="0" normalizeH="0" baseline="0" noProof="0">
                <a:ln>
                  <a:noFill/>
                </a:ln>
                <a:solidFill>
                  <a:srgbClr val="000000"/>
                </a:solidFill>
                <a:effectLst/>
                <a:uLnTx/>
                <a:uFillTx/>
                <a:latin typeface="Arial"/>
                <a:ea typeface="+mn-ea"/>
                <a:cs typeface="+mn-cs"/>
              </a:rPr>
              <a:t>Reset Enterprise Password</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IN" sz="1100" b="0" i="0" u="none" strike="noStrike" kern="1200" cap="none" spc="0" normalizeH="0" baseline="0" noProof="0">
                <a:ln>
                  <a:noFill/>
                </a:ln>
                <a:solidFill>
                  <a:srgbClr val="000000"/>
                </a:solidFill>
                <a:effectLst/>
                <a:uLnTx/>
                <a:uFillTx/>
                <a:latin typeface="Arial"/>
                <a:ea typeface="+mn-ea"/>
                <a:cs typeface="+mn-cs"/>
              </a:rPr>
              <a:t>To retain access to Domain ID until the domain is moved to local OU(75 days for next EID password reset is considered)</a:t>
            </a:r>
            <a:endParaRPr kumimoji="0" lang="en-US" sz="11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Authenticate new password by entering EID in link below </a:t>
            </a:r>
            <a:r>
              <a:rPr kumimoji="0" lang="en-US" sz="1100" b="0" i="0" u="none" strike="noStrike" kern="1200" cap="none" spc="0" normalizeH="0" baseline="0" noProof="0">
                <a:ln>
                  <a:noFill/>
                </a:ln>
                <a:solidFill>
                  <a:srgbClr val="000000"/>
                </a:solidFill>
                <a:effectLst/>
                <a:uLnTx/>
                <a:uFillTx/>
                <a:latin typeface="Arial"/>
                <a:ea typeface="+mn-ea"/>
                <a:cs typeface="+mn-cs"/>
                <a:hlinkClick r:id="rId6"/>
              </a:rPr>
              <a:t>ChangePassword</a:t>
            </a:r>
            <a:endParaRPr kumimoji="0" lang="en-US" sz="11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Email notification will be received if the change was successful and will be effective immediately.</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Call 5555 if faced with any issue </a:t>
            </a:r>
          </a:p>
          <a:p>
            <a:pPr marL="171450" marR="0" lvl="0" indent="-1714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For any Escalation please reach out to Service Desk Lead (John </a:t>
            </a:r>
            <a:r>
              <a:rPr kumimoji="0" lang="en-US" sz="1100" b="0" i="0" u="sng" strike="noStrike" kern="1200" cap="none" spc="0" normalizeH="0" baseline="0" noProof="0">
                <a:ln>
                  <a:noFill/>
                </a:ln>
                <a:solidFill>
                  <a:srgbClr val="000000"/>
                </a:solidFill>
                <a:effectLst/>
                <a:uLnTx/>
                <a:uFillTx/>
                <a:latin typeface="Arial"/>
                <a:ea typeface="+mn-ea"/>
                <a:cs typeface="+mn-cs"/>
              </a:rPr>
              <a:t>j.d.thomas@accenture.com</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9" name="Rectangle 6">
            <a:extLst>
              <a:ext uri="{FF2B5EF4-FFF2-40B4-BE49-F238E27FC236}">
                <a16:creationId xmlns:a16="http://schemas.microsoft.com/office/drawing/2014/main" id="{B58628CE-974C-44D4-9BDC-3A63613AD2CA}"/>
              </a:ext>
            </a:extLst>
          </p:cNvPr>
          <p:cNvSpPr>
            <a:spLocks noChangeArrowheads="1"/>
          </p:cNvSpPr>
          <p:nvPr>
            <p:custDataLst>
              <p:tags r:id="rId2"/>
            </p:custDataLst>
          </p:nvPr>
        </p:nvSpPr>
        <p:spPr bwMode="gray">
          <a:xfrm>
            <a:off x="6255842" y="1176543"/>
            <a:ext cx="5102201" cy="2527344"/>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sng" strike="noStrike" kern="1200" cap="none" spc="0" normalizeH="0" baseline="0" noProof="0">
                <a:ln>
                  <a:noFill/>
                </a:ln>
                <a:solidFill>
                  <a:srgbClr val="000000"/>
                </a:solidFill>
                <a:effectLst/>
                <a:uLnTx/>
                <a:uFillTx/>
                <a:latin typeface="Arial"/>
                <a:ea typeface="+mn-ea"/>
                <a:cs typeface="+mn-cs"/>
              </a:rPr>
              <a:t>IT Assets Handover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Check in </a:t>
            </a:r>
            <a:r>
              <a:rPr kumimoji="0" lang="en-IN" sz="1200" b="0" i="0" u="sng" strike="noStrike" kern="1200" cap="none" spc="0" normalizeH="0" baseline="0" noProof="0">
                <a:ln>
                  <a:noFill/>
                </a:ln>
                <a:solidFill>
                  <a:prstClr val="black"/>
                </a:solidFill>
                <a:effectLst/>
                <a:uLnTx/>
                <a:uFillTx/>
                <a:latin typeface="Calibri" panose="020F0502020204030204"/>
                <a:ea typeface="+mn-ea"/>
                <a:cs typeface="+mn-cs"/>
                <a:hlinkClick r:id="rId7"/>
              </a:rPr>
              <a:t>https://adminsupporttools.accenture.com/CAT</a:t>
            </a:r>
            <a:r>
              <a:rPr kumimoji="0" lang="en-IN" sz="1200" b="0" i="0" u="sng"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000000"/>
                </a:solidFill>
                <a:effectLst/>
                <a:uLnTx/>
                <a:uFillTx/>
                <a:latin typeface="Arial"/>
                <a:ea typeface="+mn-ea"/>
                <a:cs typeface="+mn-cs"/>
              </a:rPr>
              <a:t>to confirm the IT assets assigned / tagged to the individual</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All IT assets are bonded and has to be returned in the source(issued) location. In case this is not done, there would be challenges in getting a clearance to travel. </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7">
            <a:extLst>
              <a:ext uri="{FF2B5EF4-FFF2-40B4-BE49-F238E27FC236}">
                <a16:creationId xmlns:a16="http://schemas.microsoft.com/office/drawing/2014/main" id="{BD5F514C-D49A-4864-B052-682CF1FA47AC}"/>
              </a:ext>
            </a:extLst>
          </p:cNvPr>
          <p:cNvSpPr>
            <a:spLocks noChangeArrowheads="1"/>
          </p:cNvSpPr>
          <p:nvPr>
            <p:custDataLst>
              <p:tags r:id="rId3"/>
            </p:custDataLst>
          </p:nvPr>
        </p:nvSpPr>
        <p:spPr bwMode="gray">
          <a:xfrm>
            <a:off x="6144919" y="3870358"/>
            <a:ext cx="5102201" cy="2575069"/>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nchor="ctr"/>
          <a:lstStyle/>
          <a:p>
            <a:pPr marL="0" marR="0" lvl="0" indent="0" algn="l" defTabSz="914400" rtl="0" eaLnBrk="1" fontAlgn="base" latinLnBrk="0" hangingPunct="1">
              <a:lnSpc>
                <a:spcPct val="100000"/>
              </a:lnSpc>
              <a:spcBef>
                <a:spcPct val="0"/>
              </a:spcBef>
              <a:spcAft>
                <a:spcPct val="0"/>
              </a:spcAft>
              <a:buClr>
                <a:srgbClr val="000000"/>
              </a:buClr>
              <a:buSzTx/>
              <a:buFontTx/>
              <a:buNone/>
              <a:tabLst/>
              <a:defRPr/>
            </a:pPr>
            <a:r>
              <a:rPr kumimoji="0" lang="en-US" sz="1200" b="1" i="0" u="sng" strike="noStrike" kern="1200" cap="none" spc="0" normalizeH="0" baseline="0" noProof="0">
                <a:ln>
                  <a:noFill/>
                </a:ln>
                <a:solidFill>
                  <a:srgbClr val="000000"/>
                </a:solidFill>
                <a:effectLst/>
                <a:uLnTx/>
                <a:uFillTx/>
                <a:latin typeface="Arial"/>
                <a:ea typeface="+mn-ea"/>
                <a:cs typeface="+mn-cs"/>
              </a:rPr>
              <a:t>Laptop Re-issuance</a:t>
            </a: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1" i="0" u="sng" strike="noStrike" kern="1200" cap="none" spc="0" normalizeH="0" baseline="0" noProof="0">
              <a:ln>
                <a:noFill/>
              </a:ln>
              <a:solidFill>
                <a:srgbClr val="000000"/>
              </a:solidFill>
              <a:effectLst/>
              <a:uLnTx/>
              <a:uFillTx/>
              <a:latin typeface="Arial"/>
              <a:ea typeface="+mn-ea"/>
              <a:cs typeface="+mn-cs"/>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Project POC to raise a laptop request on behalf of the employee  </a:t>
            </a: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SRM tool:- </a:t>
            </a:r>
            <a:r>
              <a:rPr kumimoji="0" lang="en-IN"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8"/>
              </a:rPr>
              <a:t>Laptop Reissuance</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
                <a:srgbClr val="000000"/>
              </a:buClr>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
                <a:srgbClr val="000000"/>
              </a:buClr>
              <a:buSzTx/>
              <a:buFont typeface="Wingdings" panose="05000000000000000000" pitchFamily="2" charset="2"/>
              <a:buChar char="q"/>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To have a laptop when the employee returns back to India. Factor in 2 weeks advance notice</a:t>
            </a:r>
          </a:p>
          <a:p>
            <a:pPr marL="177800" marR="0" lvl="0" indent="-177800" algn="l" defTabSz="914400" rtl="0" eaLnBrk="1" fontAlgn="base" latinLnBrk="0" hangingPunct="1">
              <a:lnSpc>
                <a:spcPct val="100000"/>
              </a:lnSpc>
              <a:spcBef>
                <a:spcPts val="100"/>
              </a:spcBef>
              <a:spcAft>
                <a:spcPts val="100"/>
              </a:spcAft>
              <a:buClrTx/>
              <a:buSzTx/>
              <a:buFontTx/>
              <a:buChar char="•"/>
              <a:tabLst/>
              <a:defRPr/>
            </a:pPr>
            <a:endParaRPr kumimoji="0" lang="en-US" sz="1400" b="0" i="0" u="none" strike="noStrike" kern="1200" cap="none" spc="0" normalizeH="0" baseline="0" noProof="0">
              <a:ln>
                <a:noFill/>
              </a:ln>
              <a:solidFill>
                <a:srgbClr val="000000"/>
              </a:solidFill>
              <a:effectLst/>
              <a:uLnTx/>
              <a:uFillTx/>
              <a:latin typeface="Arial"/>
              <a:ea typeface="+mn-ea"/>
              <a:cs typeface="+mn-cs"/>
            </a:endParaRPr>
          </a:p>
        </p:txBody>
      </p:sp>
      <p:sp>
        <p:nvSpPr>
          <p:cNvPr id="11" name="Rectangle 8">
            <a:extLst>
              <a:ext uri="{FF2B5EF4-FFF2-40B4-BE49-F238E27FC236}">
                <a16:creationId xmlns:a16="http://schemas.microsoft.com/office/drawing/2014/main" id="{0B6888CB-9574-4703-BEC7-EFFBC6E7F191}"/>
              </a:ext>
            </a:extLst>
          </p:cNvPr>
          <p:cNvSpPr>
            <a:spLocks noChangeArrowheads="1"/>
          </p:cNvSpPr>
          <p:nvPr>
            <p:custDataLst>
              <p:tags r:id="rId4"/>
            </p:custDataLst>
          </p:nvPr>
        </p:nvSpPr>
        <p:spPr bwMode="gray">
          <a:xfrm>
            <a:off x="740816" y="3980345"/>
            <a:ext cx="5252556" cy="2465083"/>
          </a:xfrm>
          <a:prstGeom prst="roundRect">
            <a:avLst/>
          </a:prstGeom>
          <a:ln/>
        </p:spPr>
        <p:style>
          <a:lnRef idx="2">
            <a:schemeClr val="accent1"/>
          </a:lnRef>
          <a:fillRef idx="1">
            <a:schemeClr val="lt1"/>
          </a:fillRef>
          <a:effectRef idx="0">
            <a:schemeClr val="accent1"/>
          </a:effectRef>
          <a:fontRef idx="minor">
            <a:schemeClr val="dk1"/>
          </a:fontRef>
        </p:style>
        <p:txBody>
          <a:bodyPr lIns="72000" tIns="72000" rIns="72000" bIns="72000" anchor="b"/>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1" i="0" u="sng"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Transfer</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Ensure to have a Valid </a:t>
            </a:r>
            <a:r>
              <a:rPr kumimoji="0" lang="en-US" sz="12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WBSe</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and appropriate approvals from the Client and Project DU lead for the data transfer at least 1 week prior to the LWD</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Data transfer can be done by following methods by logging requests in </a:t>
            </a:r>
            <a:r>
              <a:rPr kumimoji="0" lang="en-US"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Accenture Support  </a:t>
            </a:r>
            <a:endPar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Please procure an approval from Security team   </a:t>
            </a:r>
            <a:r>
              <a:rPr kumimoji="0" lang="en-IN" sz="12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10"/>
              </a:rPr>
              <a:t>IS.ISA.India.OST@accenture.com</a:t>
            </a:r>
            <a:r>
              <a:rPr kumimoji="0" lang="en-IN"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14" name="Graphic 13" descr="Laptop">
            <a:extLst>
              <a:ext uri="{FF2B5EF4-FFF2-40B4-BE49-F238E27FC236}">
                <a16:creationId xmlns:a16="http://schemas.microsoft.com/office/drawing/2014/main" id="{E26CF734-F192-43E2-81D9-087318B6B0F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12541" y="3323063"/>
            <a:ext cx="914400" cy="914400"/>
          </a:xfrm>
          <a:prstGeom prst="rect">
            <a:avLst/>
          </a:prstGeom>
          <a:effectLst>
            <a:outerShdw blurRad="50800" dist="38100" dir="8100000" algn="tr" rotWithShape="0">
              <a:prstClr val="black">
                <a:alpha val="40000"/>
              </a:prstClr>
            </a:outerShdw>
          </a:effectLst>
        </p:spPr>
      </p:pic>
      <p:sp>
        <p:nvSpPr>
          <p:cNvPr id="12" name="Rectangle 11">
            <a:extLst>
              <a:ext uri="{FF2B5EF4-FFF2-40B4-BE49-F238E27FC236}">
                <a16:creationId xmlns:a16="http://schemas.microsoft.com/office/drawing/2014/main" id="{D60778EA-6DC1-416A-A498-80C4BDEDF006}"/>
              </a:ext>
            </a:extLst>
          </p:cNvPr>
          <p:cNvSpPr/>
          <p:nvPr/>
        </p:nvSpPr>
        <p:spPr>
          <a:xfrm>
            <a:off x="613317" y="670924"/>
            <a:ext cx="11060523" cy="59107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5383114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9BCB16E-9143-4D0E-A22B-9647AA860983}"/>
              </a:ext>
            </a:extLst>
          </p:cNvPr>
          <p:cNvCxnSpPr>
            <a:cxnSpLocks/>
          </p:cNvCxnSpPr>
          <p:nvPr/>
        </p:nvCxnSpPr>
        <p:spPr>
          <a:xfrm>
            <a:off x="8792" y="570972"/>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B5C72C02-6F52-4F62-8F64-6388B91DEC9A}"/>
              </a:ext>
            </a:extLst>
          </p:cNvPr>
          <p:cNvSpPr/>
          <p:nvPr/>
        </p:nvSpPr>
        <p:spPr>
          <a:xfrm>
            <a:off x="669073" y="125904"/>
            <a:ext cx="9659816" cy="400110"/>
          </a:xfrm>
          <a:prstGeom prst="rect">
            <a:avLst/>
          </a:prstGeom>
        </p:spPr>
        <p:txBody>
          <a:bodyPr wrap="square">
            <a:spAutoFit/>
          </a:bodyPr>
          <a:lstStyle/>
          <a:p>
            <a:pPr fontAlgn="base">
              <a:spcBef>
                <a:spcPct val="0"/>
              </a:spcBef>
              <a:spcAft>
                <a:spcPct val="0"/>
              </a:spcAft>
            </a:pPr>
            <a:r>
              <a:rPr lang="en-US" sz="2000" b="1" kern="0">
                <a:solidFill>
                  <a:srgbClr val="000000"/>
                </a:solidFill>
                <a:latin typeface="Arial Black" panose="020B0A04020102020204" pitchFamily="34" charset="0"/>
                <a:cs typeface="Arial" pitchFamily="34" charset="0"/>
              </a:rPr>
              <a:t>Things To Complete Before Travel - Allsec</a:t>
            </a:r>
            <a:endParaRPr lang="en-GB" sz="2000" b="1">
              <a:solidFill>
                <a:srgbClr val="000000"/>
              </a:solidFill>
              <a:latin typeface="Arial Black" panose="020B0A04020102020204" pitchFamily="34" charset="0"/>
              <a:cs typeface="Arial" pitchFamily="34" charset="0"/>
            </a:endParaRPr>
          </a:p>
        </p:txBody>
      </p:sp>
      <p:sp>
        <p:nvSpPr>
          <p:cNvPr id="2" name="Rectangle 1">
            <a:extLst>
              <a:ext uri="{FF2B5EF4-FFF2-40B4-BE49-F238E27FC236}">
                <a16:creationId xmlns:a16="http://schemas.microsoft.com/office/drawing/2014/main" id="{876A9B99-6C27-4261-BEB1-DF567FB2F104}"/>
              </a:ext>
            </a:extLst>
          </p:cNvPr>
          <p:cNvSpPr/>
          <p:nvPr/>
        </p:nvSpPr>
        <p:spPr>
          <a:xfrm>
            <a:off x="1226633" y="666292"/>
            <a:ext cx="9212767" cy="738664"/>
          </a:xfrm>
          <a:prstGeom prst="rect">
            <a:avLst/>
          </a:prstGeom>
        </p:spPr>
        <p:txBody>
          <a:bodyPr wrap="square">
            <a:spAutoFit/>
          </a:bodyPr>
          <a:lstStyle/>
          <a:p>
            <a:pPr defTabSz="685800"/>
            <a:endParaRPr lang="en-US" sz="1400" b="1" kern="0">
              <a:solidFill>
                <a:srgbClr val="000000"/>
              </a:solidFill>
              <a:latin typeface="Arial" pitchFamily="34" charset="0"/>
              <a:cs typeface="Arial" pitchFamily="34" charset="0"/>
            </a:endParaRPr>
          </a:p>
          <a:p>
            <a:pPr defTabSz="685800"/>
            <a:r>
              <a:rPr lang="en-US" sz="1400" b="1" kern="0">
                <a:solidFill>
                  <a:srgbClr val="000000"/>
                </a:solidFill>
                <a:latin typeface="Arial" pitchFamily="34" charset="0"/>
                <a:cs typeface="Arial" pitchFamily="34" charset="0"/>
              </a:rPr>
              <a:t>Mandatory Action: Submit Hard Copies of Nomination Forms (PF Declaration, GF Declaration &amp; Nomination Form – Other Benefits</a:t>
            </a:r>
          </a:p>
        </p:txBody>
      </p:sp>
      <p:sp>
        <p:nvSpPr>
          <p:cNvPr id="12" name="Rectangle 11">
            <a:extLst>
              <a:ext uri="{FF2B5EF4-FFF2-40B4-BE49-F238E27FC236}">
                <a16:creationId xmlns:a16="http://schemas.microsoft.com/office/drawing/2014/main" id="{C2AC26F7-369E-43FB-90E9-3FE11E08A752}"/>
              </a:ext>
            </a:extLst>
          </p:cNvPr>
          <p:cNvSpPr/>
          <p:nvPr/>
        </p:nvSpPr>
        <p:spPr>
          <a:xfrm>
            <a:off x="1226633" y="1527717"/>
            <a:ext cx="1851103" cy="468021"/>
          </a:xfrm>
          <a:prstGeom prst="rect">
            <a:avLst/>
          </a:prstGeom>
          <a:solidFill>
            <a:schemeClr val="accent1">
              <a:lumMod val="20000"/>
              <a:lumOff val="80000"/>
            </a:schemeClr>
          </a:solidFill>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u="sng" kern="0">
                <a:solidFill>
                  <a:srgbClr val="000000"/>
                </a:solidFill>
                <a:latin typeface="Arial"/>
              </a:rPr>
              <a:t>Procedure</a:t>
            </a:r>
          </a:p>
        </p:txBody>
      </p:sp>
      <p:graphicFrame>
        <p:nvGraphicFramePr>
          <p:cNvPr id="15" name="Diagram 14">
            <a:extLst>
              <a:ext uri="{FF2B5EF4-FFF2-40B4-BE49-F238E27FC236}">
                <a16:creationId xmlns:a16="http://schemas.microsoft.com/office/drawing/2014/main" id="{A25F023A-0C78-44BF-AA4F-C99340DD1A59}"/>
              </a:ext>
            </a:extLst>
          </p:cNvPr>
          <p:cNvGraphicFramePr/>
          <p:nvPr>
            <p:extLst>
              <p:ext uri="{D42A27DB-BD31-4B8C-83A1-F6EECF244321}">
                <p14:modId xmlns:p14="http://schemas.microsoft.com/office/powerpoint/2010/main" val="1816406718"/>
              </p:ext>
            </p:extLst>
          </p:nvPr>
        </p:nvGraphicFramePr>
        <p:xfrm>
          <a:off x="1794804" y="2387910"/>
          <a:ext cx="5168433" cy="3132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a:extLst>
              <a:ext uri="{FF2B5EF4-FFF2-40B4-BE49-F238E27FC236}">
                <a16:creationId xmlns:a16="http://schemas.microsoft.com/office/drawing/2014/main" id="{E91643F3-7DC8-4D8E-803C-32DC7CF81A98}"/>
              </a:ext>
            </a:extLst>
          </p:cNvPr>
          <p:cNvSpPr/>
          <p:nvPr/>
        </p:nvSpPr>
        <p:spPr>
          <a:xfrm>
            <a:off x="8077200" y="1447800"/>
            <a:ext cx="1828800" cy="387626"/>
          </a:xfrm>
          <a:prstGeom prst="rect">
            <a:avLst/>
          </a:prstGeom>
          <a:solidFill>
            <a:schemeClr val="accent1">
              <a:lumMod val="20000"/>
              <a:lumOff val="80000"/>
            </a:schemeClr>
          </a:solidFill>
          <a:effectLst>
            <a:outerShdw blurRad="63500" sx="102000" sy="102000" algn="ctr"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u="sng" kern="0">
                <a:solidFill>
                  <a:srgbClr val="000000"/>
                </a:solidFill>
                <a:latin typeface="Arial"/>
              </a:rPr>
              <a:t>Drop Box Design</a:t>
            </a:r>
          </a:p>
        </p:txBody>
      </p:sp>
      <p:pic>
        <p:nvPicPr>
          <p:cNvPr id="17" name="Picture 16">
            <a:extLst>
              <a:ext uri="{FF2B5EF4-FFF2-40B4-BE49-F238E27FC236}">
                <a16:creationId xmlns:a16="http://schemas.microsoft.com/office/drawing/2014/main" id="{238C25A0-AA91-449A-A882-033B39E0BD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1" y="2188741"/>
            <a:ext cx="2262899" cy="1697174"/>
          </a:xfrm>
          <a:prstGeom prst="rect">
            <a:avLst/>
          </a:prstGeom>
        </p:spPr>
      </p:pic>
      <p:pic>
        <p:nvPicPr>
          <p:cNvPr id="18" name="Picture 17">
            <a:extLst>
              <a:ext uri="{FF2B5EF4-FFF2-40B4-BE49-F238E27FC236}">
                <a16:creationId xmlns:a16="http://schemas.microsoft.com/office/drawing/2014/main" id="{0133CDA0-E92B-427A-B0CB-A407042119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8601" y="3920204"/>
            <a:ext cx="2262899" cy="1439080"/>
          </a:xfrm>
          <a:prstGeom prst="rect">
            <a:avLst/>
          </a:prstGeom>
        </p:spPr>
      </p:pic>
      <p:sp>
        <p:nvSpPr>
          <p:cNvPr id="6" name="Rectangle 5">
            <a:extLst>
              <a:ext uri="{FF2B5EF4-FFF2-40B4-BE49-F238E27FC236}">
                <a16:creationId xmlns:a16="http://schemas.microsoft.com/office/drawing/2014/main" id="{40A1FF5B-4EAD-4DF5-8F7A-2482C66EACB6}"/>
              </a:ext>
            </a:extLst>
          </p:cNvPr>
          <p:cNvSpPr/>
          <p:nvPr/>
        </p:nvSpPr>
        <p:spPr>
          <a:xfrm>
            <a:off x="1685192" y="5751456"/>
            <a:ext cx="8839200" cy="984885"/>
          </a:xfrm>
          <a:prstGeom prst="rect">
            <a:avLst/>
          </a:prstGeom>
        </p:spPr>
        <p:txBody>
          <a:bodyPr wrap="square">
            <a:spAutoFit/>
          </a:bodyPr>
          <a:lstStyle/>
          <a:p>
            <a:pPr defTabSz="685800"/>
            <a:r>
              <a:rPr lang="en-US" sz="1400" kern="0">
                <a:solidFill>
                  <a:sysClr val="windowText" lastClr="000000"/>
                </a:solidFill>
                <a:latin typeface="Arial" pitchFamily="34" charset="0"/>
                <a:cs typeface="Arial" pitchFamily="34" charset="0"/>
              </a:rPr>
              <a:t>For any queries: Raise a service request through </a:t>
            </a:r>
            <a:r>
              <a:rPr lang="en-US" sz="1400" b="1" u="sng">
                <a:latin typeface="Arial" panose="020B0604020202020204" pitchFamily="34" charset="0"/>
                <a:cs typeface="Arial" panose="020B0604020202020204" pitchFamily="34" charset="0"/>
                <a:hlinkClick r:id="rId9"/>
              </a:rPr>
              <a:t>Service Now Tool </a:t>
            </a:r>
            <a:r>
              <a:rPr lang="en-US" sz="1400" kern="0">
                <a:solidFill>
                  <a:sysClr val="windowText" lastClr="000000"/>
                </a:solidFill>
                <a:latin typeface="Arial" pitchFamily="34" charset="0"/>
                <a:cs typeface="Arial" pitchFamily="34" charset="0"/>
              </a:rPr>
              <a:t>and select “Ask a Payroll Question” with the Category as “Provident Fund” and the Sub-Category as “Nomination – General query” or “Nomination – Procedure” or “Nomination – Status”. </a:t>
            </a:r>
            <a:br>
              <a:rPr lang="en-US" sz="1600" kern="0">
                <a:solidFill>
                  <a:sysClr val="windowText" lastClr="000000"/>
                </a:solidFill>
                <a:latin typeface="Arial" pitchFamily="34" charset="0"/>
                <a:cs typeface="Arial" pitchFamily="34" charset="0"/>
              </a:rPr>
            </a:br>
            <a:endParaRPr lang="en-US" sz="1600" kern="0">
              <a:solidFill>
                <a:sysClr val="windowText" lastClr="000000"/>
              </a:solidFill>
              <a:latin typeface="Arial" pitchFamily="34" charset="0"/>
              <a:cs typeface="Arial" pitchFamily="34" charset="0"/>
            </a:endParaRPr>
          </a:p>
        </p:txBody>
      </p:sp>
      <p:sp>
        <p:nvSpPr>
          <p:cNvPr id="11" name="Rectangle 10">
            <a:extLst>
              <a:ext uri="{FF2B5EF4-FFF2-40B4-BE49-F238E27FC236}">
                <a16:creationId xmlns:a16="http://schemas.microsoft.com/office/drawing/2014/main" id="{9457B0E3-DD87-44B8-AF6D-0349DEE23233}"/>
              </a:ext>
            </a:extLst>
          </p:cNvPr>
          <p:cNvSpPr/>
          <p:nvPr/>
        </p:nvSpPr>
        <p:spPr>
          <a:xfrm>
            <a:off x="669073" y="680224"/>
            <a:ext cx="10827834" cy="60758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GB">
              <a:solidFill>
                <a:prstClr val="white"/>
              </a:solidFill>
              <a:latin typeface="Arial"/>
            </a:endParaRPr>
          </a:p>
        </p:txBody>
      </p:sp>
    </p:spTree>
    <p:extLst>
      <p:ext uri="{BB962C8B-B14F-4D97-AF65-F5344CB8AC3E}">
        <p14:creationId xmlns:p14="http://schemas.microsoft.com/office/powerpoint/2010/main" val="239832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alpha val="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9C9DA-0F92-4A09-8B45-B2B25D336364}"/>
              </a:ext>
            </a:extLst>
          </p:cNvPr>
          <p:cNvPicPr>
            <a:picLocks noChangeAspect="1"/>
          </p:cNvPicPr>
          <p:nvPr/>
        </p:nvPicPr>
        <p:blipFill>
          <a:blip r:embed="rId2"/>
          <a:stretch>
            <a:fillRect/>
          </a:stretch>
        </p:blipFill>
        <p:spPr>
          <a:xfrm>
            <a:off x="0" y="0"/>
            <a:ext cx="12192000" cy="6873014"/>
          </a:xfrm>
          <a:prstGeom prst="rect">
            <a:avLst/>
          </a:prstGeom>
        </p:spPr>
      </p:pic>
      <p:sp>
        <p:nvSpPr>
          <p:cNvPr id="7" name="Rectangle 6">
            <a:extLst>
              <a:ext uri="{FF2B5EF4-FFF2-40B4-BE49-F238E27FC236}">
                <a16:creationId xmlns:a16="http://schemas.microsoft.com/office/drawing/2014/main" id="{D0FC15CE-1603-4AE8-97FC-7B96D58E5307}"/>
              </a:ext>
            </a:extLst>
          </p:cNvPr>
          <p:cNvSpPr/>
          <p:nvPr/>
        </p:nvSpPr>
        <p:spPr>
          <a:xfrm>
            <a:off x="-817756" y="157977"/>
            <a:ext cx="7924800" cy="523220"/>
          </a:xfrm>
          <a:prstGeom prst="rect">
            <a:avLst/>
          </a:prstGeom>
        </p:spPr>
        <p:txBody>
          <a:bodyPr wrap="square">
            <a:spAutoFit/>
          </a:bodyPr>
          <a:lstStyle/>
          <a:p>
            <a:pPr algn="ctr" fontAlgn="base">
              <a:spcBef>
                <a:spcPct val="0"/>
              </a:spcBef>
              <a:spcAft>
                <a:spcPct val="0"/>
              </a:spcAft>
            </a:pPr>
            <a:r>
              <a:rPr lang="en-GB" sz="2800" b="1" kern="0" dirty="0">
                <a:solidFill>
                  <a:schemeClr val="bg1"/>
                </a:solidFill>
                <a:effectLst>
                  <a:outerShdw blurRad="38100" dist="38100" dir="2700000" algn="tl">
                    <a:srgbClr val="000000">
                      <a:alpha val="43137"/>
                    </a:srgbClr>
                  </a:outerShdw>
                </a:effectLst>
                <a:latin typeface="+mj-lt"/>
                <a:cs typeface="Arial" pitchFamily="34" charset="0"/>
              </a:rPr>
              <a:t>GCP BENEFITS &amp; ENTITLEMENTS</a:t>
            </a:r>
            <a:endParaRPr lang="en-GB" sz="2800" b="1" dirty="0">
              <a:solidFill>
                <a:schemeClr val="bg1"/>
              </a:solidFill>
              <a:effectLst>
                <a:outerShdw blurRad="38100" dist="38100" dir="2700000" algn="tl">
                  <a:srgbClr val="000000">
                    <a:alpha val="43137"/>
                  </a:srgbClr>
                </a:outerShdw>
              </a:effectLst>
              <a:latin typeface="+mj-lt"/>
              <a:cs typeface="Arial" pitchFamily="34" charset="0"/>
            </a:endParaRPr>
          </a:p>
        </p:txBody>
      </p:sp>
    </p:spTree>
    <p:extLst>
      <p:ext uri="{BB962C8B-B14F-4D97-AF65-F5344CB8AC3E}">
        <p14:creationId xmlns:p14="http://schemas.microsoft.com/office/powerpoint/2010/main" val="139684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52D80B-4976-4628-8644-7B96BF45C805}"/>
              </a:ext>
            </a:extLst>
          </p:cNvPr>
          <p:cNvSpPr/>
          <p:nvPr/>
        </p:nvSpPr>
        <p:spPr>
          <a:xfrm>
            <a:off x="574023" y="1064941"/>
            <a:ext cx="5241569" cy="563880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endParaRPr lang="en-US" sz="1100" dirty="0">
              <a:solidFill>
                <a:srgbClr val="000000"/>
              </a:solidFill>
              <a:latin typeface="Arial"/>
            </a:endParaRP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GCP assignee will be transferred to the Germany Payroll System and salary will be paid on monthly basis</a:t>
            </a:r>
          </a:p>
          <a:p>
            <a:pPr marL="171450" lvl="2" indent="-171450" algn="just" fontAlgn="base">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Annual GCP salary are aligned with host country guidelines to ensure cost competitiveness, are inline to meet cost of living and to meet the country’s legal statutory compliances. </a:t>
            </a:r>
          </a:p>
          <a:p>
            <a:pPr marL="171450" lvl="2" indent="-171450" algn="just" fontAlgn="base">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annual salary has been computed based on this city in Germany to which you are traveling. Change in your work location may entail changes in your GCP Base Pay. In case of any change in your work location, please keep your Onsite People Advisor informed.</a:t>
            </a: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Salary Increment due to promotion and revision will be based on host country guidelines</a:t>
            </a:r>
          </a:p>
          <a:p>
            <a:pPr marL="171450" lvl="2" indent="-171450" algn="just" fontAlgn="base">
              <a:lnSpc>
                <a:spcPct val="80000"/>
              </a:lnSpc>
              <a:spcBef>
                <a:spcPts val="1000"/>
              </a:spcBef>
              <a:spcAft>
                <a:spcPct val="0"/>
              </a:spcAft>
              <a:buClr>
                <a:srgbClr val="000000"/>
              </a:buClr>
              <a:buSzPct val="60000"/>
              <a:buFont typeface="Wingdings" panose="05000000000000000000" pitchFamily="2" charset="2"/>
              <a:buChar char="q"/>
              <a:defRPr/>
            </a:pPr>
            <a:r>
              <a:rPr lang="en-US" sz="1100" dirty="0">
                <a:solidFill>
                  <a:srgbClr val="000000"/>
                </a:solidFill>
                <a:latin typeface="Arial"/>
              </a:rPr>
              <a:t>The entire GCP salary will be paid in the Germany after deducting – Income tax, Statutory benefits etc.</a:t>
            </a:r>
          </a:p>
          <a:p>
            <a:pPr marL="171450" indent="-171450" algn="just" fontAlgn="base">
              <a:spcBef>
                <a:spcPct val="0"/>
              </a:spcBef>
              <a:spcAft>
                <a:spcPct val="0"/>
              </a:spcAft>
              <a:buFont typeface="Wingdings" panose="05000000000000000000" pitchFamily="2" charset="2"/>
              <a:buChar char="q"/>
              <a:defRPr/>
            </a:pPr>
            <a:endParaRPr lang="en-US" sz="1100" dirty="0">
              <a:solidFill>
                <a:srgbClr val="000000"/>
              </a:solidFill>
              <a:latin typeface="Arial"/>
            </a:endParaRPr>
          </a:p>
          <a:p>
            <a:pPr marL="171450" indent="-171450" fontAlgn="base">
              <a:spcBef>
                <a:spcPct val="0"/>
              </a:spcBef>
              <a:spcAft>
                <a:spcPct val="0"/>
              </a:spcAft>
              <a:buFont typeface="Wingdings" panose="05000000000000000000" pitchFamily="2" charset="2"/>
              <a:buChar char="q"/>
            </a:pPr>
            <a:r>
              <a:rPr lang="en-US" sz="1100" b="1" dirty="0">
                <a:solidFill>
                  <a:srgbClr val="000000"/>
                </a:solidFill>
                <a:latin typeface="Arial"/>
                <a:cs typeface="Arial" panose="020B0604020202020204" pitchFamily="34" charset="0"/>
              </a:rPr>
              <a:t>Note:</a:t>
            </a:r>
          </a:p>
          <a:p>
            <a:pPr marL="171450" lvl="2" indent="-171450" algn="just" fontAlgn="base">
              <a:lnSpc>
                <a:spcPct val="80000"/>
              </a:lnSpc>
              <a:spcBef>
                <a:spcPts val="1000"/>
              </a:spcBef>
              <a:spcAft>
                <a:spcPts val="600"/>
              </a:spcAft>
              <a:buClr>
                <a:srgbClr val="000000"/>
              </a:buClr>
              <a:buSzPct val="60000"/>
              <a:buFont typeface="Wingdings" panose="05000000000000000000" pitchFamily="2" charset="2"/>
              <a:buChar char="q"/>
              <a:defRPr/>
            </a:pPr>
            <a:r>
              <a:rPr lang="en-GB" sz="1100" dirty="0">
                <a:solidFill>
                  <a:srgbClr val="000000"/>
                </a:solidFill>
                <a:latin typeface="Arial"/>
              </a:rPr>
              <a:t>GCP assignees will not have access to their ATCI compensation plan during their GCP tenure. The same can be accessed once they repatriate to India.</a:t>
            </a:r>
          </a:p>
          <a:p>
            <a:pPr marL="171450" lvl="2" indent="-171450" algn="just" fontAlgn="base">
              <a:lnSpc>
                <a:spcPct val="80000"/>
              </a:lnSpc>
              <a:spcBef>
                <a:spcPts val="1000"/>
              </a:spcBef>
              <a:spcAft>
                <a:spcPts val="600"/>
              </a:spcAft>
              <a:buClr>
                <a:srgbClr val="000000"/>
              </a:buClr>
              <a:buSzPct val="60000"/>
              <a:buFont typeface="Wingdings" panose="05000000000000000000" pitchFamily="2" charset="2"/>
              <a:buChar char="q"/>
              <a:defRPr/>
            </a:pPr>
            <a:r>
              <a:rPr lang="en-US" sz="1100" dirty="0">
                <a:solidFill>
                  <a:srgbClr val="000000"/>
                </a:solidFill>
                <a:latin typeface="Arial"/>
              </a:rPr>
              <a:t>As per the latest guideline, you need to attach exception approval email from your account MD with your </a:t>
            </a:r>
            <a:r>
              <a:rPr lang="en-US" sz="1100" dirty="0" err="1">
                <a:solidFill>
                  <a:srgbClr val="000000"/>
                </a:solidFill>
                <a:latin typeface="Arial"/>
              </a:rPr>
              <a:t>myTE</a:t>
            </a:r>
            <a:r>
              <a:rPr lang="en-US" sz="1100" dirty="0">
                <a:solidFill>
                  <a:srgbClr val="000000"/>
                </a:solidFill>
                <a:latin typeface="Arial"/>
              </a:rPr>
              <a:t> submission if your total time charged is more than 125%  (25% of total standard hours available in a particular fortnightly/monthly). In case you do not have an approval you may be required to do PPA</a:t>
            </a:r>
            <a:endParaRPr lang="en-GB" sz="1100" dirty="0">
              <a:solidFill>
                <a:srgbClr val="000000"/>
              </a:solidFill>
              <a:latin typeface="Arial"/>
            </a:endParaRPr>
          </a:p>
          <a:p>
            <a:pPr fontAlgn="base">
              <a:spcBef>
                <a:spcPct val="0"/>
              </a:spcBef>
              <a:spcAft>
                <a:spcPct val="0"/>
              </a:spcAft>
            </a:pPr>
            <a:endParaRPr lang="en-IN" sz="1000" dirty="0">
              <a:solidFill>
                <a:srgbClr val="000000"/>
              </a:solidFill>
              <a:latin typeface="Arial"/>
            </a:endParaRPr>
          </a:p>
        </p:txBody>
      </p:sp>
      <p:sp>
        <p:nvSpPr>
          <p:cNvPr id="17" name="Rectangle: Rounded Corners 16">
            <a:extLst>
              <a:ext uri="{FF2B5EF4-FFF2-40B4-BE49-F238E27FC236}">
                <a16:creationId xmlns:a16="http://schemas.microsoft.com/office/drawing/2014/main" id="{E5183E41-B95E-4412-BDF2-0E0BBCC62DDC}"/>
              </a:ext>
            </a:extLst>
          </p:cNvPr>
          <p:cNvSpPr/>
          <p:nvPr/>
        </p:nvSpPr>
        <p:spPr>
          <a:xfrm>
            <a:off x="1991931" y="912541"/>
            <a:ext cx="2438400" cy="3048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IN" sz="1400" dirty="0">
                <a:solidFill>
                  <a:srgbClr val="000000"/>
                </a:solidFill>
                <a:latin typeface="Arial"/>
              </a:rPr>
              <a:t>GCP Salary</a:t>
            </a:r>
          </a:p>
        </p:txBody>
      </p:sp>
      <p:sp>
        <p:nvSpPr>
          <p:cNvPr id="27" name="Rectangle 26">
            <a:extLst>
              <a:ext uri="{FF2B5EF4-FFF2-40B4-BE49-F238E27FC236}">
                <a16:creationId xmlns:a16="http://schemas.microsoft.com/office/drawing/2014/main" id="{C6F429F2-BF70-4AD2-8B17-43D78F366C85}"/>
              </a:ext>
            </a:extLst>
          </p:cNvPr>
          <p:cNvSpPr/>
          <p:nvPr/>
        </p:nvSpPr>
        <p:spPr>
          <a:xfrm>
            <a:off x="736444" y="389506"/>
            <a:ext cx="3512052" cy="461665"/>
          </a:xfrm>
          <a:prstGeom prst="rect">
            <a:avLst/>
          </a:prstGeom>
        </p:spPr>
        <p:txBody>
          <a:bodyPr wrap="none">
            <a:spAutoFit/>
          </a:bodyPr>
          <a:lstStyle/>
          <a:p>
            <a:pPr fontAlgn="base">
              <a:spcBef>
                <a:spcPct val="0"/>
              </a:spcBef>
              <a:spcAft>
                <a:spcPct val="0"/>
              </a:spcAft>
            </a:pPr>
            <a:r>
              <a:rPr lang="en-US" sz="2400" dirty="0">
                <a:solidFill>
                  <a:srgbClr val="000000"/>
                </a:solidFill>
                <a:latin typeface="Arial Black" panose="020B0A04020102020204" pitchFamily="34" charset="0"/>
                <a:cs typeface="Arial" pitchFamily="34" charset="0"/>
              </a:rPr>
              <a:t>GCP Compensation </a:t>
            </a:r>
            <a:endParaRPr lang="en-GB" sz="2400" dirty="0">
              <a:solidFill>
                <a:srgbClr val="000000"/>
              </a:solidFill>
              <a:latin typeface="Arial Black" panose="020B0A04020102020204" pitchFamily="34" charset="0"/>
              <a:cs typeface="Arial" pitchFamily="34" charset="0"/>
            </a:endParaRPr>
          </a:p>
        </p:txBody>
      </p:sp>
      <p:sp>
        <p:nvSpPr>
          <p:cNvPr id="11" name="Rectangle: Rounded Corners 10">
            <a:extLst>
              <a:ext uri="{FF2B5EF4-FFF2-40B4-BE49-F238E27FC236}">
                <a16:creationId xmlns:a16="http://schemas.microsoft.com/office/drawing/2014/main" id="{18695F00-E668-4D57-ADB8-9660970C6525}"/>
              </a:ext>
            </a:extLst>
          </p:cNvPr>
          <p:cNvSpPr/>
          <p:nvPr/>
        </p:nvSpPr>
        <p:spPr>
          <a:xfrm>
            <a:off x="6341805" y="1064941"/>
            <a:ext cx="5207499" cy="5638800"/>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fontAlgn="base">
              <a:spcBef>
                <a:spcPct val="0"/>
              </a:spcBef>
              <a:spcAft>
                <a:spcPct val="0"/>
              </a:spcAft>
              <a:defRPr/>
            </a:pPr>
            <a:endParaRPr lang="en-US" sz="1000" dirty="0">
              <a:solidFill>
                <a:srgbClr val="000000"/>
              </a:solidFill>
              <a:latin typeface="Arial"/>
              <a:cs typeface="Calibri" panose="020F0502020204030204" pitchFamily="34" charset="0"/>
            </a:endParaRPr>
          </a:p>
          <a:p>
            <a:pPr fontAlgn="base">
              <a:spcBef>
                <a:spcPct val="0"/>
              </a:spcBef>
              <a:spcAft>
                <a:spcPct val="0"/>
              </a:spcAft>
              <a:defRPr/>
            </a:pPr>
            <a:endParaRPr lang="en-US" sz="1000" dirty="0">
              <a:solidFill>
                <a:srgbClr val="000000"/>
              </a:solidFill>
              <a:latin typeface="Arial"/>
              <a:cs typeface="Calibri" panose="020F0502020204030204" pitchFamily="34" charset="0"/>
            </a:endParaRP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defRPr/>
            </a:pPr>
            <a:r>
              <a:rPr lang="en-US" sz="1100" dirty="0">
                <a:solidFill>
                  <a:srgbClr val="000000"/>
                </a:solidFill>
                <a:latin typeface="Arial"/>
                <a:cs typeface="Calibri" panose="020F0502020204030204" pitchFamily="34" charset="0"/>
              </a:rPr>
              <a:t>Variable Pay: SWF has following variable pay program </a:t>
            </a:r>
            <a:r>
              <a:rPr lang="en-US" sz="1100" b="1" dirty="0">
                <a:solidFill>
                  <a:srgbClr val="000000"/>
                </a:solidFill>
                <a:latin typeface="Arial"/>
                <a:cs typeface="Calibri" panose="020F0502020204030204" pitchFamily="34" charset="0"/>
              </a:rPr>
              <a:t>Individual Performance Bonus (IPB):</a:t>
            </a:r>
          </a:p>
          <a:p>
            <a:r>
              <a:rPr lang="en-US" sz="1100" dirty="0"/>
              <a:t>Employees between level 13 until level 5 are eligible for the variable pay. If the GCP assignment starts during the Fiscal Year, the variable pay will be paid out on pro-rata basis. The variable pay will be paid out as one-time bonus with the December payroll cycle. The guidelines for the variable pay are based on the current version of the ATS workers council agreement for compensation.</a:t>
            </a: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defRPr/>
            </a:pPr>
            <a:r>
              <a:rPr lang="en-US" sz="1100" b="1" dirty="0">
                <a:solidFill>
                  <a:srgbClr val="000000"/>
                </a:solidFill>
                <a:latin typeface="Arial"/>
                <a:cs typeface="Calibri" panose="020F0502020204030204" pitchFamily="34" charset="0"/>
              </a:rPr>
              <a:t>Company Bonus</a:t>
            </a:r>
            <a:r>
              <a:rPr lang="en-US" sz="1100" dirty="0">
                <a:solidFill>
                  <a:srgbClr val="000000"/>
                </a:solidFill>
                <a:latin typeface="Arial"/>
                <a:cs typeface="Calibri" panose="020F0502020204030204" pitchFamily="34" charset="0"/>
              </a:rPr>
              <a:t>: All employees at level 11 and above are eligible to participate in the Company Bonus </a:t>
            </a:r>
            <a:r>
              <a:rPr lang="en-US" sz="1100" dirty="0" err="1">
                <a:solidFill>
                  <a:srgbClr val="000000"/>
                </a:solidFill>
                <a:latin typeface="Arial"/>
                <a:cs typeface="Calibri" panose="020F0502020204030204" pitchFamily="34" charset="0"/>
              </a:rPr>
              <a:t>Programme</a:t>
            </a:r>
            <a:r>
              <a:rPr lang="en-US" sz="1100" dirty="0">
                <a:solidFill>
                  <a:srgbClr val="000000"/>
                </a:solidFill>
                <a:latin typeface="Arial"/>
                <a:cs typeface="Calibri" panose="020F0502020204030204" pitchFamily="34" charset="0"/>
              </a:rPr>
              <a:t>. This one time payout bonus is paid annually in Dec, 16. This bonus is subject to you being on the rolls of Accenture on the date of disbursement of this payout and as per Accenture Germany eligibility guidelines</a:t>
            </a: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Above Variable Bonus is paid in your Germany bank account. If you repatriate before Variable Bonus payout, then you need to keep the bank account open in Germany till you receive the Variable Bonus earned during the year. Cost incurred to keep the bank account active needs to be picked up by the employee.</a:t>
            </a:r>
          </a:p>
          <a:p>
            <a:pPr marL="171450" indent="-171450" fontAlgn="base">
              <a:spcBef>
                <a:spcPct val="0"/>
              </a:spcBef>
              <a:spcAft>
                <a:spcPct val="0"/>
              </a:spcAft>
              <a:buFont typeface="Wingdings" panose="05000000000000000000" pitchFamily="2" charset="2"/>
              <a:buChar char="q"/>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altLang="ja-JP" sz="1100" dirty="0">
                <a:solidFill>
                  <a:srgbClr val="000000"/>
                </a:solidFill>
                <a:latin typeface="Arial"/>
                <a:cs typeface="Calibri" panose="020F0502020204030204" pitchFamily="34" charset="0"/>
              </a:rPr>
              <a:t>For the tenure spent in India, Variable pay amount will be prorated as per the ATCI guidelines and paid in Indian bank account.</a:t>
            </a:r>
          </a:p>
          <a:p>
            <a:pPr marL="171450" indent="-171450" fontAlgn="base">
              <a:spcBef>
                <a:spcPct val="0"/>
              </a:spcBef>
              <a:spcAft>
                <a:spcPct val="0"/>
              </a:spcAft>
              <a:buFont typeface="Wingdings" panose="05000000000000000000" pitchFamily="2" charset="2"/>
              <a:buChar char="q"/>
              <a:defRPr/>
            </a:pPr>
            <a:endParaRPr lang="en-US" altLang="ja-JP"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Accenture may at any time and in its sole and absolute discretion, amend, suspend, vary and modify any of the terms and conditions of the Variable Bonus program guidelines.</a:t>
            </a:r>
          </a:p>
          <a:p>
            <a:pPr marL="171450" indent="-171450" fontAlgn="base">
              <a:spcBef>
                <a:spcPct val="0"/>
              </a:spcBef>
              <a:spcAft>
                <a:spcPct val="0"/>
              </a:spcAft>
              <a:buFont typeface="Wingdings" panose="05000000000000000000" pitchFamily="2" charset="2"/>
              <a:buChar char="q"/>
              <a:defRPr/>
            </a:pPr>
            <a:endParaRPr lang="en-US" sz="1100" dirty="0">
              <a:solidFill>
                <a:srgbClr val="000000"/>
              </a:solidFill>
              <a:latin typeface="Arial"/>
              <a:cs typeface="Calibri" panose="020F0502020204030204" pitchFamily="34" charset="0"/>
            </a:endParaRPr>
          </a:p>
          <a:p>
            <a:pPr marL="171450" indent="-171450" fontAlgn="base">
              <a:spcBef>
                <a:spcPct val="0"/>
              </a:spcBef>
              <a:spcAft>
                <a:spcPct val="0"/>
              </a:spcAft>
              <a:buFont typeface="Wingdings" panose="05000000000000000000" pitchFamily="2" charset="2"/>
              <a:buChar char="q"/>
              <a:defRPr/>
            </a:pPr>
            <a:r>
              <a:rPr lang="en-US" sz="1100" dirty="0">
                <a:solidFill>
                  <a:srgbClr val="000000"/>
                </a:solidFill>
                <a:latin typeface="Arial"/>
                <a:cs typeface="Calibri" panose="020F0502020204030204" pitchFamily="34" charset="0"/>
              </a:rPr>
              <a:t>For any queries related to company bonus, please write to </a:t>
            </a:r>
            <a:r>
              <a:rPr lang="en-US" sz="1100" dirty="0">
                <a:solidFill>
                  <a:srgbClr val="000000"/>
                </a:solidFill>
                <a:latin typeface="Arial"/>
                <a:cs typeface="Calibri" panose="020F0502020204030204" pitchFamily="34" charset="0"/>
                <a:hlinkClick r:id="rId2"/>
              </a:rPr>
              <a:t>gcp.hr.germany@accenture.com</a:t>
            </a:r>
            <a:endParaRPr lang="en-US" sz="1100" dirty="0">
              <a:solidFill>
                <a:srgbClr val="000000"/>
              </a:solidFill>
              <a:latin typeface="Arial"/>
              <a:cs typeface="Calibri" panose="020F0502020204030204" pitchFamily="34" charset="0"/>
            </a:endParaRPr>
          </a:p>
          <a:p>
            <a:pPr fontAlgn="base">
              <a:spcBef>
                <a:spcPct val="0"/>
              </a:spcBef>
              <a:spcAft>
                <a:spcPct val="0"/>
              </a:spcAft>
              <a:defRPr/>
            </a:pPr>
            <a:endParaRPr lang="en-US" sz="1100" dirty="0">
              <a:solidFill>
                <a:srgbClr val="000000"/>
              </a:solidFill>
              <a:latin typeface="Arial"/>
              <a:cs typeface="Calibri" panose="020F0502020204030204" pitchFamily="34" charset="0"/>
            </a:endParaRPr>
          </a:p>
          <a:p>
            <a:pPr fontAlgn="base">
              <a:spcBef>
                <a:spcPct val="0"/>
              </a:spcBef>
              <a:spcAft>
                <a:spcPct val="0"/>
              </a:spcAft>
            </a:pPr>
            <a:endParaRPr lang="en-IN" sz="1000" dirty="0">
              <a:solidFill>
                <a:srgbClr val="000000"/>
              </a:solidFill>
              <a:latin typeface="Arial"/>
            </a:endParaRPr>
          </a:p>
        </p:txBody>
      </p:sp>
      <p:sp>
        <p:nvSpPr>
          <p:cNvPr id="18" name="Rectangle: Rounded Corners 17">
            <a:extLst>
              <a:ext uri="{FF2B5EF4-FFF2-40B4-BE49-F238E27FC236}">
                <a16:creationId xmlns:a16="http://schemas.microsoft.com/office/drawing/2014/main" id="{CD63E370-85D0-47EA-9F82-F5172582552A}"/>
              </a:ext>
            </a:extLst>
          </p:cNvPr>
          <p:cNvSpPr/>
          <p:nvPr/>
        </p:nvSpPr>
        <p:spPr>
          <a:xfrm>
            <a:off x="7726354" y="914400"/>
            <a:ext cx="2438400" cy="304800"/>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r>
              <a:rPr lang="en-IN" sz="1400">
                <a:solidFill>
                  <a:srgbClr val="000000"/>
                </a:solidFill>
                <a:latin typeface="Arial"/>
              </a:rPr>
              <a:t>Variable Pay</a:t>
            </a:r>
          </a:p>
        </p:txBody>
      </p:sp>
    </p:spTree>
    <p:extLst>
      <p:ext uri="{BB962C8B-B14F-4D97-AF65-F5344CB8AC3E}">
        <p14:creationId xmlns:p14="http://schemas.microsoft.com/office/powerpoint/2010/main" val="322232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061B76-220D-475F-9D80-758384276C9D}"/>
              </a:ext>
            </a:extLst>
          </p:cNvPr>
          <p:cNvSpPr txBox="1"/>
          <p:nvPr/>
        </p:nvSpPr>
        <p:spPr>
          <a:xfrm>
            <a:off x="198783" y="776034"/>
            <a:ext cx="11739732" cy="544764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r>
              <a:rPr lang="en-US" sz="1200" dirty="0">
                <a:latin typeface="Graphik" panose="020B0503030202060203" pitchFamily="34" charset="0"/>
              </a:rPr>
              <a:t>India compensation maintained offline for all employees on GCP</a:t>
            </a:r>
          </a:p>
          <a:p>
            <a:pPr lvl="0"/>
            <a:r>
              <a:rPr lang="en-US" sz="1200" b="1" dirty="0">
                <a:latin typeface="Graphik" panose="020B0503030202060203" pitchFamily="34" charset="0"/>
              </a:rPr>
              <a:t>Base Pay:</a:t>
            </a:r>
          </a:p>
          <a:p>
            <a:pPr marL="628650" lvl="1" indent="-171450">
              <a:buFont typeface="Arial" panose="020B0604020202020204" pitchFamily="34" charset="0"/>
              <a:buChar char="•"/>
            </a:pPr>
            <a:r>
              <a:rPr lang="en-US" sz="1200" dirty="0">
                <a:latin typeface="Graphik" panose="020B0503030202060203" pitchFamily="34" charset="0"/>
              </a:rPr>
              <a:t>Last drawn India Base Pay considered as starting point</a:t>
            </a:r>
          </a:p>
          <a:p>
            <a:pPr marL="628650" lvl="1" indent="-171450">
              <a:buFont typeface="Arial" panose="020B0604020202020204" pitchFamily="34" charset="0"/>
              <a:buChar char="•"/>
            </a:pPr>
            <a:r>
              <a:rPr lang="en-US" sz="1200" dirty="0">
                <a:latin typeface="Graphik" panose="020B0503030202060203" pitchFamily="34" charset="0"/>
              </a:rPr>
              <a:t>Revised YOY based on ATCI compensation guidelines and Talent Outcome of the employee</a:t>
            </a:r>
          </a:p>
          <a:p>
            <a:pPr marL="628650" lvl="1" indent="-171450">
              <a:buFont typeface="Arial" panose="020B0604020202020204" pitchFamily="34" charset="0"/>
              <a:buChar char="•"/>
            </a:pPr>
            <a:r>
              <a:rPr lang="en-US" sz="1200" dirty="0">
                <a:latin typeface="Graphik" panose="020B0503030202060203" pitchFamily="34" charset="0"/>
              </a:rPr>
              <a:t>ATCI Total Rewards communicates the compensation to the employee via an email trigger from the mailbox – “</a:t>
            </a:r>
            <a:r>
              <a:rPr lang="en-US" sz="1200" dirty="0" err="1">
                <a:latin typeface="Graphik" panose="020B0503030202060203" pitchFamily="34" charset="0"/>
              </a:rPr>
              <a:t>India.Compensation</a:t>
            </a:r>
            <a:r>
              <a:rPr lang="en-US" sz="1200" dirty="0">
                <a:latin typeface="Graphik" panose="020B0503030202060203" pitchFamily="34" charset="0"/>
              </a:rPr>
              <a:t>” within approximately 10 days of receiving the repat input from SAP team</a:t>
            </a:r>
          </a:p>
          <a:p>
            <a:pPr lvl="0"/>
            <a:endParaRPr lang="en-US" sz="1200" dirty="0">
              <a:latin typeface="Graphik" panose="020B0503030202060203" pitchFamily="34" charset="0"/>
            </a:endParaRPr>
          </a:p>
          <a:p>
            <a:pPr lvl="0"/>
            <a:r>
              <a:rPr lang="en-US" sz="1200" b="1" dirty="0">
                <a:latin typeface="Graphik" panose="020B0503030202060203" pitchFamily="34" charset="0"/>
              </a:rPr>
              <a:t>Next Gen Bonus Program:</a:t>
            </a:r>
            <a:endParaRPr lang="en-US" sz="1200" dirty="0">
              <a:latin typeface="Graphik" panose="020B0503030202060203" pitchFamily="34" charset="0"/>
            </a:endParaRPr>
          </a:p>
          <a:p>
            <a:pPr marL="628650" lvl="1" indent="-171450">
              <a:buFont typeface="Arial" panose="020B0604020202020204" pitchFamily="34" charset="0"/>
              <a:buChar char="•"/>
            </a:pPr>
            <a:r>
              <a:rPr lang="en-US" sz="1200" dirty="0">
                <a:latin typeface="Graphik" panose="020B0503030202060203" pitchFamily="34" charset="0"/>
              </a:rPr>
              <a:t>Repatriates are covered in ATCI Skill Bonus program subject to them meeting the program guidelines and eligibility criteria at the time of rejoining ATCI.</a:t>
            </a:r>
          </a:p>
          <a:p>
            <a:endParaRPr lang="en-US" sz="1200" dirty="0">
              <a:solidFill>
                <a:srgbClr val="FF0000"/>
              </a:solidFill>
              <a:latin typeface="Graphik" panose="020B0503030202060203" pitchFamily="34" charset="0"/>
            </a:endParaRPr>
          </a:p>
          <a:p>
            <a:r>
              <a:rPr lang="en-US" sz="1200" b="1" dirty="0">
                <a:solidFill>
                  <a:schemeClr val="tx1"/>
                </a:solidFill>
                <a:latin typeface="Graphik" panose="020B0503030202060203" pitchFamily="34" charset="0"/>
              </a:rPr>
              <a:t>Also note that: </a:t>
            </a:r>
          </a:p>
          <a:p>
            <a:endParaRPr lang="en-US" sz="1200" dirty="0">
              <a:solidFill>
                <a:srgbClr val="FF0000"/>
              </a:solidFill>
              <a:latin typeface="Graphik" panose="020B0503030202060203" pitchFamily="34" charset="0"/>
            </a:endParaRPr>
          </a:p>
          <a:p>
            <a:pPr marL="171450" indent="-171450">
              <a:buFont typeface="Arial" panose="020B0604020202020204" pitchFamily="34" charset="0"/>
              <a:buChar char="•"/>
            </a:pPr>
            <a:r>
              <a:rPr lang="en-US" sz="1200" dirty="0" err="1">
                <a:solidFill>
                  <a:schemeClr val="tx1"/>
                </a:solidFill>
                <a:latin typeface="Graphik" panose="020B0503030202060203" pitchFamily="34" charset="0"/>
              </a:rPr>
              <a:t>Allsec</a:t>
            </a:r>
            <a:r>
              <a:rPr lang="en-US" sz="1200" dirty="0">
                <a:solidFill>
                  <a:schemeClr val="tx1"/>
                </a:solidFill>
                <a:latin typeface="Graphik" panose="020B0503030202060203" pitchFamily="34" charset="0"/>
              </a:rPr>
              <a:t> portal contains a letter which includes information on the employee’s new Base Pay and other applicable components (</a:t>
            </a:r>
            <a:r>
              <a:rPr lang="en-US" sz="1200" dirty="0" err="1">
                <a:solidFill>
                  <a:schemeClr val="tx1"/>
                </a:solidFill>
                <a:latin typeface="Graphik" panose="020B0503030202060203" pitchFamily="34" charset="0"/>
              </a:rPr>
              <a:t>eg</a:t>
            </a:r>
            <a:r>
              <a:rPr lang="en-US" sz="1200" dirty="0">
                <a:solidFill>
                  <a:schemeClr val="tx1"/>
                </a:solidFill>
                <a:latin typeface="Graphik" panose="020B0503030202060203" pitchFamily="34" charset="0"/>
              </a:rPr>
              <a:t>: ATCI Skill Bonus, Variable Bonus)</a:t>
            </a:r>
          </a:p>
          <a:p>
            <a:pPr marL="171450" indent="-171450">
              <a:buFont typeface="Arial" panose="020B0604020202020204" pitchFamily="34" charset="0"/>
              <a:buChar char="•"/>
            </a:pPr>
            <a:r>
              <a:rPr lang="en-US" sz="1200" dirty="0">
                <a:solidFill>
                  <a:schemeClr val="tx1"/>
                </a:solidFill>
                <a:latin typeface="Graphik" panose="020B0503030202060203" pitchFamily="34" charset="0"/>
              </a:rPr>
              <a:t>Onsite compensation of the employee has no bearing on ATCI compensation.</a:t>
            </a: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a:p>
            <a:endParaRPr lang="en-US" sz="1200" dirty="0">
              <a:solidFill>
                <a:srgbClr val="FF0000"/>
              </a:solidFill>
              <a:latin typeface="Graphik" panose="020B0503030202060203" pitchFamily="34" charset="0"/>
            </a:endParaRPr>
          </a:p>
        </p:txBody>
      </p:sp>
      <p:sp>
        <p:nvSpPr>
          <p:cNvPr id="6" name="TextBox 5">
            <a:extLst>
              <a:ext uri="{FF2B5EF4-FFF2-40B4-BE49-F238E27FC236}">
                <a16:creationId xmlns:a16="http://schemas.microsoft.com/office/drawing/2014/main" id="{D59FDCFD-29C4-42B4-B26C-C8BA25467F2D}"/>
              </a:ext>
            </a:extLst>
          </p:cNvPr>
          <p:cNvSpPr txBox="1"/>
          <p:nvPr/>
        </p:nvSpPr>
        <p:spPr>
          <a:xfrm>
            <a:off x="449155" y="4138665"/>
            <a:ext cx="2374119" cy="830997"/>
          </a:xfrm>
          <a:prstGeom prst="rect">
            <a:avLst/>
          </a:prstGeom>
          <a:noFill/>
        </p:spPr>
        <p:txBody>
          <a:bodyPr wrap="square" rtlCol="0">
            <a:spAutoFit/>
          </a:bodyPr>
          <a:lstStyle/>
          <a:p>
            <a:r>
              <a:rPr lang="en-IN" sz="1200" b="1" dirty="0"/>
              <a:t>Sample Illustration:</a:t>
            </a:r>
            <a:endParaRPr lang="en-IN" sz="1200" dirty="0"/>
          </a:p>
          <a:p>
            <a:r>
              <a:rPr lang="en-IN" sz="1200" dirty="0"/>
              <a:t>GCP start date in June 2018 (FY18), and repatriation in April 2020 (FY20)</a:t>
            </a:r>
          </a:p>
        </p:txBody>
      </p:sp>
      <p:grpSp>
        <p:nvGrpSpPr>
          <p:cNvPr id="7" name="Group 6">
            <a:extLst>
              <a:ext uri="{FF2B5EF4-FFF2-40B4-BE49-F238E27FC236}">
                <a16:creationId xmlns:a16="http://schemas.microsoft.com/office/drawing/2014/main" id="{0125C3AF-B676-4B26-ADF1-9098D4F016F1}"/>
              </a:ext>
            </a:extLst>
          </p:cNvPr>
          <p:cNvGrpSpPr/>
          <p:nvPr/>
        </p:nvGrpSpPr>
        <p:grpSpPr>
          <a:xfrm>
            <a:off x="1928681" y="4118696"/>
            <a:ext cx="6745345" cy="2339920"/>
            <a:chOff x="503237" y="4047432"/>
            <a:chExt cx="8220979" cy="2129879"/>
          </a:xfrm>
        </p:grpSpPr>
        <p:sp>
          <p:nvSpPr>
            <p:cNvPr id="8" name="Text Box 16">
              <a:extLst>
                <a:ext uri="{FF2B5EF4-FFF2-40B4-BE49-F238E27FC236}">
                  <a16:creationId xmlns:a16="http://schemas.microsoft.com/office/drawing/2014/main" id="{C0868430-76CA-49AE-8B6D-930ECC3A78DD}"/>
                </a:ext>
              </a:extLst>
            </p:cNvPr>
            <p:cNvSpPr txBox="1">
              <a:spLocks noChangeArrowheads="1"/>
            </p:cNvSpPr>
            <p:nvPr/>
          </p:nvSpPr>
          <p:spPr bwMode="auto">
            <a:xfrm>
              <a:off x="503237" y="4866589"/>
              <a:ext cx="1954592" cy="420224"/>
            </a:xfrm>
            <a:prstGeom prst="rect">
              <a:avLst/>
            </a:prstGeom>
            <a:solidFill>
              <a:schemeClr val="hlink"/>
            </a:solidFill>
            <a:ln w="9525">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FY18 ATCI Compensation</a:t>
              </a:r>
            </a:p>
          </p:txBody>
        </p:sp>
        <p:sp>
          <p:nvSpPr>
            <p:cNvPr id="9" name="Text Box 17">
              <a:extLst>
                <a:ext uri="{FF2B5EF4-FFF2-40B4-BE49-F238E27FC236}">
                  <a16:creationId xmlns:a16="http://schemas.microsoft.com/office/drawing/2014/main" id="{075080FB-E761-4783-ACAD-9E0E7871B635}"/>
                </a:ext>
              </a:extLst>
            </p:cNvPr>
            <p:cNvSpPr txBox="1">
              <a:spLocks noChangeArrowheads="1"/>
            </p:cNvSpPr>
            <p:nvPr/>
          </p:nvSpPr>
          <p:spPr bwMode="auto">
            <a:xfrm>
              <a:off x="3717545" y="4702560"/>
              <a:ext cx="1969004" cy="770411"/>
            </a:xfrm>
            <a:prstGeom prst="rect">
              <a:avLst/>
            </a:prstGeom>
            <a:solidFill>
              <a:schemeClr val="hlink"/>
            </a:solidFill>
            <a:ln w="9525" algn="ctr">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FY19 ATCI Compensation</a:t>
              </a:r>
            </a:p>
            <a:p>
              <a:pPr algn="ctr">
                <a:spcBef>
                  <a:spcPct val="50000"/>
                </a:spcBef>
              </a:pPr>
              <a:r>
                <a:rPr lang="en-US" sz="1000" b="1" dirty="0">
                  <a:solidFill>
                    <a:schemeClr val="bg1"/>
                  </a:solidFill>
                  <a:latin typeface="+mj-lt"/>
                </a:rPr>
                <a:t>(revision </a:t>
              </a:r>
              <a:r>
                <a:rPr lang="en-US" sz="1000" b="1" dirty="0" err="1">
                  <a:solidFill>
                    <a:schemeClr val="bg1"/>
                  </a:solidFill>
                  <a:latin typeface="+mj-lt"/>
                </a:rPr>
                <a:t>w.e.f</a:t>
              </a:r>
              <a:r>
                <a:rPr lang="en-US" sz="1000" b="1" dirty="0">
                  <a:solidFill>
                    <a:schemeClr val="bg1"/>
                  </a:solidFill>
                  <a:latin typeface="+mj-lt"/>
                </a:rPr>
                <a:t> 1</a:t>
              </a:r>
              <a:r>
                <a:rPr lang="en-US" sz="1000" b="1" baseline="30000" dirty="0">
                  <a:solidFill>
                    <a:schemeClr val="bg1"/>
                  </a:solidFill>
                  <a:latin typeface="+mj-lt"/>
                </a:rPr>
                <a:t>st</a:t>
              </a:r>
              <a:r>
                <a:rPr lang="en-US" sz="1000" b="1" dirty="0">
                  <a:solidFill>
                    <a:schemeClr val="bg1"/>
                  </a:solidFill>
                  <a:latin typeface="+mj-lt"/>
                </a:rPr>
                <a:t> Dec-2018)</a:t>
              </a:r>
            </a:p>
          </p:txBody>
        </p:sp>
        <p:sp>
          <p:nvSpPr>
            <p:cNvPr id="10" name="Text Box 18">
              <a:extLst>
                <a:ext uri="{FF2B5EF4-FFF2-40B4-BE49-F238E27FC236}">
                  <a16:creationId xmlns:a16="http://schemas.microsoft.com/office/drawing/2014/main" id="{06401B93-0946-4EE3-AAFE-873132B8955E}"/>
                </a:ext>
              </a:extLst>
            </p:cNvPr>
            <p:cNvSpPr txBox="1">
              <a:spLocks noChangeArrowheads="1"/>
            </p:cNvSpPr>
            <p:nvPr/>
          </p:nvSpPr>
          <p:spPr bwMode="auto">
            <a:xfrm>
              <a:off x="6803395" y="4681940"/>
              <a:ext cx="1920821" cy="770411"/>
            </a:xfrm>
            <a:prstGeom prst="rect">
              <a:avLst/>
            </a:prstGeom>
            <a:solidFill>
              <a:schemeClr val="hlink"/>
            </a:solidFill>
            <a:ln w="9525" algn="ctr">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FY20 ATCI Compensation </a:t>
              </a:r>
              <a:r>
                <a:rPr lang="en-US" sz="1000" b="1" dirty="0">
                  <a:solidFill>
                    <a:schemeClr val="bg1"/>
                  </a:solidFill>
                </a:rPr>
                <a:t>(revision </a:t>
              </a:r>
              <a:r>
                <a:rPr lang="en-US" sz="1000" b="1" dirty="0" err="1">
                  <a:solidFill>
                    <a:schemeClr val="bg1"/>
                  </a:solidFill>
                </a:rPr>
                <a:t>w.e.f</a:t>
              </a:r>
              <a:r>
                <a:rPr lang="en-US" sz="1000" b="1" dirty="0">
                  <a:solidFill>
                    <a:schemeClr val="bg1"/>
                  </a:solidFill>
                </a:rPr>
                <a:t> Dec</a:t>
              </a:r>
              <a:endParaRPr lang="en-US" sz="1000" b="1" dirty="0">
                <a:solidFill>
                  <a:schemeClr val="bg1"/>
                </a:solidFill>
                <a:latin typeface="+mj-lt"/>
              </a:endParaRPr>
            </a:p>
            <a:p>
              <a:pPr algn="ctr">
                <a:spcBef>
                  <a:spcPct val="50000"/>
                </a:spcBef>
              </a:pPr>
              <a:r>
                <a:rPr lang="en-US" sz="1000" b="1" dirty="0">
                  <a:solidFill>
                    <a:schemeClr val="bg1"/>
                  </a:solidFill>
                </a:rPr>
                <a:t>-2019</a:t>
              </a:r>
            </a:p>
          </p:txBody>
        </p:sp>
        <p:sp>
          <p:nvSpPr>
            <p:cNvPr id="11" name="Text Box 19">
              <a:extLst>
                <a:ext uri="{FF2B5EF4-FFF2-40B4-BE49-F238E27FC236}">
                  <a16:creationId xmlns:a16="http://schemas.microsoft.com/office/drawing/2014/main" id="{C66F6663-EACB-4A58-AC13-9EB4DA5EBBCB}"/>
                </a:ext>
              </a:extLst>
            </p:cNvPr>
            <p:cNvSpPr txBox="1">
              <a:spLocks noChangeArrowheads="1"/>
            </p:cNvSpPr>
            <p:nvPr/>
          </p:nvSpPr>
          <p:spPr bwMode="auto">
            <a:xfrm>
              <a:off x="592546" y="5321551"/>
              <a:ext cx="1598612" cy="392209"/>
            </a:xfrm>
            <a:prstGeom prst="rect">
              <a:avLst/>
            </a:prstGeom>
            <a:noFill/>
            <a:ln w="9525">
              <a:noFill/>
              <a:miter lim="800000"/>
              <a:headEnd/>
              <a:tailEnd/>
            </a:ln>
          </p:spPr>
          <p:txBody>
            <a:bodyPr wrap="square">
              <a:spAutoFit/>
            </a:bodyPr>
            <a:lstStyle/>
            <a:p>
              <a:pPr algn="ctr">
                <a:spcBef>
                  <a:spcPct val="50000"/>
                </a:spcBef>
              </a:pPr>
              <a:r>
                <a:rPr lang="en-US" sz="1050" dirty="0">
                  <a:latin typeface="+mj-lt"/>
                </a:rPr>
                <a:t>(Last drawn ATCI salary)</a:t>
              </a:r>
            </a:p>
          </p:txBody>
        </p:sp>
        <p:sp>
          <p:nvSpPr>
            <p:cNvPr id="12" name="Line 20">
              <a:extLst>
                <a:ext uri="{FF2B5EF4-FFF2-40B4-BE49-F238E27FC236}">
                  <a16:creationId xmlns:a16="http://schemas.microsoft.com/office/drawing/2014/main" id="{8BF57364-C201-4C84-B09E-3BE7E5D315C2}"/>
                </a:ext>
              </a:extLst>
            </p:cNvPr>
            <p:cNvSpPr>
              <a:spLocks noChangeShapeType="1"/>
            </p:cNvSpPr>
            <p:nvPr/>
          </p:nvSpPr>
          <p:spPr bwMode="auto">
            <a:xfrm>
              <a:off x="2512218" y="5104613"/>
              <a:ext cx="1136650" cy="0"/>
            </a:xfrm>
            <a:prstGeom prst="line">
              <a:avLst/>
            </a:prstGeom>
            <a:noFill/>
            <a:ln w="9525">
              <a:solidFill>
                <a:schemeClr val="hlink"/>
              </a:solidFill>
              <a:round/>
              <a:headEnd/>
              <a:tailEnd type="triangle" w="med" len="med"/>
            </a:ln>
          </p:spPr>
          <p:txBody>
            <a:bodyPr/>
            <a:lstStyle/>
            <a:p>
              <a:endParaRPr lang="en-US" sz="1200">
                <a:latin typeface="+mj-lt"/>
              </a:endParaRPr>
            </a:p>
          </p:txBody>
        </p:sp>
        <p:sp>
          <p:nvSpPr>
            <p:cNvPr id="13" name="Line 21">
              <a:extLst>
                <a:ext uri="{FF2B5EF4-FFF2-40B4-BE49-F238E27FC236}">
                  <a16:creationId xmlns:a16="http://schemas.microsoft.com/office/drawing/2014/main" id="{F3ADD564-C152-4DA0-A1A8-948BF504753E}"/>
                </a:ext>
              </a:extLst>
            </p:cNvPr>
            <p:cNvSpPr>
              <a:spLocks noChangeShapeType="1"/>
            </p:cNvSpPr>
            <p:nvPr/>
          </p:nvSpPr>
          <p:spPr bwMode="auto">
            <a:xfrm>
              <a:off x="5587207" y="5088755"/>
              <a:ext cx="1136650" cy="0"/>
            </a:xfrm>
            <a:prstGeom prst="line">
              <a:avLst/>
            </a:prstGeom>
            <a:noFill/>
            <a:ln w="9525">
              <a:solidFill>
                <a:schemeClr val="hlink"/>
              </a:solidFill>
              <a:round/>
              <a:headEnd/>
              <a:tailEnd type="triangle" w="med" len="med"/>
            </a:ln>
          </p:spPr>
          <p:txBody>
            <a:bodyPr/>
            <a:lstStyle/>
            <a:p>
              <a:endParaRPr lang="en-US" sz="1200">
                <a:latin typeface="+mj-lt"/>
              </a:endParaRPr>
            </a:p>
          </p:txBody>
        </p:sp>
        <p:sp>
          <p:nvSpPr>
            <p:cNvPr id="14" name="Text Box 22">
              <a:extLst>
                <a:ext uri="{FF2B5EF4-FFF2-40B4-BE49-F238E27FC236}">
                  <a16:creationId xmlns:a16="http://schemas.microsoft.com/office/drawing/2014/main" id="{EA08C786-91FB-4503-94CB-F6F926A1D428}"/>
                </a:ext>
              </a:extLst>
            </p:cNvPr>
            <p:cNvSpPr txBox="1">
              <a:spLocks noChangeArrowheads="1"/>
            </p:cNvSpPr>
            <p:nvPr/>
          </p:nvSpPr>
          <p:spPr bwMode="auto">
            <a:xfrm>
              <a:off x="2285999" y="4047432"/>
              <a:ext cx="1593850" cy="588314"/>
            </a:xfrm>
            <a:prstGeom prst="rect">
              <a:avLst/>
            </a:prstGeom>
            <a:noFill/>
            <a:ln w="9525">
              <a:solidFill>
                <a:schemeClr val="accent2"/>
              </a:solidFill>
              <a:miter lim="800000"/>
              <a:headEnd/>
              <a:tailEnd/>
            </a:ln>
          </p:spPr>
          <p:txBody>
            <a:bodyPr>
              <a:spAutoFit/>
            </a:bodyPr>
            <a:lstStyle/>
            <a:p>
              <a:pPr algn="ctr">
                <a:spcBef>
                  <a:spcPct val="50000"/>
                </a:spcBef>
              </a:pPr>
              <a:r>
                <a:rPr lang="en-US" sz="1200" dirty="0">
                  <a:latin typeface="+mj-lt"/>
                </a:rPr>
                <a:t>FY18 Talent Outcome while on GCP</a:t>
              </a:r>
            </a:p>
          </p:txBody>
        </p:sp>
        <p:sp>
          <p:nvSpPr>
            <p:cNvPr id="15" name="Text Box 23">
              <a:extLst>
                <a:ext uri="{FF2B5EF4-FFF2-40B4-BE49-F238E27FC236}">
                  <a16:creationId xmlns:a16="http://schemas.microsoft.com/office/drawing/2014/main" id="{E2B1B8DD-A015-46A2-8EFE-E27CA7DACC30}"/>
                </a:ext>
              </a:extLst>
            </p:cNvPr>
            <p:cNvSpPr txBox="1">
              <a:spLocks noChangeArrowheads="1"/>
            </p:cNvSpPr>
            <p:nvPr/>
          </p:nvSpPr>
          <p:spPr bwMode="auto">
            <a:xfrm>
              <a:off x="2332783" y="5563739"/>
              <a:ext cx="1598612" cy="588314"/>
            </a:xfrm>
            <a:prstGeom prst="rect">
              <a:avLst/>
            </a:prstGeom>
            <a:noFill/>
            <a:ln w="9525">
              <a:solidFill>
                <a:schemeClr val="accent2"/>
              </a:solidFill>
              <a:miter lim="800000"/>
              <a:headEnd/>
              <a:tailEnd/>
            </a:ln>
          </p:spPr>
          <p:txBody>
            <a:bodyPr wrap="square">
              <a:spAutoFit/>
            </a:bodyPr>
            <a:lstStyle/>
            <a:p>
              <a:pPr algn="ctr">
                <a:spcBef>
                  <a:spcPct val="50000"/>
                </a:spcBef>
              </a:pPr>
              <a:r>
                <a:rPr lang="en-US" sz="1200" dirty="0">
                  <a:latin typeface="+mj-lt"/>
                </a:rPr>
                <a:t>FY19 ATCI Comp increase guidelines</a:t>
              </a:r>
            </a:p>
          </p:txBody>
        </p:sp>
        <p:sp>
          <p:nvSpPr>
            <p:cNvPr id="16" name="AutoShape 24">
              <a:extLst>
                <a:ext uri="{FF2B5EF4-FFF2-40B4-BE49-F238E27FC236}">
                  <a16:creationId xmlns:a16="http://schemas.microsoft.com/office/drawing/2014/main" id="{E2FCF225-B878-432B-AC94-12A77DFC0D06}"/>
                </a:ext>
              </a:extLst>
            </p:cNvPr>
            <p:cNvSpPr>
              <a:spLocks noChangeArrowheads="1"/>
            </p:cNvSpPr>
            <p:nvPr/>
          </p:nvSpPr>
          <p:spPr bwMode="auto">
            <a:xfrm>
              <a:off x="2900363" y="5146675"/>
              <a:ext cx="404812"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17" name="AutoShape 25">
              <a:extLst>
                <a:ext uri="{FF2B5EF4-FFF2-40B4-BE49-F238E27FC236}">
                  <a16:creationId xmlns:a16="http://schemas.microsoft.com/office/drawing/2014/main" id="{C8A57752-2BD4-4627-B96A-3558F0DEBF53}"/>
                </a:ext>
              </a:extLst>
            </p:cNvPr>
            <p:cNvSpPr>
              <a:spLocks noChangeArrowheads="1"/>
            </p:cNvSpPr>
            <p:nvPr/>
          </p:nvSpPr>
          <p:spPr bwMode="auto">
            <a:xfrm rot="10800000">
              <a:off x="2896628" y="4755764"/>
              <a:ext cx="404813"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18" name="Text Box 27">
              <a:extLst>
                <a:ext uri="{FF2B5EF4-FFF2-40B4-BE49-F238E27FC236}">
                  <a16:creationId xmlns:a16="http://schemas.microsoft.com/office/drawing/2014/main" id="{F0F2DDEE-084D-4649-A826-6DEB00567703}"/>
                </a:ext>
              </a:extLst>
            </p:cNvPr>
            <p:cNvSpPr txBox="1">
              <a:spLocks noChangeArrowheads="1"/>
            </p:cNvSpPr>
            <p:nvPr/>
          </p:nvSpPr>
          <p:spPr bwMode="auto">
            <a:xfrm>
              <a:off x="5356226" y="5588997"/>
              <a:ext cx="1598612" cy="588314"/>
            </a:xfrm>
            <a:prstGeom prst="rect">
              <a:avLst/>
            </a:prstGeom>
            <a:noFill/>
            <a:ln w="9525">
              <a:solidFill>
                <a:schemeClr val="accent2"/>
              </a:solidFill>
              <a:miter lim="800000"/>
              <a:headEnd/>
              <a:tailEnd/>
            </a:ln>
          </p:spPr>
          <p:txBody>
            <a:bodyPr wrap="square" anchor="ctr">
              <a:spAutoFit/>
            </a:bodyPr>
            <a:lstStyle/>
            <a:p>
              <a:pPr algn="ctr">
                <a:spcBef>
                  <a:spcPct val="50000"/>
                </a:spcBef>
              </a:pPr>
              <a:r>
                <a:rPr lang="en-US" sz="1200" dirty="0">
                  <a:latin typeface="+mj-lt"/>
                </a:rPr>
                <a:t>FY20 ATCI Comp increase guidelines</a:t>
              </a:r>
            </a:p>
          </p:txBody>
        </p:sp>
        <p:sp>
          <p:nvSpPr>
            <p:cNvPr id="19" name="AutoShape 28">
              <a:extLst>
                <a:ext uri="{FF2B5EF4-FFF2-40B4-BE49-F238E27FC236}">
                  <a16:creationId xmlns:a16="http://schemas.microsoft.com/office/drawing/2014/main" id="{59390CDC-817F-4766-80B8-04869768F8A8}"/>
                </a:ext>
              </a:extLst>
            </p:cNvPr>
            <p:cNvSpPr>
              <a:spLocks noChangeArrowheads="1"/>
            </p:cNvSpPr>
            <p:nvPr/>
          </p:nvSpPr>
          <p:spPr bwMode="auto">
            <a:xfrm>
              <a:off x="5943132" y="5124937"/>
              <a:ext cx="404814"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20" name="AutoShape 29">
              <a:extLst>
                <a:ext uri="{FF2B5EF4-FFF2-40B4-BE49-F238E27FC236}">
                  <a16:creationId xmlns:a16="http://schemas.microsoft.com/office/drawing/2014/main" id="{EF996F98-11D2-47F9-BF5C-2C441F939AFB}"/>
                </a:ext>
              </a:extLst>
            </p:cNvPr>
            <p:cNvSpPr>
              <a:spLocks noChangeArrowheads="1"/>
            </p:cNvSpPr>
            <p:nvPr/>
          </p:nvSpPr>
          <p:spPr bwMode="auto">
            <a:xfrm rot="10800000">
              <a:off x="5934667" y="4755763"/>
              <a:ext cx="404812" cy="314325"/>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grpSp>
      <p:sp>
        <p:nvSpPr>
          <p:cNvPr id="21" name="AutoShape 25">
            <a:extLst>
              <a:ext uri="{FF2B5EF4-FFF2-40B4-BE49-F238E27FC236}">
                <a16:creationId xmlns:a16="http://schemas.microsoft.com/office/drawing/2014/main" id="{2FB12AFE-C4AA-45D3-A9D8-7A653878A256}"/>
              </a:ext>
            </a:extLst>
          </p:cNvPr>
          <p:cNvSpPr>
            <a:spLocks noChangeArrowheads="1"/>
          </p:cNvSpPr>
          <p:nvPr/>
        </p:nvSpPr>
        <p:spPr bwMode="auto">
          <a:xfrm rot="5400000">
            <a:off x="8733471" y="5106297"/>
            <a:ext cx="394834" cy="276293"/>
          </a:xfrm>
          <a:prstGeom prst="upArrow">
            <a:avLst>
              <a:gd name="adj1" fmla="val 50000"/>
              <a:gd name="adj2" fmla="val 25000"/>
            </a:avLst>
          </a:prstGeom>
          <a:solidFill>
            <a:schemeClr val="accent2"/>
          </a:solidFill>
          <a:ln w="9525">
            <a:solidFill>
              <a:schemeClr val="tx1"/>
            </a:solidFill>
            <a:miter lim="800000"/>
            <a:headEnd/>
            <a:tailEnd/>
          </a:ln>
        </p:spPr>
        <p:txBody>
          <a:bodyPr wrap="none" anchor="ctr"/>
          <a:lstStyle/>
          <a:p>
            <a:endParaRPr lang="en-US" sz="1200">
              <a:latin typeface="+mj-lt"/>
            </a:endParaRPr>
          </a:p>
        </p:txBody>
      </p:sp>
      <p:sp>
        <p:nvSpPr>
          <p:cNvPr id="22" name="Text Box 16">
            <a:extLst>
              <a:ext uri="{FF2B5EF4-FFF2-40B4-BE49-F238E27FC236}">
                <a16:creationId xmlns:a16="http://schemas.microsoft.com/office/drawing/2014/main" id="{8182E9D7-F79F-423A-B836-1B44BE51C1CA}"/>
              </a:ext>
            </a:extLst>
          </p:cNvPr>
          <p:cNvSpPr txBox="1">
            <a:spLocks noChangeArrowheads="1"/>
          </p:cNvSpPr>
          <p:nvPr/>
        </p:nvSpPr>
        <p:spPr bwMode="auto">
          <a:xfrm>
            <a:off x="9187750" y="4959732"/>
            <a:ext cx="1692064" cy="646331"/>
          </a:xfrm>
          <a:prstGeom prst="rect">
            <a:avLst/>
          </a:prstGeom>
          <a:solidFill>
            <a:schemeClr val="tx2">
              <a:lumMod val="75000"/>
            </a:schemeClr>
          </a:solidFill>
          <a:ln w="9525">
            <a:solidFill>
              <a:schemeClr val="hlink"/>
            </a:solidFill>
            <a:miter lim="800000"/>
            <a:headEnd/>
            <a:tailEnd/>
          </a:ln>
        </p:spPr>
        <p:txBody>
          <a:bodyPr wrap="square">
            <a:spAutoFit/>
          </a:bodyPr>
          <a:lstStyle/>
          <a:p>
            <a:pPr algn="ctr">
              <a:spcBef>
                <a:spcPct val="50000"/>
              </a:spcBef>
            </a:pPr>
            <a:r>
              <a:rPr lang="en-US" sz="1200" b="1" dirty="0">
                <a:solidFill>
                  <a:schemeClr val="bg1"/>
                </a:solidFill>
                <a:latin typeface="+mj-lt"/>
              </a:rPr>
              <a:t>Communicated upon rejoining ATCI in FY20</a:t>
            </a:r>
          </a:p>
        </p:txBody>
      </p:sp>
      <p:sp>
        <p:nvSpPr>
          <p:cNvPr id="23" name="TextBox 22">
            <a:extLst>
              <a:ext uri="{FF2B5EF4-FFF2-40B4-BE49-F238E27FC236}">
                <a16:creationId xmlns:a16="http://schemas.microsoft.com/office/drawing/2014/main" id="{2BDDB0DF-2AE4-4515-B75B-E489FB67292D}"/>
              </a:ext>
            </a:extLst>
          </p:cNvPr>
          <p:cNvSpPr txBox="1"/>
          <p:nvPr/>
        </p:nvSpPr>
        <p:spPr>
          <a:xfrm>
            <a:off x="198783" y="324320"/>
            <a:ext cx="11739732" cy="400110"/>
          </a:xfrm>
          <a:prstGeom prst="rect">
            <a:avLst/>
          </a:prstGeom>
          <a:solidFill>
            <a:schemeClr val="tx1"/>
          </a:solidFill>
        </p:spPr>
        <p:txBody>
          <a:bodyPr wrap="square" rtlCol="0">
            <a:spAutoFit/>
          </a:bodyPr>
          <a:lstStyle/>
          <a:p>
            <a:pPr algn="ctr"/>
            <a:r>
              <a:rPr lang="en-US" sz="2000" b="1" dirty="0">
                <a:solidFill>
                  <a:schemeClr val="bg1"/>
                </a:solidFill>
                <a:latin typeface="Graphik" panose="020B0503030202060203" pitchFamily="34" charset="0"/>
              </a:rPr>
              <a:t>ATCI comp calculation process (post repatriation)</a:t>
            </a:r>
          </a:p>
        </p:txBody>
      </p:sp>
      <p:sp>
        <p:nvSpPr>
          <p:cNvPr id="24" name="Text Box 22">
            <a:extLst>
              <a:ext uri="{FF2B5EF4-FFF2-40B4-BE49-F238E27FC236}">
                <a16:creationId xmlns:a16="http://schemas.microsoft.com/office/drawing/2014/main" id="{C025F350-FC4A-4473-A330-CD530486A816}"/>
              </a:ext>
            </a:extLst>
          </p:cNvPr>
          <p:cNvSpPr txBox="1">
            <a:spLocks noChangeArrowheads="1"/>
          </p:cNvSpPr>
          <p:nvPr/>
        </p:nvSpPr>
        <p:spPr bwMode="auto">
          <a:xfrm>
            <a:off x="5914484" y="4126335"/>
            <a:ext cx="1307760" cy="646331"/>
          </a:xfrm>
          <a:prstGeom prst="rect">
            <a:avLst/>
          </a:prstGeom>
          <a:noFill/>
          <a:ln w="9525">
            <a:solidFill>
              <a:schemeClr val="accent2"/>
            </a:solidFill>
            <a:miter lim="800000"/>
            <a:headEnd/>
            <a:tailEnd/>
          </a:ln>
        </p:spPr>
        <p:txBody>
          <a:bodyPr>
            <a:spAutoFit/>
          </a:bodyPr>
          <a:lstStyle/>
          <a:p>
            <a:pPr algn="ctr">
              <a:spcBef>
                <a:spcPct val="50000"/>
              </a:spcBef>
            </a:pPr>
            <a:r>
              <a:rPr lang="en-US" sz="1200" dirty="0">
                <a:latin typeface="+mj-lt"/>
              </a:rPr>
              <a:t>FY19 Talent Outcome while on GCP</a:t>
            </a:r>
          </a:p>
        </p:txBody>
      </p:sp>
    </p:spTree>
    <p:extLst>
      <p:ext uri="{BB962C8B-B14F-4D97-AF65-F5344CB8AC3E}">
        <p14:creationId xmlns:p14="http://schemas.microsoft.com/office/powerpoint/2010/main" val="914764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92097" y="2478183"/>
            <a:ext cx="5475247" cy="3592927"/>
            <a:chOff x="1310065" y="1710545"/>
            <a:chExt cx="3886538" cy="2795105"/>
          </a:xfrm>
          <a:solidFill>
            <a:schemeClr val="bg1"/>
          </a:solidFill>
        </p:grpSpPr>
        <p:sp>
          <p:nvSpPr>
            <p:cNvPr id="14" name="Rectangle 5"/>
            <p:cNvSpPr>
              <a:spLocks noChangeArrowheads="1"/>
            </p:cNvSpPr>
            <p:nvPr/>
          </p:nvSpPr>
          <p:spPr bwMode="auto">
            <a:xfrm>
              <a:off x="1310065" y="1710545"/>
              <a:ext cx="755138" cy="1223600"/>
            </a:xfrm>
            <a:prstGeom prst="rect">
              <a:avLst/>
            </a:prstGeom>
            <a:solidFill>
              <a:schemeClr val="accent3">
                <a:lumMod val="40000"/>
                <a:lumOff val="60000"/>
              </a:schemeClr>
            </a:solidFill>
            <a:ln>
              <a:noFill/>
              <a:headEnd/>
              <a:tailEnd/>
            </a:ln>
          </p:spPr>
          <p:style>
            <a:lnRef idx="2">
              <a:schemeClr val="accent3"/>
            </a:lnRef>
            <a:fillRef idx="1">
              <a:schemeClr val="lt1"/>
            </a:fillRef>
            <a:effectRef idx="0">
              <a:schemeClr val="accent3"/>
            </a:effectRef>
            <a:fontRef idx="minor">
              <a:schemeClr val="dk1"/>
            </a:fontRef>
          </p:style>
          <p:txBody>
            <a:bodyPr wrap="none" lIns="45720" rIns="45720" anchor="ctr"/>
            <a:lstStyle/>
            <a:p>
              <a:pPr algn="ctr" eaLnBrk="0" hangingPunct="0">
                <a:spcBef>
                  <a:spcPct val="0"/>
                </a:spcBef>
              </a:pPr>
              <a:r>
                <a:rPr lang="en-GB" sz="1200" b="1">
                  <a:solidFill>
                    <a:srgbClr val="000000"/>
                  </a:solidFill>
                  <a:latin typeface="Arial"/>
                </a:rPr>
                <a:t>Excess </a:t>
              </a:r>
            </a:p>
            <a:p>
              <a:pPr algn="ctr" eaLnBrk="0" hangingPunct="0">
                <a:spcBef>
                  <a:spcPct val="0"/>
                </a:spcBef>
              </a:pPr>
              <a:r>
                <a:rPr lang="en-GB" sz="1200" b="1">
                  <a:solidFill>
                    <a:srgbClr val="000000"/>
                  </a:solidFill>
                  <a:latin typeface="Arial"/>
                </a:rPr>
                <a:t>Baggage</a:t>
              </a:r>
            </a:p>
            <a:p>
              <a:pPr eaLnBrk="0" hangingPunct="0">
                <a:spcBef>
                  <a:spcPct val="0"/>
                </a:spcBef>
              </a:pPr>
              <a:endParaRPr lang="en-GB" sz="1200" b="1">
                <a:solidFill>
                  <a:prstClr val="white"/>
                </a:solidFill>
                <a:latin typeface="Arial"/>
              </a:endParaRPr>
            </a:p>
          </p:txBody>
        </p:sp>
        <p:sp>
          <p:nvSpPr>
            <p:cNvPr id="15" name="Rectangle 6"/>
            <p:cNvSpPr>
              <a:spLocks noChangeArrowheads="1"/>
            </p:cNvSpPr>
            <p:nvPr/>
          </p:nvSpPr>
          <p:spPr bwMode="auto">
            <a:xfrm>
              <a:off x="1310065" y="3129416"/>
              <a:ext cx="755138" cy="1376234"/>
            </a:xfrm>
            <a:prstGeom prst="rect">
              <a:avLst/>
            </a:prstGeom>
            <a:solidFill>
              <a:schemeClr val="accent3">
                <a:lumMod val="40000"/>
                <a:lumOff val="60000"/>
              </a:schemeClr>
            </a:solidFill>
            <a:ln>
              <a:noFill/>
              <a:headEnd/>
              <a:tailEnd/>
            </a:ln>
          </p:spPr>
          <p:style>
            <a:lnRef idx="2">
              <a:schemeClr val="accent3"/>
            </a:lnRef>
            <a:fillRef idx="1">
              <a:schemeClr val="lt1"/>
            </a:fillRef>
            <a:effectRef idx="0">
              <a:schemeClr val="accent3"/>
            </a:effectRef>
            <a:fontRef idx="minor">
              <a:schemeClr val="dk1"/>
            </a:fontRef>
          </p:style>
          <p:txBody>
            <a:bodyPr wrap="none" lIns="45720" rIns="45720" anchor="ctr"/>
            <a:lstStyle/>
            <a:p>
              <a:pPr algn="ctr" eaLnBrk="0" hangingPunct="0">
                <a:spcBef>
                  <a:spcPct val="0"/>
                </a:spcBef>
              </a:pPr>
              <a:r>
                <a:rPr lang="en-GB" sz="1200" b="1">
                  <a:solidFill>
                    <a:srgbClr val="000000"/>
                  </a:solidFill>
                  <a:latin typeface="Arial"/>
                </a:rPr>
                <a:t>Airport</a:t>
              </a:r>
            </a:p>
            <a:p>
              <a:pPr algn="ctr" eaLnBrk="0" hangingPunct="0">
                <a:spcBef>
                  <a:spcPct val="0"/>
                </a:spcBef>
              </a:pPr>
              <a:r>
                <a:rPr lang="en-GB" sz="1200" b="1">
                  <a:solidFill>
                    <a:srgbClr val="000000"/>
                  </a:solidFill>
                  <a:latin typeface="Arial"/>
                </a:rPr>
                <a:t>Transfer</a:t>
              </a:r>
            </a:p>
            <a:p>
              <a:pPr eaLnBrk="0" hangingPunct="0">
                <a:spcBef>
                  <a:spcPct val="0"/>
                </a:spcBef>
              </a:pPr>
              <a:endParaRPr lang="en-GB" sz="1200" b="1">
                <a:solidFill>
                  <a:prstClr val="white"/>
                </a:solidFill>
                <a:latin typeface="Arial"/>
              </a:endParaRPr>
            </a:p>
          </p:txBody>
        </p:sp>
        <p:sp>
          <p:nvSpPr>
            <p:cNvPr id="16" name="AutoShape 7"/>
            <p:cNvSpPr>
              <a:spLocks noChangeArrowheads="1"/>
            </p:cNvSpPr>
            <p:nvPr/>
          </p:nvSpPr>
          <p:spPr bwMode="auto">
            <a:xfrm>
              <a:off x="2424398" y="1710545"/>
              <a:ext cx="2695662" cy="1223600"/>
            </a:xfrm>
            <a:prstGeom prst="homePlate">
              <a:avLst>
                <a:gd name="adj" fmla="val 24156"/>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wrap="none" lIns="45720" rIns="45720"/>
            <a:lstStyle/>
            <a:p>
              <a:pPr eaLnBrk="0" hangingPunct="0">
                <a:spcBef>
                  <a:spcPts val="100"/>
                </a:spcBef>
                <a:spcAft>
                  <a:spcPts val="100"/>
                </a:spcAft>
              </a:pPr>
              <a:endParaRPr lang="en-US" sz="1200">
                <a:solidFill>
                  <a:srgbClr val="000000"/>
                </a:solidFill>
                <a:latin typeface="Arial"/>
                <a:cs typeface="Arial" panose="020B0604020202020204" pitchFamily="34" charset="0"/>
              </a:endParaRPr>
            </a:p>
            <a:p>
              <a:pPr marL="171450" indent="-171450" eaLnBrk="0" hangingPunct="0">
                <a:spcBef>
                  <a:spcPts val="100"/>
                </a:spcBef>
                <a:spcAft>
                  <a:spcPts val="100"/>
                </a:spcAft>
                <a:buFont typeface="Wingdings" panose="05000000000000000000" pitchFamily="2" charset="2"/>
                <a:buChar char="q"/>
              </a:pPr>
              <a:r>
                <a:rPr lang="en-US" sz="1200">
                  <a:solidFill>
                    <a:srgbClr val="000000"/>
                  </a:solidFill>
                  <a:latin typeface="Arial" pitchFamily="34" charset="0"/>
                  <a:cs typeface="Arial" pitchFamily="34" charset="0"/>
                </a:rPr>
                <a:t>Employees should also refer to their home </a:t>
              </a:r>
            </a:p>
            <a:p>
              <a:pPr eaLnBrk="0" hangingPunct="0">
                <a:spcBef>
                  <a:spcPts val="100"/>
                </a:spcBef>
                <a:spcAft>
                  <a:spcPts val="100"/>
                </a:spcAft>
              </a:pPr>
              <a:r>
                <a:rPr lang="en-US" sz="1200">
                  <a:solidFill>
                    <a:srgbClr val="000000"/>
                  </a:solidFill>
                  <a:latin typeface="Arial" pitchFamily="34" charset="0"/>
                  <a:cs typeface="Arial" pitchFamily="34" charset="0"/>
                </a:rPr>
                <a:t>country supplement for additional details on </a:t>
              </a:r>
            </a:p>
            <a:p>
              <a:pPr eaLnBrk="0" hangingPunct="0">
                <a:spcBef>
                  <a:spcPts val="100"/>
                </a:spcBef>
                <a:spcAft>
                  <a:spcPts val="100"/>
                </a:spcAft>
              </a:pPr>
              <a:r>
                <a:rPr lang="en-US" sz="1200">
                  <a:solidFill>
                    <a:srgbClr val="000000"/>
                  </a:solidFill>
                  <a:latin typeface="Arial" pitchFamily="34" charset="0"/>
                  <a:cs typeface="Arial" pitchFamily="34" charset="0"/>
                </a:rPr>
                <a:t>the provision. Supporting documentation must </a:t>
              </a:r>
            </a:p>
            <a:p>
              <a:pPr eaLnBrk="0" hangingPunct="0">
                <a:spcBef>
                  <a:spcPts val="100"/>
                </a:spcBef>
                <a:spcAft>
                  <a:spcPts val="100"/>
                </a:spcAft>
              </a:pPr>
              <a:r>
                <a:rPr lang="en-US" sz="1200">
                  <a:solidFill>
                    <a:srgbClr val="000000"/>
                  </a:solidFill>
                  <a:latin typeface="Arial" pitchFamily="34" charset="0"/>
                  <a:cs typeface="Arial" pitchFamily="34" charset="0"/>
                </a:rPr>
                <a:t>be submitted to claim reimbursement of this </a:t>
              </a:r>
            </a:p>
            <a:p>
              <a:pPr eaLnBrk="0" hangingPunct="0">
                <a:spcBef>
                  <a:spcPts val="100"/>
                </a:spcBef>
                <a:spcAft>
                  <a:spcPts val="100"/>
                </a:spcAft>
              </a:pPr>
              <a:r>
                <a:rPr lang="en-US" sz="1200">
                  <a:solidFill>
                    <a:srgbClr val="000000"/>
                  </a:solidFill>
                  <a:latin typeface="Arial" pitchFamily="34" charset="0"/>
                  <a:cs typeface="Arial" pitchFamily="34" charset="0"/>
                </a:rPr>
                <a:t>expense</a:t>
              </a:r>
              <a:endParaRPr lang="en-GB" sz="1200">
                <a:solidFill>
                  <a:srgbClr val="000000"/>
                </a:solidFill>
                <a:latin typeface="Arial"/>
              </a:endParaRPr>
            </a:p>
          </p:txBody>
        </p:sp>
        <p:sp>
          <p:nvSpPr>
            <p:cNvPr id="17" name="AutoShape 8"/>
            <p:cNvSpPr>
              <a:spLocks noChangeArrowheads="1"/>
            </p:cNvSpPr>
            <p:nvPr/>
          </p:nvSpPr>
          <p:spPr bwMode="auto">
            <a:xfrm>
              <a:off x="2424398" y="3117552"/>
              <a:ext cx="2772205" cy="1373671"/>
            </a:xfrm>
            <a:prstGeom prst="homePlate">
              <a:avLst>
                <a:gd name="adj" fmla="val 24156"/>
              </a:avLst>
            </a:prstGeom>
            <a:solidFill>
              <a:schemeClr val="bg1"/>
            </a:solidFill>
            <a:ln>
              <a:headEnd/>
              <a:tailEnd/>
            </a:ln>
          </p:spPr>
          <p:style>
            <a:lnRef idx="2">
              <a:schemeClr val="accent3"/>
            </a:lnRef>
            <a:fillRef idx="1">
              <a:schemeClr val="lt1"/>
            </a:fillRef>
            <a:effectRef idx="0">
              <a:schemeClr val="accent3"/>
            </a:effectRef>
            <a:fontRef idx="minor">
              <a:schemeClr val="dk1"/>
            </a:fontRef>
          </p:style>
          <p:txBody>
            <a:bodyPr wrap="none" lIns="45720" rIns="45720"/>
            <a:lstStyle/>
            <a:p>
              <a:pPr marL="171450" indent="-171450">
                <a:buFont typeface="Wingdings" panose="05000000000000000000" pitchFamily="2" charset="2"/>
                <a:buChar char="q"/>
                <a:defRPr/>
              </a:pPr>
              <a:endParaRPr lang="en-US" sz="1200">
                <a:solidFill>
                  <a:srgbClr val="000000"/>
                </a:solidFill>
                <a:latin typeface="Arial" pitchFamily="34" charset="0"/>
                <a:cs typeface="Arial" pitchFamily="34" charset="0"/>
              </a:endParaRPr>
            </a:p>
            <a:p>
              <a:pPr marL="171450" indent="-171450">
                <a:buFont typeface="Wingdings" panose="05000000000000000000" pitchFamily="2" charset="2"/>
                <a:buChar char="q"/>
                <a:defRPr/>
              </a:pPr>
              <a:endParaRPr lang="en-US" sz="1200">
                <a:solidFill>
                  <a:srgbClr val="000000"/>
                </a:solidFill>
                <a:latin typeface="Arial" pitchFamily="34" charset="0"/>
                <a:cs typeface="Arial" pitchFamily="34" charset="0"/>
              </a:endParaRPr>
            </a:p>
            <a:p>
              <a:pPr marL="171450" indent="-171450">
                <a:buFont typeface="Wingdings" panose="05000000000000000000" pitchFamily="2" charset="2"/>
                <a:buChar char="q"/>
                <a:defRPr/>
              </a:pPr>
              <a:r>
                <a:rPr lang="en-US" sz="1200">
                  <a:solidFill>
                    <a:srgbClr val="000000"/>
                  </a:solidFill>
                  <a:latin typeface="Arial" pitchFamily="34" charset="0"/>
                  <a:cs typeface="Arial" pitchFamily="34" charset="0"/>
                </a:rPr>
                <a:t>This amount is given to cover </a:t>
              </a:r>
            </a:p>
            <a:p>
              <a:pPr>
                <a:defRPr/>
              </a:pPr>
              <a:r>
                <a:rPr lang="en-US" sz="1200">
                  <a:solidFill>
                    <a:srgbClr val="000000"/>
                  </a:solidFill>
                  <a:latin typeface="Arial" pitchFamily="34" charset="0"/>
                  <a:cs typeface="Arial" pitchFamily="34" charset="0"/>
                </a:rPr>
                <a:t>transportation distance from airport to </a:t>
              </a:r>
            </a:p>
            <a:p>
              <a:pPr>
                <a:defRPr/>
              </a:pPr>
              <a:r>
                <a:rPr lang="en-US" sz="1200">
                  <a:solidFill>
                    <a:srgbClr val="000000"/>
                  </a:solidFill>
                  <a:latin typeface="Arial" pitchFamily="34" charset="0"/>
                  <a:cs typeface="Arial" pitchFamily="34" charset="0"/>
                </a:rPr>
                <a:t>home/host location and vice versa with in the </a:t>
              </a:r>
            </a:p>
            <a:p>
              <a:pPr>
                <a:defRPr/>
              </a:pPr>
              <a:r>
                <a:rPr lang="en-US" sz="1200">
                  <a:solidFill>
                    <a:srgbClr val="000000"/>
                  </a:solidFill>
                  <a:latin typeface="Arial" pitchFamily="34" charset="0"/>
                  <a:cs typeface="Arial" pitchFamily="34" charset="0"/>
                </a:rPr>
                <a:t>city limits. This amount can not be used when </a:t>
              </a:r>
            </a:p>
            <a:p>
              <a:pPr>
                <a:defRPr/>
              </a:pPr>
              <a:r>
                <a:rPr lang="en-US" sz="1200">
                  <a:solidFill>
                    <a:srgbClr val="000000"/>
                  </a:solidFill>
                  <a:latin typeface="Arial" pitchFamily="34" charset="0"/>
                  <a:cs typeface="Arial" pitchFamily="34" charset="0"/>
                </a:rPr>
                <a:t>travelling between 2 cities</a:t>
              </a:r>
              <a:endParaRPr lang="en-US" sz="1200">
                <a:solidFill>
                  <a:srgbClr val="000000"/>
                </a:solidFill>
                <a:cs typeface="Arial" pitchFamily="34" charset="0"/>
              </a:endParaRPr>
            </a:p>
            <a:p>
              <a:pPr marL="171450" indent="-171450" eaLnBrk="0" fontAlgn="base" hangingPunct="0">
                <a:lnSpc>
                  <a:spcPct val="90000"/>
                </a:lnSpc>
                <a:spcBef>
                  <a:spcPct val="20000"/>
                </a:spcBef>
                <a:spcAft>
                  <a:spcPct val="20000"/>
                </a:spcAft>
                <a:buClr>
                  <a:srgbClr val="000000"/>
                </a:buClr>
                <a:buFont typeface="Wingdings" panose="05000000000000000000" pitchFamily="2" charset="2"/>
                <a:buChar char="q"/>
                <a:defRPr/>
              </a:pPr>
              <a:endParaRPr lang="en-US" sz="1200">
                <a:solidFill>
                  <a:srgbClr val="000000"/>
                </a:solidFill>
                <a:latin typeface="Arial"/>
                <a:cs typeface="Arial" panose="020B0604020202020204" pitchFamily="34" charset="0"/>
              </a:endParaRPr>
            </a:p>
          </p:txBody>
        </p:sp>
      </p:grpSp>
      <p:sp>
        <p:nvSpPr>
          <p:cNvPr id="19" name="Title 1"/>
          <p:cNvSpPr txBox="1">
            <a:spLocks/>
          </p:cNvSpPr>
          <p:nvPr/>
        </p:nvSpPr>
        <p:spPr>
          <a:xfrm>
            <a:off x="595901" y="323890"/>
            <a:ext cx="10053513" cy="464432"/>
          </a:xfrm>
          <a:prstGeom prst="rect">
            <a:avLst/>
          </a:prstGeom>
        </p:spPr>
        <p:txBody>
          <a:bodyPr vert="horz" lIns="0" tIns="0" rIns="0" bIns="0" rtlCol="0" anchor="b" anchorCtr="0">
            <a:noAutofit/>
          </a:bodyPr>
          <a:lstStyle>
            <a:lvl1pPr algn="l" defTabSz="914400" rtl="0" eaLnBrk="1" latinLnBrk="0" hangingPunct="1">
              <a:lnSpc>
                <a:spcPct val="100000"/>
              </a:lnSpc>
              <a:spcBef>
                <a:spcPct val="0"/>
              </a:spcBef>
              <a:buNone/>
              <a:defRPr sz="2600" b="1" kern="1200">
                <a:solidFill>
                  <a:srgbClr val="000000"/>
                </a:solidFill>
                <a:latin typeface="Arial" pitchFamily="34" charset="0"/>
                <a:ea typeface="+mj-ea"/>
                <a:cs typeface="Arial" pitchFamily="34" charset="0"/>
              </a:defRPr>
            </a:lvl1pPr>
          </a:lstStyle>
          <a:p>
            <a:r>
              <a:rPr lang="en-GB" sz="2000">
                <a:latin typeface="Arial Black" panose="020B0A04020102020204" pitchFamily="34" charset="0"/>
              </a:rPr>
              <a:t>Airport Transfers, Excess Baggage And Relocation Assistance</a:t>
            </a:r>
          </a:p>
        </p:txBody>
      </p:sp>
      <p:sp>
        <p:nvSpPr>
          <p:cNvPr id="21" name="Rectangle: Rounded Corners 20">
            <a:extLst>
              <a:ext uri="{FF2B5EF4-FFF2-40B4-BE49-F238E27FC236}">
                <a16:creationId xmlns:a16="http://schemas.microsoft.com/office/drawing/2014/main" id="{E914C7A6-D659-4B38-8A3F-08F262B7BFB1}"/>
              </a:ext>
            </a:extLst>
          </p:cNvPr>
          <p:cNvSpPr/>
          <p:nvPr/>
        </p:nvSpPr>
        <p:spPr>
          <a:xfrm>
            <a:off x="892097" y="6255114"/>
            <a:ext cx="10381786" cy="533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marL="171450" indent="-171450" algn="just" eaLnBrk="0" fontAlgn="base" hangingPunct="0">
              <a:lnSpc>
                <a:spcPct val="90000"/>
              </a:lnSpc>
              <a:spcBef>
                <a:spcPct val="20000"/>
              </a:spcBef>
              <a:spcAft>
                <a:spcPct val="20000"/>
              </a:spcAft>
              <a:buClr>
                <a:srgbClr val="000000"/>
              </a:buClr>
              <a:buFont typeface="Arial" panose="020B0604020202020204" pitchFamily="34" charset="0"/>
              <a:buChar char="•"/>
              <a:defRPr/>
            </a:pPr>
            <a:endParaRPr lang="en-GB" altLang="ja-JP" sz="1000">
              <a:solidFill>
                <a:srgbClr val="000000"/>
              </a:solidFill>
              <a:latin typeface="Arial"/>
              <a:ea typeface="MS PGothic" pitchFamily="34" charset="-128"/>
            </a:endParaRPr>
          </a:p>
          <a:p>
            <a:pPr algn="just" eaLnBrk="0" fontAlgn="base" hangingPunct="0">
              <a:lnSpc>
                <a:spcPct val="90000"/>
              </a:lnSpc>
              <a:spcBef>
                <a:spcPct val="20000"/>
              </a:spcBef>
              <a:spcAft>
                <a:spcPct val="20000"/>
              </a:spcAft>
              <a:buClr>
                <a:srgbClr val="000000"/>
              </a:buClr>
              <a:defRPr/>
            </a:pPr>
            <a:endParaRPr lang="en-GB" sz="1000">
              <a:solidFill>
                <a:srgbClr val="000000"/>
              </a:solidFill>
              <a:latin typeface="Arial"/>
            </a:endParaRPr>
          </a:p>
          <a:p>
            <a:pPr algn="just" eaLnBrk="0" fontAlgn="base" hangingPunct="0">
              <a:lnSpc>
                <a:spcPct val="90000"/>
              </a:lnSpc>
              <a:spcBef>
                <a:spcPct val="20000"/>
              </a:spcBef>
              <a:spcAft>
                <a:spcPct val="20000"/>
              </a:spcAft>
              <a:buClr>
                <a:srgbClr val="000000"/>
              </a:buClr>
              <a:defRPr/>
            </a:pPr>
            <a:endParaRPr lang="en-GB" sz="1000">
              <a:solidFill>
                <a:srgbClr val="000000"/>
              </a:solidFill>
              <a:latin typeface="Arial"/>
            </a:endParaRPr>
          </a:p>
          <a:p>
            <a:pPr algn="just" eaLnBrk="0" fontAlgn="base" hangingPunct="0">
              <a:lnSpc>
                <a:spcPct val="90000"/>
              </a:lnSpc>
              <a:spcBef>
                <a:spcPct val="20000"/>
              </a:spcBef>
              <a:spcAft>
                <a:spcPct val="20000"/>
              </a:spcAft>
              <a:buClr>
                <a:srgbClr val="000000"/>
              </a:buClr>
              <a:defRPr/>
            </a:pPr>
            <a:r>
              <a:rPr lang="en-GB" sz="1100">
                <a:solidFill>
                  <a:srgbClr val="000000"/>
                </a:solidFill>
                <a:latin typeface="Arial"/>
              </a:rPr>
              <a:t>Please submit bills when claiming reimbursement on excess baggage &amp; airport transfer – </a:t>
            </a:r>
            <a:r>
              <a:rPr lang="en-GB" sz="1100" b="1">
                <a:solidFill>
                  <a:srgbClr val="000000"/>
                </a:solidFill>
                <a:latin typeface="Arial"/>
              </a:rPr>
              <a:t>amounts have to be claimed </a:t>
            </a:r>
            <a:r>
              <a:rPr lang="en-US" sz="1100" b="1">
                <a:solidFill>
                  <a:srgbClr val="000000"/>
                </a:solidFill>
                <a:latin typeface="Arial"/>
              </a:rPr>
              <a:t>through myTE as per Global T&amp;E </a:t>
            </a:r>
            <a:r>
              <a:rPr lang="en-US" sz="1100" b="1" u="sng">
                <a:solidFill>
                  <a:srgbClr val="000000"/>
                </a:solidFill>
                <a:latin typeface="Arial"/>
              </a:rPr>
              <a:t>Policy No. 0063</a:t>
            </a:r>
            <a:endParaRPr lang="en-US" sz="1100">
              <a:solidFill>
                <a:srgbClr val="000000"/>
              </a:solidFill>
              <a:latin typeface="Arial"/>
            </a:endParaRPr>
          </a:p>
          <a:p>
            <a:pPr algn="just" eaLnBrk="0" fontAlgn="base" hangingPunct="0">
              <a:lnSpc>
                <a:spcPct val="90000"/>
              </a:lnSpc>
              <a:spcBef>
                <a:spcPct val="20000"/>
              </a:spcBef>
              <a:spcAft>
                <a:spcPct val="20000"/>
              </a:spcAft>
              <a:buClr>
                <a:srgbClr val="000000"/>
              </a:buClr>
              <a:defRPr/>
            </a:pPr>
            <a:endParaRPr lang="en-GB" altLang="ja-JP" sz="1000">
              <a:solidFill>
                <a:srgbClr val="000000"/>
              </a:solidFill>
              <a:latin typeface="Arial"/>
              <a:ea typeface="MS PGothic" pitchFamily="34" charset="-128"/>
            </a:endParaRPr>
          </a:p>
          <a:p>
            <a:pPr fontAlgn="base">
              <a:spcBef>
                <a:spcPct val="0"/>
              </a:spcBef>
              <a:spcAft>
                <a:spcPct val="0"/>
              </a:spcAft>
            </a:pPr>
            <a:endParaRPr lang="en-IN" sz="1000">
              <a:solidFill>
                <a:srgbClr val="000000"/>
              </a:solidFill>
              <a:latin typeface="Arial"/>
            </a:endParaRPr>
          </a:p>
        </p:txBody>
      </p:sp>
      <p:sp>
        <p:nvSpPr>
          <p:cNvPr id="22" name="Rectangle: Rounded Corners 21">
            <a:extLst>
              <a:ext uri="{FF2B5EF4-FFF2-40B4-BE49-F238E27FC236}">
                <a16:creationId xmlns:a16="http://schemas.microsoft.com/office/drawing/2014/main" id="{0276BE76-437E-4290-9585-EC12422FD3F1}"/>
              </a:ext>
            </a:extLst>
          </p:cNvPr>
          <p:cNvSpPr/>
          <p:nvPr/>
        </p:nvSpPr>
        <p:spPr>
          <a:xfrm>
            <a:off x="1395138" y="6174023"/>
            <a:ext cx="2133600" cy="228600"/>
          </a:xfrm>
          <a:prstGeom prst="roundRect">
            <a:avLst/>
          </a:prstGeom>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gn="ctr" fontAlgn="base">
              <a:spcBef>
                <a:spcPct val="0"/>
              </a:spcBef>
              <a:spcAft>
                <a:spcPct val="0"/>
              </a:spcAft>
            </a:pPr>
            <a:r>
              <a:rPr lang="en-IN" sz="1200" b="1">
                <a:solidFill>
                  <a:prstClr val="white"/>
                </a:solidFill>
                <a:latin typeface="Arial"/>
              </a:rPr>
              <a:t>Important Note</a:t>
            </a:r>
          </a:p>
        </p:txBody>
      </p:sp>
      <p:sp>
        <p:nvSpPr>
          <p:cNvPr id="2" name="Rectangle 1">
            <a:extLst>
              <a:ext uri="{FF2B5EF4-FFF2-40B4-BE49-F238E27FC236}">
                <a16:creationId xmlns:a16="http://schemas.microsoft.com/office/drawing/2014/main" id="{8FD3D656-E925-438C-8022-A8F7425ACC69}"/>
              </a:ext>
            </a:extLst>
          </p:cNvPr>
          <p:cNvSpPr/>
          <p:nvPr/>
        </p:nvSpPr>
        <p:spPr>
          <a:xfrm>
            <a:off x="6701883" y="2478183"/>
            <a:ext cx="4572001" cy="359292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DFB358CD-13CD-48F3-905A-C3DCAF63041B}"/>
              </a:ext>
            </a:extLst>
          </p:cNvPr>
          <p:cNvSpPr/>
          <p:nvPr/>
        </p:nvSpPr>
        <p:spPr>
          <a:xfrm>
            <a:off x="6980663" y="2698595"/>
            <a:ext cx="3958683" cy="3144644"/>
          </a:xfrm>
          <a:prstGeom prst="rect">
            <a:avLst/>
          </a:prstGeom>
          <a:solidFill>
            <a:srgbClr val="FE8A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100" dirty="0">
              <a:solidFill>
                <a:schemeClr val="tx1"/>
              </a:solidFill>
            </a:endParaRPr>
          </a:p>
          <a:p>
            <a:pPr marL="228600" indent="-228600">
              <a:buAutoNum type="arabicPeriod"/>
            </a:pPr>
            <a:endParaRPr lang="en-IN" sz="1100" dirty="0">
              <a:solidFill>
                <a:schemeClr val="tx1"/>
              </a:solidFill>
            </a:endParaRPr>
          </a:p>
          <a:p>
            <a:pPr marL="228600" indent="-228600">
              <a:buAutoNum type="arabicPeriod"/>
            </a:pPr>
            <a:r>
              <a:rPr lang="en-IN" sz="1100" b="1" dirty="0">
                <a:solidFill>
                  <a:schemeClr val="bg1"/>
                </a:solidFill>
              </a:rPr>
              <a:t>The applicable cap amount is for the employee and dependants and no separate amount will be provided for dependants</a:t>
            </a:r>
          </a:p>
          <a:p>
            <a:pPr marL="228600" indent="-228600">
              <a:buAutoNum type="arabicPeriod"/>
            </a:pPr>
            <a:r>
              <a:rPr lang="en-IN" sz="1100" b="1" dirty="0">
                <a:solidFill>
                  <a:schemeClr val="bg1"/>
                </a:solidFill>
              </a:rPr>
              <a:t>Onward and Repat journey excess baggage limits cannot be clubbed</a:t>
            </a:r>
          </a:p>
          <a:p>
            <a:pPr marL="228600" indent="-228600">
              <a:buAutoNum type="arabicPeriod"/>
            </a:pPr>
            <a:r>
              <a:rPr lang="en-IN" sz="1100" b="1" dirty="0">
                <a:solidFill>
                  <a:schemeClr val="bg1"/>
                </a:solidFill>
              </a:rPr>
              <a:t>Claiming above cap amount will lead to disciplinary actions</a:t>
            </a:r>
          </a:p>
          <a:p>
            <a:pPr marL="228600" indent="-228600">
              <a:buAutoNum type="arabicPeriod"/>
            </a:pPr>
            <a:r>
              <a:rPr lang="en-GB" altLang="ja-JP" sz="1100" b="1" dirty="0">
                <a:solidFill>
                  <a:schemeClr val="bg1"/>
                </a:solidFill>
                <a:latin typeface="Arial" pitchFamily="34" charset="0"/>
                <a:ea typeface="MS PGothic" pitchFamily="34" charset="-128"/>
                <a:cs typeface="Arial" pitchFamily="34" charset="0"/>
              </a:rPr>
              <a:t>Employees transitioning from P710 to GCP or those on dependant visa are not eligible to receive excess baggage &amp; airport transfer unless there is a change in work location</a:t>
            </a:r>
          </a:p>
          <a:p>
            <a:pPr marL="228600" indent="-228600">
              <a:buAutoNum type="arabicPeriod"/>
            </a:pPr>
            <a:r>
              <a:rPr lang="en-GB" altLang="ja-JP" sz="1100" b="1" dirty="0">
                <a:solidFill>
                  <a:schemeClr val="bg1"/>
                </a:solidFill>
                <a:latin typeface="Arial" pitchFamily="34" charset="0"/>
                <a:ea typeface="MS PGothic" pitchFamily="34" charset="-128"/>
                <a:cs typeface="Arial" pitchFamily="34" charset="0"/>
              </a:rPr>
              <a:t>In case of P710 to GCP, if the dependants travel at a later stage, they will be eligible for airport transfer &amp; excess baggage up to an eligible amount as mentioned above</a:t>
            </a:r>
            <a:r>
              <a:rPr lang="en-US" sz="1100" b="1" dirty="0">
                <a:solidFill>
                  <a:schemeClr val="bg1"/>
                </a:solidFill>
                <a:latin typeface="Arial" pitchFamily="34" charset="0"/>
                <a:cs typeface="Arial" pitchFamily="34" charset="0"/>
              </a:rPr>
              <a:t> </a:t>
            </a:r>
          </a:p>
          <a:p>
            <a:pPr fontAlgn="base">
              <a:spcBef>
                <a:spcPct val="0"/>
              </a:spcBef>
              <a:spcAft>
                <a:spcPct val="0"/>
              </a:spcAft>
            </a:pPr>
            <a:endParaRPr lang="en-US" sz="1100" b="1" dirty="0">
              <a:solidFill>
                <a:schemeClr val="bg1"/>
              </a:solidFill>
            </a:endParaRPr>
          </a:p>
          <a:p>
            <a:pPr marL="228600" indent="-228600">
              <a:buAutoNum type="arabicPeriod"/>
            </a:pPr>
            <a:endParaRPr lang="en-IN" sz="1000" dirty="0"/>
          </a:p>
        </p:txBody>
      </p:sp>
      <p:graphicFrame>
        <p:nvGraphicFramePr>
          <p:cNvPr id="3" name="Table 2">
            <a:extLst>
              <a:ext uri="{FF2B5EF4-FFF2-40B4-BE49-F238E27FC236}">
                <a16:creationId xmlns:a16="http://schemas.microsoft.com/office/drawing/2014/main" id="{CC86EEE5-9A25-4557-969D-37120843FCCF}"/>
              </a:ext>
            </a:extLst>
          </p:cNvPr>
          <p:cNvGraphicFramePr>
            <a:graphicFrameLocks noGrp="1"/>
          </p:cNvGraphicFramePr>
          <p:nvPr>
            <p:extLst>
              <p:ext uri="{D42A27DB-BD31-4B8C-83A1-F6EECF244321}">
                <p14:modId xmlns:p14="http://schemas.microsoft.com/office/powerpoint/2010/main" val="1294310535"/>
              </p:ext>
            </p:extLst>
          </p:nvPr>
        </p:nvGraphicFramePr>
        <p:xfrm>
          <a:off x="892096" y="1079223"/>
          <a:ext cx="10381785" cy="1347504"/>
        </p:xfrm>
        <a:graphic>
          <a:graphicData uri="http://schemas.openxmlformats.org/drawingml/2006/table">
            <a:tbl>
              <a:tblPr firstRow="1" bandRow="1">
                <a:tableStyleId>{F2DE63D5-997A-4646-A377-4702673A728D}</a:tableStyleId>
              </a:tblPr>
              <a:tblGrid>
                <a:gridCol w="3460595">
                  <a:extLst>
                    <a:ext uri="{9D8B030D-6E8A-4147-A177-3AD203B41FA5}">
                      <a16:colId xmlns:a16="http://schemas.microsoft.com/office/drawing/2014/main" val="3286068127"/>
                    </a:ext>
                  </a:extLst>
                </a:gridCol>
                <a:gridCol w="3460595">
                  <a:extLst>
                    <a:ext uri="{9D8B030D-6E8A-4147-A177-3AD203B41FA5}">
                      <a16:colId xmlns:a16="http://schemas.microsoft.com/office/drawing/2014/main" val="3349936548"/>
                    </a:ext>
                  </a:extLst>
                </a:gridCol>
                <a:gridCol w="3460595">
                  <a:extLst>
                    <a:ext uri="{9D8B030D-6E8A-4147-A177-3AD203B41FA5}">
                      <a16:colId xmlns:a16="http://schemas.microsoft.com/office/drawing/2014/main" val="3418720295"/>
                    </a:ext>
                  </a:extLst>
                </a:gridCol>
              </a:tblGrid>
              <a:tr h="219298">
                <a:tc>
                  <a:txBody>
                    <a:bodyPr/>
                    <a:lstStyle/>
                    <a:p>
                      <a:pPr algn="ctr" rtl="0" fontAlgn="ctr"/>
                      <a:r>
                        <a:rPr lang="en-US" sz="1200" b="1" i="0" u="none" strike="noStrike">
                          <a:solidFill>
                            <a:srgbClr val="FFFFFF"/>
                          </a:solidFill>
                          <a:effectLst/>
                          <a:latin typeface="Arial" panose="020B0604020202020204" pitchFamily="34" charset="0"/>
                        </a:rPr>
                        <a:t>Level</a:t>
                      </a:r>
                    </a:p>
                  </a:txBody>
                  <a:tcPr marL="9525" marR="9525" marT="9525" marB="0" anchor="ctr"/>
                </a:tc>
                <a:tc>
                  <a:txBody>
                    <a:bodyPr/>
                    <a:lstStyle/>
                    <a:p>
                      <a:pPr algn="ctr" rtl="0" fontAlgn="ctr"/>
                      <a:r>
                        <a:rPr lang="en-US" sz="1200" b="1" i="0" u="none" strike="noStrike">
                          <a:solidFill>
                            <a:srgbClr val="FFFFFF"/>
                          </a:solidFill>
                          <a:effectLst/>
                          <a:latin typeface="Arial" panose="020B0604020202020204" pitchFamily="34" charset="0"/>
                        </a:rPr>
                        <a:t>Excess Baggage (USD)</a:t>
                      </a:r>
                    </a:p>
                  </a:txBody>
                  <a:tcPr marL="9525" marR="9525" marT="9525" marB="0" anchor="ctr"/>
                </a:tc>
                <a:tc>
                  <a:txBody>
                    <a:bodyPr/>
                    <a:lstStyle/>
                    <a:p>
                      <a:pPr algn="ctr" rtl="0" fontAlgn="ctr"/>
                      <a:r>
                        <a:rPr lang="en-US" sz="1200" b="1" i="0" u="none" strike="noStrike">
                          <a:solidFill>
                            <a:srgbClr val="FFFFFF"/>
                          </a:solidFill>
                          <a:effectLst/>
                          <a:latin typeface="Arial" panose="020B0604020202020204" pitchFamily="34" charset="0"/>
                        </a:rPr>
                        <a:t>Airport Transfer (USD)</a:t>
                      </a:r>
                    </a:p>
                  </a:txBody>
                  <a:tcPr marL="9525" marR="9525" marT="9525" marB="0" anchor="ctr"/>
                </a:tc>
                <a:extLst>
                  <a:ext uri="{0D108BD9-81ED-4DB2-BD59-A6C34878D82A}">
                    <a16:rowId xmlns:a16="http://schemas.microsoft.com/office/drawing/2014/main" val="2865981646"/>
                  </a:ext>
                </a:extLst>
              </a:tr>
              <a:tr h="219298">
                <a:tc>
                  <a:txBody>
                    <a:bodyPr/>
                    <a:lstStyle/>
                    <a:p>
                      <a:pPr algn="ctr" rtl="0" fontAlgn="ctr"/>
                      <a:r>
                        <a:rPr lang="en-US" sz="1200" b="0" i="0" u="none" strike="noStrike">
                          <a:solidFill>
                            <a:srgbClr val="000000"/>
                          </a:solidFill>
                          <a:effectLst/>
                          <a:latin typeface="Arial" panose="020B0604020202020204" pitchFamily="34" charset="0"/>
                        </a:rPr>
                        <a:t>CL 8 &amp; Below</a:t>
                      </a:r>
                    </a:p>
                  </a:txBody>
                  <a:tcPr marL="9525" marR="9525" marT="9525" marB="0" anchor="ctr"/>
                </a:tc>
                <a:tc>
                  <a:txBody>
                    <a:bodyPr/>
                    <a:lstStyle/>
                    <a:p>
                      <a:pPr algn="ctr" rtl="0" fontAlgn="ctr"/>
                      <a:r>
                        <a:rPr lang="en-US" sz="1200" b="0" i="0" u="none" strike="noStrike">
                          <a:solidFill>
                            <a:srgbClr val="000000"/>
                          </a:solidFill>
                          <a:effectLst/>
                          <a:latin typeface="Arial" panose="020B0604020202020204" pitchFamily="34" charset="0"/>
                        </a:rPr>
                        <a:t>560 (each way)</a:t>
                      </a:r>
                    </a:p>
                  </a:txBody>
                  <a:tcPr marL="9525" marR="9525" marT="9525" marB="0" anchor="ctr"/>
                </a:tc>
                <a:tc>
                  <a:txBody>
                    <a:bodyPr/>
                    <a:lstStyle/>
                    <a:p>
                      <a:pPr algn="ctr" rtl="0" fontAlgn="ctr"/>
                      <a:r>
                        <a:rPr lang="en-US" sz="1200" b="0" i="0" u="none" strike="noStrike">
                          <a:solidFill>
                            <a:srgbClr val="000000"/>
                          </a:solidFill>
                          <a:effectLst/>
                          <a:latin typeface="Arial" panose="020B0604020202020204" pitchFamily="34" charset="0"/>
                        </a:rPr>
                        <a:t>150 (each way)</a:t>
                      </a:r>
                    </a:p>
                  </a:txBody>
                  <a:tcPr marL="9525" marR="9525" marT="9525" marB="0" anchor="ctr"/>
                </a:tc>
                <a:extLst>
                  <a:ext uri="{0D108BD9-81ED-4DB2-BD59-A6C34878D82A}">
                    <a16:rowId xmlns:a16="http://schemas.microsoft.com/office/drawing/2014/main" val="2694524993"/>
                  </a:ext>
                </a:extLst>
              </a:tr>
              <a:tr h="219298">
                <a:tc>
                  <a:txBody>
                    <a:bodyPr/>
                    <a:lstStyle/>
                    <a:p>
                      <a:pPr algn="ctr" fontAlgn="b"/>
                      <a:r>
                        <a:rPr lang="en-US" sz="1100" b="0" i="0" u="none" strike="noStrike">
                          <a:solidFill>
                            <a:srgbClr val="000000"/>
                          </a:solidFill>
                          <a:effectLst/>
                          <a:latin typeface="Calibri" panose="020F0502020204030204" pitchFamily="34" charset="0"/>
                        </a:rPr>
                        <a:t>CL 7</a:t>
                      </a:r>
                    </a:p>
                  </a:txBody>
                  <a:tcPr marL="9525" marR="9525" marT="9525" marB="0" anchor="ctr"/>
                </a:tc>
                <a:tc>
                  <a:txBody>
                    <a:bodyPr/>
                    <a:lstStyle/>
                    <a:p>
                      <a:pPr algn="ctr" fontAlgn="b"/>
                      <a:r>
                        <a:rPr lang="en-US" sz="1100" b="0" i="0" u="none" strike="noStrike">
                          <a:solidFill>
                            <a:srgbClr val="000000"/>
                          </a:solidFill>
                          <a:effectLst/>
                          <a:latin typeface="Calibri" panose="020F0502020204030204" pitchFamily="34" charset="0"/>
                        </a:rPr>
                        <a:t>1000 (each Way)</a:t>
                      </a:r>
                    </a:p>
                  </a:txBody>
                  <a:tcPr marL="9525" marR="9525" marT="9525" marB="0" anchor="b"/>
                </a:tc>
                <a:tc>
                  <a:txBody>
                    <a:bodyPr/>
                    <a:lstStyle/>
                    <a:p>
                      <a:pPr algn="ctr" rtl="0" fontAlgn="ctr"/>
                      <a:r>
                        <a:rPr lang="en-US" sz="1200" b="0" i="0" u="none" strike="noStrike">
                          <a:solidFill>
                            <a:srgbClr val="000000"/>
                          </a:solidFill>
                          <a:effectLst/>
                          <a:latin typeface="Arial" panose="020B0604020202020204" pitchFamily="34" charset="0"/>
                        </a:rPr>
                        <a:t>150 (each way)</a:t>
                      </a:r>
                    </a:p>
                  </a:txBody>
                  <a:tcPr marL="9525" marR="9525" marT="9525" marB="0" anchor="ctr"/>
                </a:tc>
                <a:extLst>
                  <a:ext uri="{0D108BD9-81ED-4DB2-BD59-A6C34878D82A}">
                    <a16:rowId xmlns:a16="http://schemas.microsoft.com/office/drawing/2014/main" val="2645819502"/>
                  </a:ext>
                </a:extLst>
              </a:tr>
              <a:tr h="275439">
                <a:tc rowSpan="2">
                  <a:txBody>
                    <a:bodyPr/>
                    <a:lstStyle/>
                    <a:p>
                      <a:pPr algn="ctr" rtl="0" fontAlgn="ctr"/>
                      <a:r>
                        <a:rPr lang="en-US" sz="1200" b="0" i="0" u="none" strike="noStrike">
                          <a:solidFill>
                            <a:srgbClr val="000000"/>
                          </a:solidFill>
                          <a:effectLst/>
                          <a:latin typeface="Arial" panose="020B0604020202020204" pitchFamily="34" charset="0"/>
                        </a:rPr>
                        <a:t>CL 6 &amp; above</a:t>
                      </a:r>
                    </a:p>
                  </a:txBody>
                  <a:tcPr marL="9525" marR="9525" marT="9525" marB="0" anchor="ctr"/>
                </a:tc>
                <a:tc gridSpan="2">
                  <a:txBody>
                    <a:bodyPr/>
                    <a:lstStyle/>
                    <a:p>
                      <a:pPr algn="ctr" rtl="0" fontAlgn="ctr"/>
                      <a:r>
                        <a:rPr lang="en-US" sz="1100" b="0" i="0" u="sng" strike="noStrike">
                          <a:solidFill>
                            <a:srgbClr val="0563C1"/>
                          </a:solidFill>
                          <a:effectLst/>
                          <a:latin typeface="Calibri" panose="020F0502020204030204" pitchFamily="34" charset="0"/>
                          <a:hlinkClick r:id="rId2"/>
                        </a:rPr>
                        <a:t>Refer to the below link for details on Relocation allowance, Excess baggage, Airport transfer and Salary advance: https://policies.accenture.com/Pages/0701-0800/0750_C19.aspx?rd=1&amp;Country=India</a:t>
                      </a:r>
                      <a:endParaRPr lang="en-US" sz="1100" b="0" i="0" u="sng" strike="noStrike">
                        <a:solidFill>
                          <a:srgbClr val="0563C1"/>
                        </a:solidFill>
                        <a:effectLst/>
                        <a:latin typeface="Calibri" panose="020F0502020204030204" pitchFamily="34" charset="0"/>
                      </a:endParaRPr>
                    </a:p>
                  </a:txBody>
                  <a:tcPr marL="9525" marR="9525" marT="9525" marB="0" anchor="ctr"/>
                </a:tc>
                <a:tc hMerge="1">
                  <a:txBody>
                    <a:bodyPr/>
                    <a:lstStyle/>
                    <a:p>
                      <a:endParaRPr lang="en-GB"/>
                    </a:p>
                  </a:txBody>
                  <a:tcPr/>
                </a:tc>
                <a:extLst>
                  <a:ext uri="{0D108BD9-81ED-4DB2-BD59-A6C34878D82A}">
                    <a16:rowId xmlns:a16="http://schemas.microsoft.com/office/drawing/2014/main" val="3373665735"/>
                  </a:ext>
                </a:extLst>
              </a:tr>
              <a:tr h="275439">
                <a:tc vMerge="1">
                  <a:txBody>
                    <a:bodyPr/>
                    <a:lstStyle/>
                    <a:p>
                      <a:endParaRPr lang="en-GB"/>
                    </a:p>
                  </a:txBody>
                  <a:tcPr/>
                </a:tc>
                <a:tc gridSpan="2">
                  <a:txBody>
                    <a:bodyPr/>
                    <a:lstStyle/>
                    <a:p>
                      <a:pPr algn="ctr" rtl="0" fontAlgn="ctr"/>
                      <a:r>
                        <a:rPr lang="en-US" sz="1100" b="0" i="0" u="none" strike="noStrike">
                          <a:solidFill>
                            <a:srgbClr val="000000"/>
                          </a:solidFill>
                          <a:effectLst/>
                          <a:latin typeface="Arial" panose="020B0604020202020204" pitchFamily="34" charset="0"/>
                        </a:rPr>
                        <a:t>Supporting Documentation &gt; Provisions for India Accenture Leadership and employees in roles at career levels 6: DC for Technology, India</a:t>
                      </a:r>
                    </a:p>
                  </a:txBody>
                  <a:tcPr marL="9525" marR="9525" marT="9525" marB="0" anchor="ctr"/>
                </a:tc>
                <a:tc hMerge="1">
                  <a:txBody>
                    <a:bodyPr/>
                    <a:lstStyle/>
                    <a:p>
                      <a:endParaRPr lang="en-GB"/>
                    </a:p>
                  </a:txBody>
                  <a:tcPr/>
                </a:tc>
                <a:extLst>
                  <a:ext uri="{0D108BD9-81ED-4DB2-BD59-A6C34878D82A}">
                    <a16:rowId xmlns:a16="http://schemas.microsoft.com/office/drawing/2014/main" val="4021269958"/>
                  </a:ext>
                </a:extLst>
              </a:tr>
            </a:tbl>
          </a:graphicData>
        </a:graphic>
      </p:graphicFrame>
    </p:spTree>
    <p:extLst>
      <p:ext uri="{BB962C8B-B14F-4D97-AF65-F5344CB8AC3E}">
        <p14:creationId xmlns:p14="http://schemas.microsoft.com/office/powerpoint/2010/main" val="1959759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6E9697-3366-41B3-BB1C-151C80ABBA65}"/>
              </a:ext>
            </a:extLst>
          </p:cNvPr>
          <p:cNvSpPr/>
          <p:nvPr/>
        </p:nvSpPr>
        <p:spPr>
          <a:xfrm>
            <a:off x="753941" y="407574"/>
            <a:ext cx="3106941" cy="461665"/>
          </a:xfrm>
          <a:prstGeom prst="rect">
            <a:avLst/>
          </a:prstGeom>
        </p:spPr>
        <p:txBody>
          <a:bodyPr wrap="none">
            <a:spAutoFit/>
          </a:bodyPr>
          <a:lstStyle/>
          <a:p>
            <a:pPr fontAlgn="base">
              <a:spcBef>
                <a:spcPct val="0"/>
              </a:spcBef>
              <a:spcAft>
                <a:spcPct val="0"/>
              </a:spcAft>
            </a:pPr>
            <a:r>
              <a:rPr lang="en-US" sz="2400" b="1" kern="0" dirty="0">
                <a:solidFill>
                  <a:srgbClr val="000000"/>
                </a:solidFill>
                <a:latin typeface="Arial Black" panose="020B0A04020102020204" pitchFamily="34" charset="0"/>
                <a:cs typeface="Arial" pitchFamily="34" charset="0"/>
              </a:rPr>
              <a:t>Temporary Living</a:t>
            </a:r>
            <a:endParaRPr lang="en-GB" sz="2400" b="1" dirty="0">
              <a:solidFill>
                <a:srgbClr val="000000"/>
              </a:solidFill>
              <a:latin typeface="Arial Black" panose="020B0A04020102020204" pitchFamily="34" charset="0"/>
              <a:cs typeface="Arial" pitchFamily="34" charset="0"/>
            </a:endParaRPr>
          </a:p>
        </p:txBody>
      </p:sp>
      <p:sp>
        <p:nvSpPr>
          <p:cNvPr id="16" name="TextBox 15">
            <a:extLst>
              <a:ext uri="{FF2B5EF4-FFF2-40B4-BE49-F238E27FC236}">
                <a16:creationId xmlns:a16="http://schemas.microsoft.com/office/drawing/2014/main" id="{1D3FE796-7F26-4039-95DB-15165B72BA87}"/>
              </a:ext>
            </a:extLst>
          </p:cNvPr>
          <p:cNvSpPr txBox="1"/>
          <p:nvPr/>
        </p:nvSpPr>
        <p:spPr>
          <a:xfrm>
            <a:off x="5684799" y="2187089"/>
            <a:ext cx="1264734" cy="369332"/>
          </a:xfrm>
          <a:prstGeom prst="rect">
            <a:avLst/>
          </a:prstGeom>
          <a:noFill/>
        </p:spPr>
        <p:txBody>
          <a:bodyPr wrap="square" rtlCol="0">
            <a:spAutoFit/>
          </a:bodyPr>
          <a:lstStyle/>
          <a:p>
            <a:pPr fontAlgn="base">
              <a:spcBef>
                <a:spcPct val="0"/>
              </a:spcBef>
              <a:spcAft>
                <a:spcPct val="0"/>
              </a:spcAft>
            </a:pPr>
            <a:r>
              <a:rPr lang="en-IN">
                <a:solidFill>
                  <a:prstClr val="white"/>
                </a:solidFill>
                <a:latin typeface="Arial" pitchFamily="34" charset="0"/>
                <a:cs typeface="Arial" pitchFamily="34" charset="0"/>
              </a:rPr>
              <a:t>Option 1</a:t>
            </a:r>
          </a:p>
        </p:txBody>
      </p:sp>
      <p:sp>
        <p:nvSpPr>
          <p:cNvPr id="4" name="Rectangle 3">
            <a:extLst>
              <a:ext uri="{FF2B5EF4-FFF2-40B4-BE49-F238E27FC236}">
                <a16:creationId xmlns:a16="http://schemas.microsoft.com/office/drawing/2014/main" id="{D02C3317-E89B-4C11-B2A4-9BF39953979F}"/>
              </a:ext>
            </a:extLst>
          </p:cNvPr>
          <p:cNvSpPr/>
          <p:nvPr/>
        </p:nvSpPr>
        <p:spPr>
          <a:xfrm>
            <a:off x="1494262" y="1467330"/>
            <a:ext cx="9203473" cy="436906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fontAlgn="base">
              <a:spcBef>
                <a:spcPct val="0"/>
              </a:spcBef>
              <a:spcAft>
                <a:spcPct val="0"/>
              </a:spcAft>
            </a:pPr>
            <a:endParaRPr lang="en-US" sz="1050" dirty="0">
              <a:solidFill>
                <a:srgbClr val="000000"/>
              </a:solidFill>
              <a:latin typeface="Arial" pitchFamily="34" charset="0"/>
              <a:cs typeface="Arial" pitchFamily="34" charset="0"/>
            </a:endParaRPr>
          </a:p>
          <a:p>
            <a:pPr fontAlgn="base">
              <a:spcBef>
                <a:spcPct val="0"/>
              </a:spcBef>
              <a:spcAft>
                <a:spcPct val="0"/>
              </a:spcAft>
            </a:pPr>
            <a:endParaRPr lang="en-IN" sz="1050" dirty="0"/>
          </a:p>
        </p:txBody>
      </p:sp>
      <p:cxnSp>
        <p:nvCxnSpPr>
          <p:cNvPr id="3" name="Straight Connector 2">
            <a:extLst>
              <a:ext uri="{FF2B5EF4-FFF2-40B4-BE49-F238E27FC236}">
                <a16:creationId xmlns:a16="http://schemas.microsoft.com/office/drawing/2014/main" id="{54BDE7BC-D296-4D47-9AE4-D5C39719937C}"/>
              </a:ext>
            </a:extLst>
          </p:cNvPr>
          <p:cNvCxnSpPr/>
          <p:nvPr/>
        </p:nvCxnSpPr>
        <p:spPr>
          <a:xfrm flipH="1">
            <a:off x="0" y="922452"/>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7CC90D7-DC5B-45D5-A23A-137976DDC325}"/>
              </a:ext>
            </a:extLst>
          </p:cNvPr>
          <p:cNvSpPr txBox="1"/>
          <p:nvPr/>
        </p:nvSpPr>
        <p:spPr>
          <a:xfrm>
            <a:off x="1656201" y="1817757"/>
            <a:ext cx="8879596" cy="954107"/>
          </a:xfrm>
          <a:prstGeom prst="rect">
            <a:avLst/>
          </a:prstGeom>
          <a:noFill/>
        </p:spPr>
        <p:txBody>
          <a:bodyPr wrap="square" rtlCol="0">
            <a:spAutoFit/>
          </a:bodyPr>
          <a:lstStyle/>
          <a:p>
            <a:pPr marL="0" marR="0" algn="just">
              <a:spcBef>
                <a:spcPts val="0"/>
              </a:spcBef>
              <a:spcAft>
                <a:spcPts val="0"/>
              </a:spcAft>
            </a:pPr>
            <a:r>
              <a:rPr lang="en-US" sz="1400" dirty="0">
                <a:effectLst/>
                <a:latin typeface="Arial" panose="020B0604020202020204" pitchFamily="34" charset="0"/>
                <a:ea typeface="Calibri" panose="020F0502020204030204" pitchFamily="34" charset="0"/>
              </a:rPr>
              <a:t>You are required to book a boarding house for the initial 30 days of temporary living accommodation upon arrival in Germany. You are eligible to reimburse the cost incurred towards this housing in the </a:t>
            </a:r>
            <a:r>
              <a:rPr lang="en-US" sz="1400" u="sng" dirty="0">
                <a:solidFill>
                  <a:srgbClr val="0563C1"/>
                </a:solidFill>
                <a:effectLst/>
                <a:latin typeface="Arial" panose="020B0604020202020204" pitchFamily="34" charset="0"/>
                <a:ea typeface="Calibri" panose="020F0502020204030204" pitchFamily="34" charset="0"/>
                <a:hlinkClick r:id="rId2"/>
              </a:rPr>
              <a:t>Time and Expense Reporting application </a:t>
            </a:r>
            <a:r>
              <a:rPr lang="en-US" sz="1400" dirty="0">
                <a:effectLst/>
                <a:latin typeface="Arial" panose="020B0604020202020204" pitchFamily="34" charset="0"/>
                <a:ea typeface="Calibri" panose="020F0502020204030204" pitchFamily="34" charset="0"/>
              </a:rPr>
              <a:t>– up to a cap limit listed below based on your management level. For further information on boarding houses, please refer to your Germany orientation materials</a:t>
            </a:r>
            <a:r>
              <a:rPr lang="en-US" sz="1400" dirty="0">
                <a:latin typeface="Calibri" panose="020F0502020204030204" pitchFamily="34" charset="0"/>
                <a:ea typeface="Calibri" panose="020F0502020204030204" pitchFamily="34" charset="0"/>
              </a:rPr>
              <a:t>.</a:t>
            </a:r>
            <a:endParaRPr lang="en-US" sz="1400" dirty="0">
              <a:effectLst/>
              <a:latin typeface="Calibri" panose="020F0502020204030204" pitchFamily="34"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58B88A6C-8E95-47F4-98DE-078109DAF495}"/>
              </a:ext>
            </a:extLst>
          </p:cNvPr>
          <p:cNvGraphicFramePr>
            <a:graphicFrameLocks noGrp="1"/>
          </p:cNvGraphicFramePr>
          <p:nvPr>
            <p:extLst>
              <p:ext uri="{D42A27DB-BD31-4B8C-83A1-F6EECF244321}">
                <p14:modId xmlns:p14="http://schemas.microsoft.com/office/powerpoint/2010/main" val="1011251094"/>
              </p:ext>
            </p:extLst>
          </p:nvPr>
        </p:nvGraphicFramePr>
        <p:xfrm>
          <a:off x="2291508" y="2982435"/>
          <a:ext cx="7866044" cy="1633631"/>
        </p:xfrm>
        <a:graphic>
          <a:graphicData uri="http://schemas.openxmlformats.org/drawingml/2006/table">
            <a:tbl>
              <a:tblPr firstRow="1" firstCol="1" bandRow="1">
                <a:tableStyleId>{7E9639D4-E3E2-4D34-9284-5A2195B3D0D7}</a:tableStyleId>
              </a:tblPr>
              <a:tblGrid>
                <a:gridCol w="4274545">
                  <a:extLst>
                    <a:ext uri="{9D8B030D-6E8A-4147-A177-3AD203B41FA5}">
                      <a16:colId xmlns:a16="http://schemas.microsoft.com/office/drawing/2014/main" val="899513364"/>
                    </a:ext>
                  </a:extLst>
                </a:gridCol>
                <a:gridCol w="3591499">
                  <a:extLst>
                    <a:ext uri="{9D8B030D-6E8A-4147-A177-3AD203B41FA5}">
                      <a16:colId xmlns:a16="http://schemas.microsoft.com/office/drawing/2014/main" val="1660191500"/>
                    </a:ext>
                  </a:extLst>
                </a:gridCol>
              </a:tblGrid>
              <a:tr h="362185">
                <a:tc>
                  <a:txBody>
                    <a:bodyPr/>
                    <a:lstStyle/>
                    <a:p>
                      <a:pPr marL="0" marR="0" algn="just">
                        <a:spcBef>
                          <a:spcPts val="0"/>
                        </a:spcBef>
                        <a:spcAft>
                          <a:spcPts val="0"/>
                        </a:spcAft>
                      </a:pPr>
                      <a:r>
                        <a:rPr lang="en-US" sz="1100" dirty="0">
                          <a:effectLst/>
                        </a:rPr>
                        <a:t>Management level</a:t>
                      </a:r>
                      <a:endParaRPr lang="en-US" sz="16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Amount (in EUR)</a:t>
                      </a:r>
                      <a:endParaRPr lang="en-US" sz="16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4001041619"/>
                  </a:ext>
                </a:extLst>
              </a:tr>
              <a:tr h="547076">
                <a:tc>
                  <a:txBody>
                    <a:bodyPr/>
                    <a:lstStyle/>
                    <a:p>
                      <a:pPr marL="0" marR="0" algn="just">
                        <a:spcBef>
                          <a:spcPts val="0"/>
                        </a:spcBef>
                        <a:spcAft>
                          <a:spcPts val="0"/>
                        </a:spcAft>
                      </a:pPr>
                      <a:r>
                        <a:rPr lang="en-US" sz="1200" dirty="0">
                          <a:effectLst/>
                        </a:rPr>
                        <a:t>Accenture Leadership and management Levels 5-7</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a:effectLst/>
                        </a:rPr>
                        <a:t>3,000</a:t>
                      </a:r>
                      <a:endParaRPr lang="en-US" sz="180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1663622437"/>
                  </a:ext>
                </a:extLst>
              </a:tr>
              <a:tr h="362185">
                <a:tc>
                  <a:txBody>
                    <a:bodyPr/>
                    <a:lstStyle/>
                    <a:p>
                      <a:pPr marL="0" marR="0" algn="just">
                        <a:spcBef>
                          <a:spcPts val="0"/>
                        </a:spcBef>
                        <a:spcAft>
                          <a:spcPts val="0"/>
                        </a:spcAft>
                      </a:pPr>
                      <a:r>
                        <a:rPr lang="en-US" sz="1200" dirty="0">
                          <a:effectLst/>
                        </a:rPr>
                        <a:t>Management levels 8-9</a:t>
                      </a:r>
                      <a:endParaRPr lang="en-US" sz="1800" dirty="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dirty="0">
                          <a:effectLst/>
                        </a:rPr>
                        <a:t>2,500</a:t>
                      </a:r>
                      <a:endParaRPr lang="en-US" sz="18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897323681"/>
                  </a:ext>
                </a:extLst>
              </a:tr>
              <a:tr h="362185">
                <a:tc>
                  <a:txBody>
                    <a:bodyPr/>
                    <a:lstStyle/>
                    <a:p>
                      <a:pPr marL="0" marR="0" algn="just">
                        <a:spcBef>
                          <a:spcPts val="0"/>
                        </a:spcBef>
                        <a:spcAft>
                          <a:spcPts val="0"/>
                        </a:spcAft>
                      </a:pPr>
                      <a:r>
                        <a:rPr lang="en-US" sz="1200">
                          <a:effectLst/>
                        </a:rPr>
                        <a:t>Management levels 10-11</a:t>
                      </a:r>
                      <a:endParaRPr lang="en-US" sz="1800">
                        <a:effectLst/>
                        <a:latin typeface="Calibri" panose="020F0502020204030204" pitchFamily="34"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200" dirty="0">
                          <a:effectLst/>
                        </a:rPr>
                        <a:t>2,000</a:t>
                      </a:r>
                      <a:endParaRPr lang="en-US" sz="1800" dirty="0">
                        <a:effectLst/>
                        <a:latin typeface="Calibri" panose="020F0502020204030204" pitchFamily="34" charset="0"/>
                        <a:ea typeface="Calibri" panose="020F0502020204030204" pitchFamily="34" charset="0"/>
                      </a:endParaRPr>
                    </a:p>
                  </a:txBody>
                  <a:tcPr marL="68580" marR="68580" marT="0" marB="0" anchor="b"/>
                </a:tc>
                <a:extLst>
                  <a:ext uri="{0D108BD9-81ED-4DB2-BD59-A6C34878D82A}">
                    <a16:rowId xmlns:a16="http://schemas.microsoft.com/office/drawing/2014/main" val="3391369627"/>
                  </a:ext>
                </a:extLst>
              </a:tr>
            </a:tbl>
          </a:graphicData>
        </a:graphic>
      </p:graphicFrame>
      <p:sp>
        <p:nvSpPr>
          <p:cNvPr id="13" name="Rectangle 2">
            <a:extLst>
              <a:ext uri="{FF2B5EF4-FFF2-40B4-BE49-F238E27FC236}">
                <a16:creationId xmlns:a16="http://schemas.microsoft.com/office/drawing/2014/main" id="{D709409A-468A-40D0-AA7C-8D316045AD22}"/>
              </a:ext>
            </a:extLst>
          </p:cNvPr>
          <p:cNvSpPr>
            <a:spLocks noChangeArrowheads="1"/>
          </p:cNvSpPr>
          <p:nvPr/>
        </p:nvSpPr>
        <p:spPr bwMode="auto">
          <a:xfrm>
            <a:off x="3100388" y="29829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64693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11789-E572-4E6E-ACD8-3C90D7AA60D3}"/>
              </a:ext>
            </a:extLst>
          </p:cNvPr>
          <p:cNvPicPr>
            <a:picLocks noChangeAspect="1"/>
          </p:cNvPicPr>
          <p:nvPr/>
        </p:nvPicPr>
        <p:blipFill>
          <a:blip r:embed="rId2"/>
          <a:stretch>
            <a:fillRect/>
          </a:stretch>
        </p:blipFill>
        <p:spPr>
          <a:xfrm>
            <a:off x="0" y="0"/>
            <a:ext cx="12192000" cy="6973824"/>
          </a:xfrm>
          <a:prstGeom prst="rect">
            <a:avLst/>
          </a:prstGeom>
        </p:spPr>
      </p:pic>
      <p:sp>
        <p:nvSpPr>
          <p:cNvPr id="4" name="Rectangle 3">
            <a:extLst>
              <a:ext uri="{FF2B5EF4-FFF2-40B4-BE49-F238E27FC236}">
                <a16:creationId xmlns:a16="http://schemas.microsoft.com/office/drawing/2014/main" id="{F23BA25A-ADD8-4DB7-8251-7CE5CD33D9FE}"/>
              </a:ext>
            </a:extLst>
          </p:cNvPr>
          <p:cNvSpPr/>
          <p:nvPr/>
        </p:nvSpPr>
        <p:spPr>
          <a:xfrm>
            <a:off x="483563" y="839202"/>
            <a:ext cx="3276090" cy="523220"/>
          </a:xfrm>
          <a:prstGeom prst="rect">
            <a:avLst/>
          </a:prstGeom>
        </p:spPr>
        <p:txBody>
          <a:bodyPr wrap="none">
            <a:spAutoFit/>
          </a:bodyPr>
          <a:lstStyle/>
          <a:p>
            <a:pPr lvl="0"/>
            <a:r>
              <a:rPr lang="en-US" sz="2800" dirty="0">
                <a:latin typeface="+mj-lt"/>
              </a:rPr>
              <a:t>GCP OVERVIEW</a:t>
            </a:r>
          </a:p>
        </p:txBody>
      </p:sp>
    </p:spTree>
    <p:extLst>
      <p:ext uri="{BB962C8B-B14F-4D97-AF65-F5344CB8AC3E}">
        <p14:creationId xmlns:p14="http://schemas.microsoft.com/office/powerpoint/2010/main" val="2635147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ABFC3A6-156D-4BA7-8A24-11FAA7D84333}"/>
              </a:ext>
            </a:extLst>
          </p:cNvPr>
          <p:cNvGraphicFramePr/>
          <p:nvPr>
            <p:extLst>
              <p:ext uri="{D42A27DB-BD31-4B8C-83A1-F6EECF244321}">
                <p14:modId xmlns:p14="http://schemas.microsoft.com/office/powerpoint/2010/main" val="2439463051"/>
              </p:ext>
            </p:extLst>
          </p:nvPr>
        </p:nvGraphicFramePr>
        <p:xfrm>
          <a:off x="790909" y="748432"/>
          <a:ext cx="5313883" cy="501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0">
            <a:extLst>
              <a:ext uri="{FF2B5EF4-FFF2-40B4-BE49-F238E27FC236}">
                <a16:creationId xmlns:a16="http://schemas.microsoft.com/office/drawing/2014/main" id="{5FEAA450-F1FF-48B9-B696-782AA3F85C33}"/>
              </a:ext>
            </a:extLst>
          </p:cNvPr>
          <p:cNvSpPr>
            <a:spLocks noChangeArrowheads="1"/>
          </p:cNvSpPr>
          <p:nvPr/>
        </p:nvSpPr>
        <p:spPr bwMode="auto">
          <a:xfrm>
            <a:off x="1169384" y="603676"/>
            <a:ext cx="5102868" cy="499220"/>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a:ln w="19050">
            <a:solidFill>
              <a:srgbClr val="000000"/>
            </a:solidFill>
            <a:miter lim="800000"/>
            <a:headEnd/>
            <a:tailEnd/>
          </a:ln>
          <a:effectLst>
            <a:outerShdw blurRad="63500" sx="102000" sy="102000" algn="ctr" rotWithShape="0">
              <a:prstClr val="black">
                <a:alpha val="40000"/>
              </a:prstClr>
            </a:outerShdw>
          </a:effectLst>
          <a:scene3d>
            <a:camera prst="orthographicFront"/>
            <a:lightRig rig="threePt" dir="t"/>
          </a:scene3d>
          <a:sp3d>
            <a:bevelT w="165100" prst="coolSlant"/>
          </a:sp3d>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defRPr/>
            </a:pPr>
            <a:r>
              <a:rPr lang="en-US" altLang="en-US" sz="2000">
                <a:ln w="0"/>
                <a:solidFill>
                  <a:prstClr val="black"/>
                </a:solidFill>
                <a:effectLst>
                  <a:outerShdw blurRad="38100" dist="19050" dir="2700000" algn="tl" rotWithShape="0">
                    <a:prstClr val="black">
                      <a:alpha val="40000"/>
                    </a:prstClr>
                  </a:outerShdw>
                </a:effectLst>
                <a:latin typeface="Arial" panose="020B0604020202020204" pitchFamily="34" charset="0"/>
                <a:ea typeface="Times New Roman" panose="02020603050405020304" pitchFamily="18" charset="0"/>
                <a:cs typeface="Arial" panose="020B0604020202020204" pitchFamily="34" charset="0"/>
              </a:rPr>
              <a:t>Forex initiation process</a:t>
            </a:r>
            <a:endParaRPr lang="en-US" altLang="en-US">
              <a:ln w="0"/>
              <a:solidFill>
                <a:prstClr val="black"/>
              </a:solidFill>
              <a:effectLst>
                <a:outerShdw blurRad="38100" dist="19050" dir="2700000" algn="tl" rotWithShape="0">
                  <a:prstClr val="black">
                    <a:alpha val="40000"/>
                  </a:prstClr>
                </a:outerShdw>
              </a:effectLst>
              <a:latin typeface="Arial" panose="020B0604020202020204" pitchFamily="34" charset="0"/>
              <a:cs typeface="Arial" pitchFamily="34" charset="0"/>
            </a:endParaRPr>
          </a:p>
        </p:txBody>
      </p:sp>
      <p:sp>
        <p:nvSpPr>
          <p:cNvPr id="6" name="Rectangle 5">
            <a:extLst>
              <a:ext uri="{FF2B5EF4-FFF2-40B4-BE49-F238E27FC236}">
                <a16:creationId xmlns:a16="http://schemas.microsoft.com/office/drawing/2014/main" id="{444E3F39-CE06-455D-BBB8-05EEF1334106}"/>
              </a:ext>
            </a:extLst>
          </p:cNvPr>
          <p:cNvSpPr/>
          <p:nvPr/>
        </p:nvSpPr>
        <p:spPr>
          <a:xfrm>
            <a:off x="6960974" y="557827"/>
            <a:ext cx="4456262" cy="4754830"/>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GB">
              <a:solidFill>
                <a:prstClr val="white"/>
              </a:solidFill>
              <a:latin typeface="Calibri" panose="020F0502020204030204"/>
            </a:endParaRPr>
          </a:p>
        </p:txBody>
      </p:sp>
      <p:sp>
        <p:nvSpPr>
          <p:cNvPr id="7" name="Rectangle 6">
            <a:extLst>
              <a:ext uri="{FF2B5EF4-FFF2-40B4-BE49-F238E27FC236}">
                <a16:creationId xmlns:a16="http://schemas.microsoft.com/office/drawing/2014/main" id="{45E25B52-DC02-4514-B8B7-A59CEF523A1A}"/>
              </a:ext>
            </a:extLst>
          </p:cNvPr>
          <p:cNvSpPr/>
          <p:nvPr/>
        </p:nvSpPr>
        <p:spPr>
          <a:xfrm>
            <a:off x="7129983" y="603676"/>
            <a:ext cx="4287252" cy="5001369"/>
          </a:xfrm>
          <a:prstGeom prst="rect">
            <a:avLst/>
          </a:prstGeom>
        </p:spPr>
        <p:txBody>
          <a:bodyPr wrap="square">
            <a:spAutoFit/>
          </a:bodyPr>
          <a:lstStyle/>
          <a:p>
            <a:pPr fontAlgn="base">
              <a:spcBef>
                <a:spcPct val="0"/>
              </a:spcBef>
              <a:spcAft>
                <a:spcPct val="0"/>
              </a:spcAft>
              <a:defRPr/>
            </a:pPr>
            <a:r>
              <a:rPr lang="en-US" altLang="en-US" sz="1100" dirty="0">
                <a:solidFill>
                  <a:prstClr val="black"/>
                </a:solidFill>
                <a:latin typeface="Arial" pitchFamily="34" charset="0"/>
                <a:cs typeface="Arial" pitchFamily="34" charset="0"/>
              </a:rPr>
              <a:t>PFB the process of getting the salary advance which is loaded in installments</a:t>
            </a:r>
          </a:p>
          <a:p>
            <a:pPr fontAlgn="base">
              <a:spcBef>
                <a:spcPct val="0"/>
              </a:spcBef>
              <a:spcAft>
                <a:spcPct val="0"/>
              </a:spcAft>
              <a:defRPr/>
            </a:pPr>
            <a:endParaRPr lang="en-US" sz="1100" dirty="0">
              <a:solidFill>
                <a:prstClr val="black"/>
              </a:solidFill>
              <a:latin typeface="Arial" pitchFamily="34" charset="0"/>
              <a:cs typeface="Arial" pitchFamily="34" charset="0"/>
            </a:endParaRPr>
          </a:p>
          <a:p>
            <a:pPr algn="just" fontAlgn="base">
              <a:spcBef>
                <a:spcPct val="0"/>
              </a:spcBef>
              <a:spcAft>
                <a:spcPct val="0"/>
              </a:spcAft>
              <a:defRPr/>
            </a:pPr>
            <a:r>
              <a:rPr lang="en-US" altLang="en-US" sz="1100" b="1" u="sng" dirty="0">
                <a:solidFill>
                  <a:prstClr val="black"/>
                </a:solidFill>
                <a:latin typeface="Arial" pitchFamily="34" charset="0"/>
                <a:ea typeface="Times New Roman" panose="02020603050405020304" pitchFamily="18" charset="0"/>
                <a:cs typeface="Arial" pitchFamily="34" charset="0"/>
              </a:rPr>
              <a:t>Pre-requisites for initiating the Forex request</a:t>
            </a:r>
            <a:r>
              <a:rPr lang="en-US" altLang="en-US" sz="1100" dirty="0">
                <a:solidFill>
                  <a:prstClr val="black"/>
                </a:solidFill>
                <a:latin typeface="Arial" pitchFamily="34" charset="0"/>
                <a:ea typeface="Times New Roman" panose="02020603050405020304" pitchFamily="18" charset="0"/>
                <a:cs typeface="Arial" pitchFamily="34" charset="0"/>
              </a:rPr>
              <a:t>: Along with the other important tasks (except the final alert), the below tasks on the </a:t>
            </a:r>
            <a:r>
              <a:rPr lang="en-US" altLang="en-US" sz="1100" dirty="0">
                <a:solidFill>
                  <a:srgbClr val="000000"/>
                </a:solidFill>
                <a:latin typeface="Arial" pitchFamily="34" charset="0"/>
                <a:ea typeface="Times New Roman" panose="02020603050405020304" pitchFamily="18" charset="0"/>
                <a:cs typeface="Arial" pitchFamily="34" charset="0"/>
                <a:hlinkClick r:id="rId7"/>
              </a:rPr>
              <a:t>GCP HUB</a:t>
            </a:r>
            <a:r>
              <a:rPr lang="en-US" altLang="en-US" sz="1100" dirty="0">
                <a:solidFill>
                  <a:prstClr val="black"/>
                </a:solidFill>
                <a:latin typeface="Arial" pitchFamily="34" charset="0"/>
                <a:ea typeface="Times New Roman" panose="02020603050405020304" pitchFamily="18" charset="0"/>
                <a:cs typeface="Arial" pitchFamily="34" charset="0"/>
              </a:rPr>
              <a:t> should be completed:</a:t>
            </a: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HR policy briefing session task</a:t>
            </a:r>
            <a:r>
              <a:rPr lang="en-US" altLang="en-US" sz="1100" dirty="0">
                <a:solidFill>
                  <a:prstClr val="black"/>
                </a:solidFill>
                <a:latin typeface="Arial" pitchFamily="34" charset="0"/>
                <a:ea typeface="Calibri" panose="020F0502020204030204" pitchFamily="34" charset="0"/>
                <a:cs typeface="Arial" pitchFamily="34" charset="0"/>
              </a:rPr>
              <a:t>: Employees should have attended the mandatory HR policy briefing session</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GCP checklist request ID task</a:t>
            </a:r>
            <a:r>
              <a:rPr lang="en-US" altLang="en-US" sz="1100" dirty="0">
                <a:solidFill>
                  <a:prstClr val="black"/>
                </a:solidFill>
                <a:latin typeface="Arial" pitchFamily="34" charset="0"/>
                <a:ea typeface="Calibri" panose="020F0502020204030204" pitchFamily="34" charset="0"/>
                <a:cs typeface="Arial" pitchFamily="34" charset="0"/>
              </a:rPr>
              <a:t>: The GCP checklist ticket number needs to be keyed in the GCP checklist request ID task</a:t>
            </a:r>
            <a:endParaRPr lang="en-US" sz="1100" dirty="0">
              <a:solidFill>
                <a:prstClr val="black"/>
              </a:solidFill>
              <a:latin typeface="Arial" pitchFamily="34" charset="0"/>
              <a:cs typeface="Arial" pitchFamily="34" charset="0"/>
            </a:endParaRPr>
          </a:p>
          <a:p>
            <a:pPr fontAlgn="base">
              <a:spcBef>
                <a:spcPct val="0"/>
              </a:spcBef>
              <a:spcAft>
                <a:spcPct val="0"/>
              </a:spcAft>
              <a:defRPr/>
            </a:pPr>
            <a:r>
              <a:rPr lang="en-US" sz="1100" dirty="0">
                <a:solidFill>
                  <a:prstClr val="black"/>
                </a:solidFill>
                <a:latin typeface="Arial" pitchFamily="34" charset="0"/>
                <a:cs typeface="Arial" pitchFamily="34" charset="0"/>
              </a:rPr>
              <a:t> </a:t>
            </a:r>
          </a:p>
          <a:p>
            <a:pPr marL="171450" indent="-171450" eaLnBrk="0" fontAlgn="base" hangingPunct="0">
              <a:spcBef>
                <a:spcPct val="0"/>
              </a:spcBef>
              <a:spcAft>
                <a:spcPct val="0"/>
              </a:spcAft>
              <a:buFont typeface="Wingdings" panose="05000000000000000000" pitchFamily="2" charset="2"/>
              <a:buChar char="q"/>
              <a:defRPr/>
            </a:pPr>
            <a:r>
              <a:rPr lang="en-US" altLang="en-US" sz="1100" b="1" u="sng" dirty="0">
                <a:solidFill>
                  <a:prstClr val="black"/>
                </a:solidFill>
                <a:latin typeface="Arial" pitchFamily="34" charset="0"/>
                <a:ea typeface="Calibri" panose="020F0502020204030204" pitchFamily="34" charset="0"/>
                <a:cs typeface="Arial" pitchFamily="34" charset="0"/>
              </a:rPr>
              <a:t>Initial salary advance</a:t>
            </a:r>
            <a:r>
              <a:rPr lang="en-US" altLang="en-US" sz="1100" dirty="0">
                <a:solidFill>
                  <a:prstClr val="black"/>
                </a:solidFill>
                <a:latin typeface="Arial" pitchFamily="34" charset="0"/>
                <a:ea typeface="Calibri" panose="020F0502020204030204" pitchFamily="34" charset="0"/>
                <a:cs typeface="Arial" pitchFamily="34" charset="0"/>
              </a:rPr>
              <a:t>: The initial salary advance will only be provided on receiving the MD approval on the Forex request present on the e-travel portal</a:t>
            </a:r>
            <a:endParaRPr lang="en-US" altLang="en-US" sz="1100" dirty="0">
              <a:solidFill>
                <a:prstClr val="black"/>
              </a:solidFill>
              <a:latin typeface="Arial" pitchFamily="34" charset="0"/>
              <a:ea typeface="Times New Roman" panose="02020603050405020304" pitchFamily="18" charset="0"/>
              <a:cs typeface="Arial" pitchFamily="34" charset="0"/>
            </a:endParaRPr>
          </a:p>
          <a:p>
            <a:pPr algn="just" fontAlgn="base">
              <a:spcBef>
                <a:spcPct val="0"/>
              </a:spcBef>
              <a:spcAft>
                <a:spcPct val="0"/>
              </a:spcAft>
              <a:defRPr/>
            </a:pPr>
            <a:endParaRPr lang="en-US" altLang="en-US" sz="1100" b="1" u="sng" dirty="0">
              <a:solidFill>
                <a:prstClr val="black"/>
              </a:solidFill>
              <a:latin typeface="Arial" pitchFamily="34" charset="0"/>
              <a:ea typeface="Calibri" panose="020F0502020204030204" pitchFamily="34" charset="0"/>
              <a:cs typeface="Arial" pitchFamily="34" charset="0"/>
            </a:endParaRPr>
          </a:p>
          <a:p>
            <a:pPr marL="171450" indent="-171450" algn="just" fontAlgn="base">
              <a:spcBef>
                <a:spcPct val="0"/>
              </a:spcBef>
              <a:spcAft>
                <a:spcPct val="0"/>
              </a:spcAft>
              <a:buFont typeface="Wingdings" panose="05000000000000000000" pitchFamily="2" charset="2"/>
              <a:buChar char="q"/>
              <a:defRPr/>
            </a:pPr>
            <a:r>
              <a:rPr lang="en-US" altLang="en-US" sz="1100" b="1" u="sng" dirty="0">
                <a:solidFill>
                  <a:prstClr val="black"/>
                </a:solidFill>
                <a:latin typeface="Arial" pitchFamily="34" charset="0"/>
                <a:ea typeface="Calibri" panose="020F0502020204030204" pitchFamily="34" charset="0"/>
                <a:cs typeface="Arial" pitchFamily="34" charset="0"/>
              </a:rPr>
              <a:t>Remaining salary advance</a:t>
            </a:r>
            <a:r>
              <a:rPr lang="en-US" altLang="en-US" sz="1100" b="1" dirty="0">
                <a:solidFill>
                  <a:prstClr val="black"/>
                </a:solidFill>
                <a:latin typeface="Arial" pitchFamily="34" charset="0"/>
                <a:ea typeface="Calibri" panose="020F0502020204030204" pitchFamily="34" charset="0"/>
                <a:cs typeface="Arial" pitchFamily="34" charset="0"/>
              </a:rPr>
              <a:t>: </a:t>
            </a:r>
            <a:r>
              <a:rPr lang="en-US" altLang="en-US" sz="1100" dirty="0">
                <a:solidFill>
                  <a:prstClr val="black"/>
                </a:solidFill>
                <a:latin typeface="Arial" pitchFamily="34" charset="0"/>
                <a:ea typeface="Calibri" panose="020F0502020204030204" pitchFamily="34" charset="0"/>
                <a:cs typeface="Arial" pitchFamily="34" charset="0"/>
              </a:rPr>
              <a:t>The balance salary advance (eligibility- initial salary advance) will be provided on the completion of the following</a:t>
            </a:r>
            <a:r>
              <a:rPr lang="en-US" altLang="en-US" sz="1100" b="1" dirty="0">
                <a:solidFill>
                  <a:prstClr val="black"/>
                </a:solidFill>
                <a:latin typeface="Arial" pitchFamily="34" charset="0"/>
                <a:ea typeface="Calibri" panose="020F0502020204030204" pitchFamily="34" charset="0"/>
                <a:cs typeface="Arial" pitchFamily="34" charset="0"/>
              </a:rPr>
              <a:t> </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GCP transfer process/ Final alert initiation: </a:t>
            </a:r>
            <a:r>
              <a:rPr lang="en-US" altLang="en-US" sz="1100" dirty="0">
                <a:solidFill>
                  <a:prstClr val="black"/>
                </a:solidFill>
                <a:latin typeface="Arial" pitchFamily="34" charset="0"/>
                <a:ea typeface="Calibri" panose="020F0502020204030204" pitchFamily="34" charset="0"/>
                <a:cs typeface="Arial" pitchFamily="34" charset="0"/>
              </a:rPr>
              <a:t>Employees need to share the confirmed travel tickets and visa copy with the ATCI GCP PA as per the GCP transfer process timelines. The GCP transfer process/final alert will be initiated on the </a:t>
            </a:r>
            <a:r>
              <a:rPr lang="en-US" altLang="en-US" sz="1100" dirty="0">
                <a:solidFill>
                  <a:srgbClr val="000000"/>
                </a:solidFill>
                <a:latin typeface="Arial" pitchFamily="34" charset="0"/>
                <a:ea typeface="Calibri" panose="020F0502020204030204" pitchFamily="34" charset="0"/>
                <a:cs typeface="Arial" pitchFamily="34" charset="0"/>
                <a:hlinkClick r:id="rId7"/>
              </a:rPr>
              <a:t>GCP HUB</a:t>
            </a:r>
            <a:endParaRPr lang="en-US" altLang="en-US" sz="1100" dirty="0">
              <a:solidFill>
                <a:prstClr val="black"/>
              </a:solidFill>
              <a:latin typeface="Arial" pitchFamily="34" charset="0"/>
              <a:ea typeface="Times New Roman" panose="02020603050405020304" pitchFamily="18" charset="0"/>
              <a:cs typeface="Arial" pitchFamily="34" charset="0"/>
            </a:endParaRPr>
          </a:p>
          <a:p>
            <a:pPr marL="171450" indent="-171450" algn="just" fontAlgn="base">
              <a:spcBef>
                <a:spcPct val="0"/>
              </a:spcBef>
              <a:spcAft>
                <a:spcPct val="0"/>
              </a:spcAft>
              <a:buFont typeface="Arial" panose="020B0604020202020204" pitchFamily="34" charset="0"/>
              <a:buChar char="•"/>
              <a:defRPr/>
            </a:pPr>
            <a:r>
              <a:rPr lang="en-US" altLang="en-US" sz="1100" b="1" dirty="0">
                <a:solidFill>
                  <a:prstClr val="black"/>
                </a:solidFill>
                <a:latin typeface="Arial" pitchFamily="34" charset="0"/>
                <a:ea typeface="Calibri" panose="020F0502020204030204" pitchFamily="34" charset="0"/>
                <a:cs typeface="Arial" pitchFamily="34" charset="0"/>
              </a:rPr>
              <a:t>Controllership checklist clearance:</a:t>
            </a:r>
            <a:r>
              <a:rPr lang="en-US" altLang="en-US" sz="1100" dirty="0">
                <a:solidFill>
                  <a:prstClr val="black"/>
                </a:solidFill>
                <a:latin typeface="Arial" pitchFamily="34" charset="0"/>
                <a:ea typeface="Calibri" panose="020F0502020204030204" pitchFamily="34" charset="0"/>
                <a:cs typeface="Arial" pitchFamily="34" charset="0"/>
              </a:rPr>
              <a:t> The controllership checklist clearance should be approved on the </a:t>
            </a:r>
            <a:r>
              <a:rPr lang="en-US" altLang="en-US" sz="1100" dirty="0">
                <a:solidFill>
                  <a:srgbClr val="0070C0"/>
                </a:solidFill>
                <a:latin typeface="Arial" pitchFamily="34" charset="0"/>
                <a:ea typeface="Calibri" panose="020F0502020204030204" pitchFamily="34" charset="0"/>
                <a:cs typeface="Arial" pitchFamily="34" charset="0"/>
                <a:hlinkClick r:id="rId8"/>
              </a:rPr>
              <a:t>AST tool</a:t>
            </a:r>
            <a:endParaRPr lang="en-US" altLang="en-US" sz="1100" dirty="0">
              <a:solidFill>
                <a:srgbClr val="0070C0"/>
              </a:solidFill>
              <a:latin typeface="Arial" pitchFamily="34" charset="0"/>
              <a:ea typeface="Calibri" panose="020F0502020204030204" pitchFamily="34" charset="0"/>
              <a:cs typeface="Arial" pitchFamily="34" charset="0"/>
            </a:endParaRPr>
          </a:p>
          <a:p>
            <a:pPr algn="just" fontAlgn="base">
              <a:spcBef>
                <a:spcPct val="0"/>
              </a:spcBef>
              <a:spcAft>
                <a:spcPct val="0"/>
              </a:spcAft>
              <a:defRPr/>
            </a:pPr>
            <a:endParaRPr lang="en-US" sz="1100" dirty="0">
              <a:solidFill>
                <a:prstClr val="black"/>
              </a:solidFill>
              <a:latin typeface="Arial" pitchFamily="34" charset="0"/>
              <a:cs typeface="Arial" pitchFamily="34" charset="0"/>
            </a:endParaRPr>
          </a:p>
          <a:p>
            <a:pPr algn="just" fontAlgn="base">
              <a:spcBef>
                <a:spcPct val="0"/>
              </a:spcBef>
              <a:spcAft>
                <a:spcPct val="0"/>
              </a:spcAft>
              <a:defRPr/>
            </a:pPr>
            <a:r>
              <a:rPr lang="en-US" sz="1100" dirty="0">
                <a:solidFill>
                  <a:prstClr val="black"/>
                </a:solidFill>
                <a:latin typeface="Arial" pitchFamily="34" charset="0"/>
                <a:cs typeface="Arial" pitchFamily="34" charset="0"/>
              </a:rPr>
              <a:t>Once both the above actions are completed, employee should share the below details with </a:t>
            </a:r>
            <a:r>
              <a:rPr lang="en-US" sz="1100" dirty="0" err="1">
                <a:solidFill>
                  <a:prstClr val="black"/>
                </a:solidFill>
                <a:latin typeface="Arial" pitchFamily="34" charset="0"/>
                <a:cs typeface="Arial" pitchFamily="34" charset="0"/>
              </a:rPr>
              <a:t>Forex.card</a:t>
            </a:r>
            <a:r>
              <a:rPr lang="en-US" sz="1100" dirty="0">
                <a:solidFill>
                  <a:prstClr val="black"/>
                </a:solidFill>
                <a:latin typeface="Arial" pitchFamily="34" charset="0"/>
                <a:cs typeface="Arial" pitchFamily="34" charset="0"/>
              </a:rPr>
              <a:t> team to receive the balance</a:t>
            </a:r>
          </a:p>
        </p:txBody>
      </p:sp>
      <p:sp>
        <p:nvSpPr>
          <p:cNvPr id="8" name="TextBox 7">
            <a:extLst>
              <a:ext uri="{FF2B5EF4-FFF2-40B4-BE49-F238E27FC236}">
                <a16:creationId xmlns:a16="http://schemas.microsoft.com/office/drawing/2014/main" id="{0F14CA37-0C95-415C-9F7A-49ADD227D2BA}"/>
              </a:ext>
            </a:extLst>
          </p:cNvPr>
          <p:cNvSpPr txBox="1"/>
          <p:nvPr/>
        </p:nvSpPr>
        <p:spPr>
          <a:xfrm>
            <a:off x="1371600" y="5459435"/>
            <a:ext cx="10045635" cy="1154162"/>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spAutoFit/>
          </a:bodyPr>
          <a:lstStyle/>
          <a:p>
            <a:pPr fontAlgn="base">
              <a:spcBef>
                <a:spcPct val="0"/>
              </a:spcBef>
              <a:spcAft>
                <a:spcPct val="0"/>
              </a:spcAft>
              <a:defRPr/>
            </a:pPr>
            <a:r>
              <a:rPr lang="en-US" sz="1150" b="1" u="sng" dirty="0">
                <a:solidFill>
                  <a:prstClr val="black"/>
                </a:solidFill>
                <a:latin typeface="Arial" panose="020B0604020202020204" pitchFamily="34" charset="0"/>
                <a:cs typeface="Arial" panose="020B0604020202020204" pitchFamily="34" charset="0"/>
              </a:rPr>
              <a:t>Note</a:t>
            </a:r>
            <a:r>
              <a:rPr lang="en-US" sz="1150" dirty="0">
                <a:solidFill>
                  <a:prstClr val="black"/>
                </a:solidFill>
                <a:latin typeface="Arial" panose="020B0604020202020204" pitchFamily="34" charset="0"/>
                <a:cs typeface="Arial" panose="020B0604020202020204" pitchFamily="34" charset="0"/>
              </a:rPr>
              <a:t>:</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Its mandatory for all employees to seek the controllership clearance on the </a:t>
            </a:r>
            <a:r>
              <a:rPr lang="en-US" sz="1150" u="sng" dirty="0">
                <a:solidFill>
                  <a:prstClr val="black"/>
                </a:solidFill>
                <a:latin typeface="Arial" panose="020B0604020202020204" pitchFamily="34" charset="0"/>
                <a:cs typeface="Arial" panose="020B0604020202020204" pitchFamily="34" charset="0"/>
                <a:hlinkClick r:id="rId8"/>
              </a:rPr>
              <a:t>AST tool</a:t>
            </a:r>
            <a:r>
              <a:rPr lang="en-US" sz="1150" dirty="0">
                <a:solidFill>
                  <a:prstClr val="black"/>
                </a:solidFill>
                <a:latin typeface="Arial" panose="020B0604020202020204" pitchFamily="34" charset="0"/>
                <a:cs typeface="Arial" panose="020B0604020202020204" pitchFamily="34" charset="0"/>
              </a:rPr>
              <a:t> (GCP checklist)</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Employees need to ensure the submission of their MYTE as per the Last working date in ATCI and GCP start date confirmed by the ATCI GCP PA</a:t>
            </a:r>
          </a:p>
          <a:p>
            <a:pPr marL="171450" indent="-171450" fontAlgn="base">
              <a:spcBef>
                <a:spcPct val="0"/>
              </a:spcBef>
              <a:spcAft>
                <a:spcPct val="0"/>
              </a:spcAft>
              <a:buFont typeface="Arial" panose="020B0604020202020204" pitchFamily="34" charset="0"/>
              <a:buChar char="•"/>
              <a:defRPr/>
            </a:pPr>
            <a:r>
              <a:rPr lang="en-US" sz="1150" dirty="0">
                <a:solidFill>
                  <a:prstClr val="black"/>
                </a:solidFill>
                <a:latin typeface="Arial" panose="020B0604020202020204" pitchFamily="34" charset="0"/>
                <a:cs typeface="Arial" panose="020B0604020202020204" pitchFamily="34" charset="0"/>
              </a:rPr>
              <a:t>The controllership team provides the clearance in 4 working days on raising the MYTE query on the </a:t>
            </a:r>
            <a:r>
              <a:rPr lang="en-US" sz="1150" u="sng" dirty="0">
                <a:solidFill>
                  <a:prstClr val="black"/>
                </a:solidFill>
                <a:latin typeface="Arial" panose="020B0604020202020204" pitchFamily="34" charset="0"/>
                <a:cs typeface="Arial" panose="020B0604020202020204" pitchFamily="34" charset="0"/>
                <a:hlinkClick r:id="rId9"/>
              </a:rPr>
              <a:t>Service now</a:t>
            </a:r>
            <a:r>
              <a:rPr lang="en-US" sz="1150" dirty="0">
                <a:solidFill>
                  <a:prstClr val="black"/>
                </a:solidFill>
                <a:latin typeface="Arial" panose="020B0604020202020204" pitchFamily="34" charset="0"/>
                <a:cs typeface="Arial" panose="020B0604020202020204" pitchFamily="34" charset="0"/>
              </a:rPr>
              <a:t> </a:t>
            </a:r>
          </a:p>
          <a:p>
            <a:pPr marL="171450" indent="-171450" fontAlgn="base">
              <a:spcBef>
                <a:spcPct val="0"/>
              </a:spcBef>
              <a:spcAft>
                <a:spcPct val="0"/>
              </a:spcAft>
              <a:buFont typeface="Arial" panose="020B0604020202020204" pitchFamily="34" charset="0"/>
              <a:buChar char="•"/>
              <a:defRPr/>
            </a:pPr>
            <a:r>
              <a:rPr lang="en-US" sz="1150" b="1" dirty="0">
                <a:solidFill>
                  <a:srgbClr val="FF0000"/>
                </a:solidFill>
                <a:latin typeface="Arial" panose="020B0604020202020204" pitchFamily="34" charset="0"/>
                <a:cs typeface="Arial" panose="020B0604020202020204" pitchFamily="34" charset="0"/>
              </a:rPr>
              <a:t>In case employee does not require the complete amount, its employee responsibility to inform either the forex team or the GCP PA on the same</a:t>
            </a:r>
          </a:p>
        </p:txBody>
      </p:sp>
      <p:sp>
        <p:nvSpPr>
          <p:cNvPr id="10" name="Rectangle 9">
            <a:extLst>
              <a:ext uri="{FF2B5EF4-FFF2-40B4-BE49-F238E27FC236}">
                <a16:creationId xmlns:a16="http://schemas.microsoft.com/office/drawing/2014/main" id="{41C96C55-ADDC-4D84-8F3F-D840C18010AC}"/>
              </a:ext>
            </a:extLst>
          </p:cNvPr>
          <p:cNvSpPr/>
          <p:nvPr/>
        </p:nvSpPr>
        <p:spPr>
          <a:xfrm>
            <a:off x="451994" y="62905"/>
            <a:ext cx="8821615" cy="400110"/>
          </a:xfrm>
          <a:prstGeom prst="rect">
            <a:avLst/>
          </a:prstGeom>
        </p:spPr>
        <p:txBody>
          <a:bodyPr wrap="square">
            <a:spAutoFit/>
          </a:bodyPr>
          <a:lstStyle/>
          <a:p>
            <a:pPr fontAlgn="base">
              <a:spcBef>
                <a:spcPct val="0"/>
              </a:spcBef>
              <a:spcAft>
                <a:spcPct val="0"/>
              </a:spcAft>
              <a:defRPr/>
            </a:pPr>
            <a:r>
              <a:rPr lang="en-US" sz="2000">
                <a:solidFill>
                  <a:prstClr val="black"/>
                </a:solidFill>
                <a:latin typeface="Arial Black" panose="020B0A04020102020204" pitchFamily="34" charset="0"/>
                <a:cs typeface="Arial" pitchFamily="34" charset="0"/>
              </a:rPr>
              <a:t>Salary Advance – Forex Initiation And Process steps</a:t>
            </a:r>
          </a:p>
        </p:txBody>
      </p:sp>
      <p:cxnSp>
        <p:nvCxnSpPr>
          <p:cNvPr id="14" name="Straight Connector 13">
            <a:extLst>
              <a:ext uri="{FF2B5EF4-FFF2-40B4-BE49-F238E27FC236}">
                <a16:creationId xmlns:a16="http://schemas.microsoft.com/office/drawing/2014/main" id="{CDDB83BA-8B80-42B0-A07D-7289F4049CDA}"/>
              </a:ext>
            </a:extLst>
          </p:cNvPr>
          <p:cNvCxnSpPr>
            <a:cxnSpLocks/>
          </p:cNvCxnSpPr>
          <p:nvPr/>
        </p:nvCxnSpPr>
        <p:spPr>
          <a:xfrm>
            <a:off x="0" y="444686"/>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B9B4D2B6-1EBE-47CB-B983-DAC1A9357883}"/>
              </a:ext>
            </a:extLst>
          </p:cNvPr>
          <p:cNvSpPr>
            <a:spLocks noGrp="1"/>
          </p:cNvSpPr>
          <p:nvPr>
            <p:ph type="sldNum" sz="quarter" idx="12"/>
          </p:nvPr>
        </p:nvSpPr>
        <p:spPr/>
        <p:txBody>
          <a:bodyPr/>
          <a:lstStyle/>
          <a:p>
            <a:fld id="{63CDE6CA-458A-44F3-89FB-64D2661D5F85}" type="slidenum">
              <a:rPr lang="en-US" smtClean="0"/>
              <a:t>30</a:t>
            </a:fld>
            <a:endParaRPr lang="en-US"/>
          </a:p>
        </p:txBody>
      </p:sp>
    </p:spTree>
    <p:extLst>
      <p:ext uri="{BB962C8B-B14F-4D97-AF65-F5344CB8AC3E}">
        <p14:creationId xmlns:p14="http://schemas.microsoft.com/office/powerpoint/2010/main" val="637652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5465D9F-A63D-46A4-BB91-C644AABC483C}"/>
              </a:ext>
            </a:extLst>
          </p:cNvPr>
          <p:cNvCxnSpPr>
            <a:cxnSpLocks/>
          </p:cNvCxnSpPr>
          <p:nvPr/>
        </p:nvCxnSpPr>
        <p:spPr>
          <a:xfrm>
            <a:off x="0" y="8382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E0A38E1A-A41F-46C7-8B72-EEA19611636D}"/>
              </a:ext>
            </a:extLst>
          </p:cNvPr>
          <p:cNvSpPr/>
          <p:nvPr/>
        </p:nvSpPr>
        <p:spPr>
          <a:xfrm>
            <a:off x="624468" y="976312"/>
            <a:ext cx="11028556" cy="5745163"/>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fontAlgn="base">
              <a:spcBef>
                <a:spcPct val="0"/>
              </a:spcBef>
              <a:spcAft>
                <a:spcPct val="0"/>
              </a:spcAft>
            </a:pPr>
            <a:endParaRPr lang="en-IN">
              <a:solidFill>
                <a:prstClr val="black"/>
              </a:solidFill>
              <a:latin typeface="Calibri" panose="020F0502020204030204"/>
            </a:endParaRPr>
          </a:p>
        </p:txBody>
      </p:sp>
      <p:sp>
        <p:nvSpPr>
          <p:cNvPr id="7" name="Rectangle 6">
            <a:extLst>
              <a:ext uri="{FF2B5EF4-FFF2-40B4-BE49-F238E27FC236}">
                <a16:creationId xmlns:a16="http://schemas.microsoft.com/office/drawing/2014/main" id="{6610804B-4D5A-4A53-A7C5-7C2A0195F719}"/>
              </a:ext>
            </a:extLst>
          </p:cNvPr>
          <p:cNvSpPr/>
          <p:nvPr/>
        </p:nvSpPr>
        <p:spPr>
          <a:xfrm>
            <a:off x="3044283" y="2284222"/>
            <a:ext cx="7950819" cy="1096284"/>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effectLst/>
                <a:latin typeface="Arial" panose="020B0604020202020204" pitchFamily="34" charset="0"/>
                <a:ea typeface="Calibri" panose="020F0502020204030204" pitchFamily="34" charset="0"/>
              </a:rPr>
              <a:t>You will receive a one-time salary advance to assist with your relocation to the host country. A salary advance will be paid to you in your home country before you depart.</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t is up to the employees’ discretion to avail the salary advance available as per the eligibility guidelines as one can choose not to opt for the same</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Salary advance is recoverable through payroll deductions in six equal monthly installments beginning with the third month salary payment in the host country and is subject to taxation </a:t>
            </a: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8" name="Arrow: Pentagon 7">
            <a:extLst>
              <a:ext uri="{FF2B5EF4-FFF2-40B4-BE49-F238E27FC236}">
                <a16:creationId xmlns:a16="http://schemas.microsoft.com/office/drawing/2014/main" id="{06807746-1C32-427F-A40E-F4F4A575CDBE}"/>
              </a:ext>
            </a:extLst>
          </p:cNvPr>
          <p:cNvSpPr/>
          <p:nvPr/>
        </p:nvSpPr>
        <p:spPr>
          <a:xfrm>
            <a:off x="1449659" y="2285014"/>
            <a:ext cx="1895707" cy="1086580"/>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dirty="0">
                <a:solidFill>
                  <a:prstClr val="white"/>
                </a:solidFill>
                <a:latin typeface="Calibri" panose="020F0502020204030204"/>
              </a:rPr>
              <a:t>Eligibility and Recovery</a:t>
            </a:r>
          </a:p>
        </p:txBody>
      </p:sp>
      <p:sp>
        <p:nvSpPr>
          <p:cNvPr id="13" name="Rectangle 12">
            <a:extLst>
              <a:ext uri="{FF2B5EF4-FFF2-40B4-BE49-F238E27FC236}">
                <a16:creationId xmlns:a16="http://schemas.microsoft.com/office/drawing/2014/main" id="{BC08F7AD-C6C7-4336-9DAC-27D25128D6DB}"/>
              </a:ext>
            </a:extLst>
          </p:cNvPr>
          <p:cNvSpPr/>
          <p:nvPr/>
        </p:nvSpPr>
        <p:spPr>
          <a:xfrm>
            <a:off x="3044283" y="4610711"/>
            <a:ext cx="7950819" cy="722033"/>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Any unrecovered amount at the time of Exit shall be recovered as part of the full &amp; final settlement process </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For any query related to FOREX or Salary Advance, write to </a:t>
            </a:r>
            <a:r>
              <a:rPr lang="en-US" sz="1100" dirty="0">
                <a:solidFill>
                  <a:prstClr val="black"/>
                </a:solidFill>
                <a:latin typeface="Arial" panose="020B0604020202020204" pitchFamily="34" charset="0"/>
                <a:cs typeface="Arial" panose="020B0604020202020204" pitchFamily="34" charset="0"/>
                <a:hlinkClick r:id="rId3"/>
              </a:rPr>
              <a:t>forex.card@accenture.com</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GB" sz="1100" dirty="0">
                <a:solidFill>
                  <a:prstClr val="black"/>
                </a:solidFill>
                <a:latin typeface="Arial" panose="020B0604020202020204" pitchFamily="34" charset="0"/>
                <a:cs typeface="Arial" panose="020B0604020202020204" pitchFamily="34" charset="0"/>
              </a:rPr>
              <a:t>NOTE: Refer the FAQ attached for more clarification on Forex process </a:t>
            </a:r>
            <a:endParaRPr lang="en-US" sz="11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1F9E6C14-358B-4ED2-9FF3-D2CAA285A24D}"/>
              </a:ext>
            </a:extLst>
          </p:cNvPr>
          <p:cNvSpPr/>
          <p:nvPr/>
        </p:nvSpPr>
        <p:spPr>
          <a:xfrm>
            <a:off x="3044283" y="3467456"/>
            <a:ext cx="7950819" cy="997232"/>
          </a:xfrm>
          <a:prstGeom prst="rect">
            <a:avLst/>
          </a:prstGeom>
          <a:ln w="19050">
            <a:solidFill>
              <a:srgbClr val="FFC00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648000" tIns="45720" rIns="91440" bIns="45720" numCol="1" spcCol="0" rtlCol="0" fromWordArt="0" anchor="ctr" anchorCtr="0" forceAA="0" compatLnSpc="1">
            <a:prstTxWarp prst="textNoShape">
              <a:avLst/>
            </a:prstTxWarp>
            <a:noAutofit/>
          </a:bodyPr>
          <a:lstStyle/>
          <a:p>
            <a:pPr fontAlgn="base">
              <a:spcBef>
                <a:spcPct val="0"/>
              </a:spcBef>
              <a:spcAft>
                <a:spcPct val="0"/>
              </a:spcAft>
              <a:buFont typeface="Arial" panose="020B0604020202020204" pitchFamily="34" charset="0"/>
              <a:buChar char="•"/>
            </a:pPr>
            <a:endParaRPr lang="en-US" sz="1000" dirty="0">
              <a:solidFill>
                <a:prstClr val="black"/>
              </a:solidFill>
              <a:latin typeface="Arial" panose="020B0604020202020204" pitchFamily="34" charset="0"/>
              <a:cs typeface="Arial" panose="020B0604020202020204" pitchFamily="34" charset="0"/>
            </a:endParaRP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If the employee repatriates to the home country or exits the company before the end of the GCP assignment because of project or personal reasons, then any outstanding salary advance amount has to be repaid fully by the employee</a:t>
            </a:r>
          </a:p>
          <a:p>
            <a:pPr fontAlgn="base">
              <a:spcBef>
                <a:spcPct val="0"/>
              </a:spcBef>
              <a:spcAft>
                <a:spcPct val="0"/>
              </a:spcAft>
              <a:buFont typeface="Arial" panose="020B0604020202020204" pitchFamily="34" charset="0"/>
              <a:buChar char="•"/>
            </a:pPr>
            <a:r>
              <a:rPr lang="en-US" sz="1100" dirty="0">
                <a:solidFill>
                  <a:prstClr val="black"/>
                </a:solidFill>
                <a:latin typeface="Arial" panose="020B0604020202020204" pitchFamily="34" charset="0"/>
                <a:cs typeface="Arial" panose="020B0604020202020204" pitchFamily="34" charset="0"/>
              </a:rPr>
              <a:t>If the salary advance is not fully recovered, then any over-due amount will be directly deducted through home or host country payroll through agreed alternate arrangements</a:t>
            </a:r>
          </a:p>
          <a:p>
            <a:pPr fontAlgn="base">
              <a:spcBef>
                <a:spcPct val="0"/>
              </a:spcBef>
              <a:spcAft>
                <a:spcPct val="0"/>
              </a:spcAft>
              <a:buFont typeface="Arial" panose="020B0604020202020204" pitchFamily="34" charset="0"/>
              <a:buChar char="•"/>
            </a:pPr>
            <a:endParaRPr lang="en-IN" sz="1000" dirty="0">
              <a:solidFill>
                <a:prstClr val="black"/>
              </a:solidFill>
              <a:latin typeface="Arial" panose="020B0604020202020204" pitchFamily="34" charset="0"/>
              <a:cs typeface="Arial" panose="020B0604020202020204" pitchFamily="34" charset="0"/>
            </a:endParaRPr>
          </a:p>
        </p:txBody>
      </p:sp>
      <p:sp>
        <p:nvSpPr>
          <p:cNvPr id="15" name="Arrow: Pentagon 7">
            <a:extLst>
              <a:ext uri="{FF2B5EF4-FFF2-40B4-BE49-F238E27FC236}">
                <a16:creationId xmlns:a16="http://schemas.microsoft.com/office/drawing/2014/main" id="{B239D052-B677-45B0-8F71-901482419C80}"/>
              </a:ext>
            </a:extLst>
          </p:cNvPr>
          <p:cNvSpPr/>
          <p:nvPr/>
        </p:nvSpPr>
        <p:spPr>
          <a:xfrm>
            <a:off x="1449659" y="3478279"/>
            <a:ext cx="1895707" cy="1016178"/>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a:solidFill>
                  <a:prstClr val="white"/>
                </a:solidFill>
                <a:latin typeface="Calibri" panose="020F0502020204030204"/>
              </a:rPr>
              <a:t>Repat &amp; Exit</a:t>
            </a:r>
          </a:p>
        </p:txBody>
      </p:sp>
      <p:sp>
        <p:nvSpPr>
          <p:cNvPr id="16" name="Arrow: Pentagon 7">
            <a:extLst>
              <a:ext uri="{FF2B5EF4-FFF2-40B4-BE49-F238E27FC236}">
                <a16:creationId xmlns:a16="http://schemas.microsoft.com/office/drawing/2014/main" id="{672F2569-8509-4F63-B98A-702BC012A6D6}"/>
              </a:ext>
            </a:extLst>
          </p:cNvPr>
          <p:cNvSpPr/>
          <p:nvPr/>
        </p:nvSpPr>
        <p:spPr>
          <a:xfrm>
            <a:off x="1449659" y="4609094"/>
            <a:ext cx="1895707" cy="735214"/>
          </a:xfrm>
          <a:custGeom>
            <a:avLst/>
            <a:gdLst>
              <a:gd name="connsiteX0" fmla="*/ 0 w 2286000"/>
              <a:gd name="connsiteY0" fmla="*/ 0 h 1066800"/>
              <a:gd name="connsiteX1" fmla="*/ 1752600 w 2286000"/>
              <a:gd name="connsiteY1" fmla="*/ 0 h 1066800"/>
              <a:gd name="connsiteX2" fmla="*/ 2286000 w 2286000"/>
              <a:gd name="connsiteY2" fmla="*/ 533400 h 1066800"/>
              <a:gd name="connsiteX3" fmla="*/ 1752600 w 2286000"/>
              <a:gd name="connsiteY3" fmla="*/ 1066800 h 1066800"/>
              <a:gd name="connsiteX4" fmla="*/ 0 w 2286000"/>
              <a:gd name="connsiteY4" fmla="*/ 1066800 h 1066800"/>
              <a:gd name="connsiteX5" fmla="*/ 0 w 2286000"/>
              <a:gd name="connsiteY5" fmla="*/ 0 h 1066800"/>
              <a:gd name="connsiteX0" fmla="*/ 0 w 2029522"/>
              <a:gd name="connsiteY0" fmla="*/ 0 h 1066800"/>
              <a:gd name="connsiteX1" fmla="*/ 1752600 w 2029522"/>
              <a:gd name="connsiteY1" fmla="*/ 0 h 1066800"/>
              <a:gd name="connsiteX2" fmla="*/ 2029522 w 2029522"/>
              <a:gd name="connsiteY2" fmla="*/ 533400 h 1066800"/>
              <a:gd name="connsiteX3" fmla="*/ 1752600 w 2029522"/>
              <a:gd name="connsiteY3" fmla="*/ 1066800 h 1066800"/>
              <a:gd name="connsiteX4" fmla="*/ 0 w 2029522"/>
              <a:gd name="connsiteY4" fmla="*/ 1066800 h 1066800"/>
              <a:gd name="connsiteX5" fmla="*/ 0 w 2029522"/>
              <a:gd name="connsiteY5" fmla="*/ 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9522" h="1066800">
                <a:moveTo>
                  <a:pt x="0" y="0"/>
                </a:moveTo>
                <a:lnTo>
                  <a:pt x="1752600" y="0"/>
                </a:lnTo>
                <a:lnTo>
                  <a:pt x="2029522" y="533400"/>
                </a:lnTo>
                <a:lnTo>
                  <a:pt x="1752600" y="1066800"/>
                </a:lnTo>
                <a:lnTo>
                  <a:pt x="0" y="1066800"/>
                </a:lnTo>
                <a:lnTo>
                  <a:pt x="0" y="0"/>
                </a:lnTo>
                <a:close/>
              </a:path>
            </a:pathLst>
          </a:cu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IN" sz="1600" b="1">
                <a:solidFill>
                  <a:prstClr val="white"/>
                </a:solidFill>
                <a:latin typeface="Calibri" panose="020F0502020204030204"/>
              </a:rPr>
              <a:t>Support</a:t>
            </a:r>
          </a:p>
        </p:txBody>
      </p:sp>
      <p:sp>
        <p:nvSpPr>
          <p:cNvPr id="17" name="Rectangle 10">
            <a:extLst>
              <a:ext uri="{FF2B5EF4-FFF2-40B4-BE49-F238E27FC236}">
                <a16:creationId xmlns:a16="http://schemas.microsoft.com/office/drawing/2014/main" id="{00FF7A91-5EE5-41FD-8A76-A4FC3D076296}"/>
              </a:ext>
            </a:extLst>
          </p:cNvPr>
          <p:cNvSpPr>
            <a:spLocks noChangeArrowheads="1"/>
          </p:cNvSpPr>
          <p:nvPr/>
        </p:nvSpPr>
        <p:spPr bwMode="auto">
          <a:xfrm>
            <a:off x="1449659" y="1529056"/>
            <a:ext cx="2819400" cy="459136"/>
          </a:xfrm>
          <a:prstGeom prst="rect">
            <a:avLst/>
          </a:pr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altLang="en-US" sz="2000" b="1">
                <a:solidFill>
                  <a:prstClr val="black"/>
                </a:solidFill>
                <a:latin typeface="Calibri" panose="020F0502020204030204"/>
              </a:rPr>
              <a:t>Recovery Clauses</a:t>
            </a:r>
          </a:p>
        </p:txBody>
      </p:sp>
      <p:sp>
        <p:nvSpPr>
          <p:cNvPr id="19" name="Rectangle 18">
            <a:extLst>
              <a:ext uri="{FF2B5EF4-FFF2-40B4-BE49-F238E27FC236}">
                <a16:creationId xmlns:a16="http://schemas.microsoft.com/office/drawing/2014/main" id="{AF2B14B5-810D-4931-A3F3-990F5F179FAA}"/>
              </a:ext>
            </a:extLst>
          </p:cNvPr>
          <p:cNvSpPr/>
          <p:nvPr/>
        </p:nvSpPr>
        <p:spPr>
          <a:xfrm>
            <a:off x="1255739" y="1092805"/>
            <a:ext cx="3993401" cy="276999"/>
          </a:xfrm>
          <a:prstGeom prst="rect">
            <a:avLst/>
          </a:prstGeom>
        </p:spPr>
        <p:txBody>
          <a:bodyPr wrap="none">
            <a:spAutoFit/>
          </a:bodyPr>
          <a:lstStyle/>
          <a:p>
            <a:pPr algn="just" fontAlgn="base">
              <a:spcBef>
                <a:spcPct val="0"/>
              </a:spcBef>
              <a:spcAft>
                <a:spcPct val="0"/>
              </a:spcAft>
              <a:defRPr/>
            </a:pPr>
            <a:r>
              <a:rPr lang="en-US" sz="1200" b="1" i="1" u="sng">
                <a:solidFill>
                  <a:prstClr val="black"/>
                </a:solidFill>
                <a:latin typeface="Arial" pitchFamily="34" charset="0"/>
                <a:cs typeface="Arial" charset="0"/>
              </a:rPr>
              <a:t>FOREX Card to be collected from the local helpdesk</a:t>
            </a:r>
          </a:p>
        </p:txBody>
      </p:sp>
      <p:graphicFrame>
        <p:nvGraphicFramePr>
          <p:cNvPr id="20" name="Object 19">
            <a:extLst>
              <a:ext uri="{FF2B5EF4-FFF2-40B4-BE49-F238E27FC236}">
                <a16:creationId xmlns:a16="http://schemas.microsoft.com/office/drawing/2014/main" id="{313A1133-E483-44BD-956E-1008D2B093D2}"/>
              </a:ext>
            </a:extLst>
          </p:cNvPr>
          <p:cNvGraphicFramePr>
            <a:graphicFrameLocks noChangeAspect="1"/>
          </p:cNvGraphicFramePr>
          <p:nvPr>
            <p:extLst>
              <p:ext uri="{D42A27DB-BD31-4B8C-83A1-F6EECF244321}">
                <p14:modId xmlns:p14="http://schemas.microsoft.com/office/powerpoint/2010/main" val="2331718453"/>
              </p:ext>
            </p:extLst>
          </p:nvPr>
        </p:nvGraphicFramePr>
        <p:xfrm>
          <a:off x="10161978" y="4695748"/>
          <a:ext cx="833124" cy="734769"/>
        </p:xfrm>
        <a:graphic>
          <a:graphicData uri="http://schemas.openxmlformats.org/presentationml/2006/ole">
            <mc:AlternateContent xmlns:mc="http://schemas.openxmlformats.org/markup-compatibility/2006">
              <mc:Choice xmlns:v="urn:schemas-microsoft-com:vml" Requires="v">
                <p:oleObj spid="_x0000_s6147" name="Document" showAsIcon="1" r:id="rId4" imgW="914400" imgH="806400" progId="Word.Document.12">
                  <p:embed/>
                </p:oleObj>
              </mc:Choice>
              <mc:Fallback>
                <p:oleObj name="Document" showAsIcon="1" r:id="rId4" imgW="914400" imgH="806400" progId="Word.Document.12">
                  <p:embed/>
                  <p:pic>
                    <p:nvPicPr>
                      <p:cNvPr id="20" name="Object 19">
                        <a:extLst>
                          <a:ext uri="{FF2B5EF4-FFF2-40B4-BE49-F238E27FC236}">
                            <a16:creationId xmlns:a16="http://schemas.microsoft.com/office/drawing/2014/main" id="{313A1133-E483-44BD-956E-1008D2B093D2}"/>
                          </a:ext>
                        </a:extLst>
                      </p:cNvPr>
                      <p:cNvPicPr/>
                      <p:nvPr/>
                    </p:nvPicPr>
                    <p:blipFill>
                      <a:blip r:embed="rId5"/>
                      <a:stretch>
                        <a:fillRect/>
                      </a:stretch>
                    </p:blipFill>
                    <p:spPr>
                      <a:xfrm>
                        <a:off x="10161978" y="4695748"/>
                        <a:ext cx="833124" cy="734769"/>
                      </a:xfrm>
                      <a:prstGeom prst="rect">
                        <a:avLst/>
                      </a:prstGeom>
                    </p:spPr>
                  </p:pic>
                </p:oleObj>
              </mc:Fallback>
            </mc:AlternateContent>
          </a:graphicData>
        </a:graphic>
      </p:graphicFrame>
      <p:sp>
        <p:nvSpPr>
          <p:cNvPr id="21" name="Rectangle: Rounded Corners 20">
            <a:extLst>
              <a:ext uri="{FF2B5EF4-FFF2-40B4-BE49-F238E27FC236}">
                <a16:creationId xmlns:a16="http://schemas.microsoft.com/office/drawing/2014/main" id="{4F572DE1-F7C8-4C8C-8700-C0EB695EF332}"/>
              </a:ext>
            </a:extLst>
          </p:cNvPr>
          <p:cNvSpPr/>
          <p:nvPr/>
        </p:nvSpPr>
        <p:spPr>
          <a:xfrm>
            <a:off x="1449659" y="5499573"/>
            <a:ext cx="9495153" cy="1126040"/>
          </a:xfrm>
          <a:prstGeom prst="roundRect">
            <a:avLst/>
          </a:prstGeom>
          <a:ln w="28575"/>
          <a:effectLst>
            <a:outerShdw blurRad="63500" sx="102000" sy="102000" algn="ctr"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nSpc>
                <a:spcPct val="95000"/>
              </a:lnSpc>
              <a:spcBef>
                <a:spcPct val="0"/>
              </a:spcBef>
              <a:spcAft>
                <a:spcPct val="0"/>
              </a:spcAft>
              <a:defRPr/>
            </a:pPr>
            <a:endParaRPr lang="en-US" sz="1000" b="1" dirty="0">
              <a:solidFill>
                <a:srgbClr val="000000"/>
              </a:solidFill>
              <a:latin typeface="Arial" pitchFamily="34" charset="0"/>
              <a:cs typeface="Arial" pitchFamily="34" charset="0"/>
            </a:endParaRPr>
          </a:p>
          <a:p>
            <a:pPr>
              <a:lnSpc>
                <a:spcPct val="95000"/>
              </a:lnSpc>
              <a:spcBef>
                <a:spcPct val="0"/>
              </a:spcBef>
              <a:spcAft>
                <a:spcPct val="0"/>
              </a:spcAft>
              <a:defRPr/>
            </a:pPr>
            <a:r>
              <a:rPr lang="en-US" sz="1000" b="1" dirty="0">
                <a:solidFill>
                  <a:srgbClr val="000000"/>
                </a:solidFill>
                <a:latin typeface="Arial" pitchFamily="34" charset="0"/>
                <a:cs typeface="Arial" pitchFamily="34" charset="0"/>
              </a:rPr>
              <a:t>Opening NRE account:</a:t>
            </a:r>
          </a:p>
          <a:p>
            <a:pPr fontAlgn="base">
              <a:spcBef>
                <a:spcPct val="0"/>
              </a:spcBef>
              <a:spcAft>
                <a:spcPct val="0"/>
              </a:spcAft>
              <a:defRPr/>
            </a:pPr>
            <a:r>
              <a:rPr lang="en-US" sz="1000" dirty="0">
                <a:solidFill>
                  <a:prstClr val="black"/>
                </a:solidFill>
                <a:latin typeface="Arial" pitchFamily="34" charset="0"/>
                <a:cs typeface="Arial" pitchFamily="34" charset="0"/>
              </a:rPr>
              <a:t>Employees can reach out to the attached list of POCs for any assistance in opening the NRE Account</a:t>
            </a:r>
          </a:p>
          <a:p>
            <a:pPr>
              <a:lnSpc>
                <a:spcPct val="95000"/>
              </a:lnSpc>
              <a:spcBef>
                <a:spcPct val="0"/>
              </a:spcBef>
              <a:spcAft>
                <a:spcPct val="0"/>
              </a:spcAft>
              <a:defRPr/>
            </a:pPr>
            <a:r>
              <a:rPr lang="en-US" sz="1000" dirty="0">
                <a:solidFill>
                  <a:srgbClr val="000000"/>
                </a:solidFill>
                <a:latin typeface="Arial" pitchFamily="34" charset="0"/>
                <a:cs typeface="Arial" pitchFamily="34" charset="0"/>
              </a:rPr>
              <a:t> </a:t>
            </a:r>
            <a:endParaRPr lang="en-US" sz="1000" u="sng" dirty="0">
              <a:solidFill>
                <a:prstClr val="black"/>
              </a:solidFill>
              <a:latin typeface="Arial" pitchFamily="34" charset="0"/>
              <a:cs typeface="Arial" charset="0"/>
            </a:endParaRPr>
          </a:p>
          <a:p>
            <a:pPr>
              <a:lnSpc>
                <a:spcPct val="95000"/>
              </a:lnSpc>
              <a:spcBef>
                <a:spcPct val="0"/>
              </a:spcBef>
              <a:spcAft>
                <a:spcPct val="0"/>
              </a:spcAft>
              <a:defRPr/>
            </a:pPr>
            <a:r>
              <a:rPr lang="en-US" sz="1000" b="1" dirty="0">
                <a:solidFill>
                  <a:prstClr val="black"/>
                </a:solidFill>
                <a:latin typeface="Arial" pitchFamily="34" charset="0"/>
                <a:cs typeface="Arial" charset="0"/>
              </a:rPr>
              <a:t>Proof of Employment:</a:t>
            </a:r>
          </a:p>
          <a:p>
            <a:pPr marL="171450" indent="-171450">
              <a:lnSpc>
                <a:spcPct val="95000"/>
              </a:lnSpc>
              <a:spcBef>
                <a:spcPct val="0"/>
              </a:spcBef>
              <a:spcAft>
                <a:spcPct val="0"/>
              </a:spcAft>
              <a:buFont typeface="Wingdings" panose="05000000000000000000" pitchFamily="2" charset="2"/>
              <a:buChar char="q"/>
              <a:defRPr/>
            </a:pPr>
            <a:r>
              <a:rPr lang="en-US" sz="1000" dirty="0">
                <a:solidFill>
                  <a:prstClr val="black"/>
                </a:solidFill>
                <a:latin typeface="Arial" pitchFamily="34" charset="0"/>
                <a:cs typeface="Arial" pitchFamily="34" charset="0"/>
              </a:rPr>
              <a:t>4 copies  need to be requested from </a:t>
            </a:r>
            <a:r>
              <a:rPr lang="en-US" sz="1000" u="sng" dirty="0">
                <a:solidFill>
                  <a:srgbClr val="44546A"/>
                </a:solidFill>
                <a:latin typeface="Arial" pitchFamily="34" charset="0"/>
                <a:cs typeface="Arial" pitchFamily="34" charset="0"/>
              </a:rPr>
              <a:t>https://ast.accenture.com/atlas/login.aspx</a:t>
            </a:r>
            <a:r>
              <a:rPr lang="en-US" sz="1000" dirty="0">
                <a:solidFill>
                  <a:prstClr val="black"/>
                </a:solidFill>
                <a:latin typeface="Arial" pitchFamily="34" charset="0"/>
                <a:cs typeface="Arial" pitchFamily="34" charset="0"/>
              </a:rPr>
              <a:t>-&gt; New request -&gt; Credence Request -&gt; Proof of Employment -&gt; (Reason ) Produce Proof of employment-&gt; Submit</a:t>
            </a:r>
          </a:p>
          <a:p>
            <a:pPr marL="171450" indent="-171450">
              <a:lnSpc>
                <a:spcPct val="95000"/>
              </a:lnSpc>
              <a:spcBef>
                <a:spcPct val="0"/>
              </a:spcBef>
              <a:spcAft>
                <a:spcPct val="0"/>
              </a:spcAft>
              <a:buFont typeface="Wingdings" panose="05000000000000000000" pitchFamily="2" charset="2"/>
              <a:buChar char="q"/>
              <a:defRPr/>
            </a:pPr>
            <a:r>
              <a:rPr lang="en-US" sz="1000" dirty="0">
                <a:solidFill>
                  <a:prstClr val="black"/>
                </a:solidFill>
                <a:latin typeface="Arial" pitchFamily="34" charset="0"/>
                <a:cs typeface="Arial" charset="0"/>
              </a:rPr>
              <a:t>Take the printouts from AST by clicking on Request Status  &gt;  Credence Status &gt;  (Select Request) &gt; Print</a:t>
            </a:r>
            <a:endParaRPr lang="en-US" sz="1000" dirty="0">
              <a:solidFill>
                <a:prstClr val="black"/>
              </a:solidFill>
              <a:latin typeface="Arial" pitchFamily="34" charset="0"/>
              <a:cs typeface="Arial" pitchFamily="34" charset="0"/>
            </a:endParaRPr>
          </a:p>
          <a:p>
            <a:pPr fontAlgn="base">
              <a:spcBef>
                <a:spcPct val="0"/>
              </a:spcBef>
              <a:spcAft>
                <a:spcPct val="0"/>
              </a:spcAft>
            </a:pPr>
            <a:endParaRPr lang="en-IN" sz="1000" dirty="0">
              <a:solidFill>
                <a:prstClr val="black"/>
              </a:solidFill>
              <a:latin typeface="Calibri" panose="020F0502020204030204"/>
            </a:endParaRPr>
          </a:p>
        </p:txBody>
      </p:sp>
      <p:sp>
        <p:nvSpPr>
          <p:cNvPr id="24" name="Rectangle: Rounded Corners 23">
            <a:extLst>
              <a:ext uri="{FF2B5EF4-FFF2-40B4-BE49-F238E27FC236}">
                <a16:creationId xmlns:a16="http://schemas.microsoft.com/office/drawing/2014/main" id="{B5C6E6A9-8028-46A4-B4BA-2E531715CE02}"/>
              </a:ext>
            </a:extLst>
          </p:cNvPr>
          <p:cNvSpPr/>
          <p:nvPr/>
        </p:nvSpPr>
        <p:spPr>
          <a:xfrm rot="16200000">
            <a:off x="6557396" y="1516043"/>
            <a:ext cx="1134606" cy="228600"/>
          </a:xfrm>
          <a:prstGeom prst="roundRect">
            <a:avLst/>
          </a:prstGeom>
          <a:solidFill>
            <a:schemeClr val="accent4">
              <a:lumMod val="60000"/>
              <a:lumOff val="40000"/>
            </a:schemeClr>
          </a:solidFill>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en-GB" sz="1600">
                <a:solidFill>
                  <a:prstClr val="black"/>
                </a:solidFill>
                <a:latin typeface="Calibri" panose="020F0502020204030204"/>
              </a:rPr>
              <a:t>ELIGIBILITY</a:t>
            </a:r>
          </a:p>
        </p:txBody>
      </p:sp>
      <p:sp>
        <p:nvSpPr>
          <p:cNvPr id="25" name="Rectangle 24">
            <a:extLst>
              <a:ext uri="{FF2B5EF4-FFF2-40B4-BE49-F238E27FC236}">
                <a16:creationId xmlns:a16="http://schemas.microsoft.com/office/drawing/2014/main" id="{41AA7B19-6777-4881-BECC-C28D377A6915}"/>
              </a:ext>
            </a:extLst>
          </p:cNvPr>
          <p:cNvSpPr/>
          <p:nvPr/>
        </p:nvSpPr>
        <p:spPr>
          <a:xfrm>
            <a:off x="358132" y="349794"/>
            <a:ext cx="3621954" cy="400110"/>
          </a:xfrm>
          <a:prstGeom prst="rect">
            <a:avLst/>
          </a:prstGeom>
        </p:spPr>
        <p:txBody>
          <a:bodyPr wrap="none">
            <a:spAutoFit/>
          </a:bodyPr>
          <a:lstStyle/>
          <a:p>
            <a:pPr fontAlgn="base">
              <a:spcBef>
                <a:spcPct val="0"/>
              </a:spcBef>
              <a:spcAft>
                <a:spcPct val="0"/>
              </a:spcAft>
              <a:defRPr/>
            </a:pPr>
            <a:r>
              <a:rPr lang="en-US" sz="2000" b="1">
                <a:solidFill>
                  <a:prstClr val="black"/>
                </a:solidFill>
                <a:latin typeface="Arial Black" panose="020B0A04020102020204" pitchFamily="34" charset="0"/>
                <a:cs typeface="Arial" pitchFamily="34" charset="0"/>
              </a:rPr>
              <a:t>Salary Advance Contd…</a:t>
            </a:r>
            <a:r>
              <a:rPr lang="en-US" sz="2000" b="1">
                <a:solidFill>
                  <a:prstClr val="black"/>
                </a:solidFill>
                <a:latin typeface="Arial" pitchFamily="34" charset="0"/>
                <a:cs typeface="Arial" pitchFamily="34" charset="0"/>
              </a:rPr>
              <a:t> </a:t>
            </a:r>
            <a:endParaRPr lang="en-GB" sz="2000">
              <a:solidFill>
                <a:prstClr val="black"/>
              </a:solidFill>
              <a:latin typeface="Arial" pitchFamily="34" charset="0"/>
              <a:cs typeface="Arial" pitchFamily="34" charset="0"/>
            </a:endParaRPr>
          </a:p>
        </p:txBody>
      </p:sp>
      <p:sp>
        <p:nvSpPr>
          <p:cNvPr id="2" name="Slide Number Placeholder 1">
            <a:extLst>
              <a:ext uri="{FF2B5EF4-FFF2-40B4-BE49-F238E27FC236}">
                <a16:creationId xmlns:a16="http://schemas.microsoft.com/office/drawing/2014/main" id="{88B6090F-C48C-424A-8D37-D54AEB9719EA}"/>
              </a:ext>
            </a:extLst>
          </p:cNvPr>
          <p:cNvSpPr>
            <a:spLocks noGrp="1"/>
          </p:cNvSpPr>
          <p:nvPr>
            <p:ph type="sldNum" sz="quarter" idx="12"/>
          </p:nvPr>
        </p:nvSpPr>
        <p:spPr/>
        <p:txBody>
          <a:bodyPr/>
          <a:lstStyle/>
          <a:p>
            <a:fld id="{63CDE6CA-458A-44F3-89FB-64D2661D5F85}" type="slidenum">
              <a:rPr lang="en-US" smtClean="0"/>
              <a:t>31</a:t>
            </a:fld>
            <a:endParaRPr lang="en-US"/>
          </a:p>
        </p:txBody>
      </p:sp>
      <p:graphicFrame>
        <p:nvGraphicFramePr>
          <p:cNvPr id="3" name="Table 2">
            <a:extLst>
              <a:ext uri="{FF2B5EF4-FFF2-40B4-BE49-F238E27FC236}">
                <a16:creationId xmlns:a16="http://schemas.microsoft.com/office/drawing/2014/main" id="{8DC4F934-0FDD-46B7-82FB-5A06671F70AA}"/>
              </a:ext>
            </a:extLst>
          </p:cNvPr>
          <p:cNvGraphicFramePr>
            <a:graphicFrameLocks noGrp="1"/>
          </p:cNvGraphicFramePr>
          <p:nvPr>
            <p:extLst>
              <p:ext uri="{D42A27DB-BD31-4B8C-83A1-F6EECF244321}">
                <p14:modId xmlns:p14="http://schemas.microsoft.com/office/powerpoint/2010/main" val="3536223279"/>
              </p:ext>
            </p:extLst>
          </p:nvPr>
        </p:nvGraphicFramePr>
        <p:xfrm>
          <a:off x="7527653" y="1013231"/>
          <a:ext cx="3720569" cy="1170990"/>
        </p:xfrm>
        <a:graphic>
          <a:graphicData uri="http://schemas.openxmlformats.org/drawingml/2006/table">
            <a:tbl>
              <a:tblPr firstRow="1" firstCol="1" bandRow="1">
                <a:tableStyleId>{7E9639D4-E3E2-4D34-9284-5A2195B3D0D7}</a:tableStyleId>
              </a:tblPr>
              <a:tblGrid>
                <a:gridCol w="2964180">
                  <a:extLst>
                    <a:ext uri="{9D8B030D-6E8A-4147-A177-3AD203B41FA5}">
                      <a16:colId xmlns:a16="http://schemas.microsoft.com/office/drawing/2014/main" val="1531810912"/>
                    </a:ext>
                  </a:extLst>
                </a:gridCol>
                <a:gridCol w="756389">
                  <a:extLst>
                    <a:ext uri="{9D8B030D-6E8A-4147-A177-3AD203B41FA5}">
                      <a16:colId xmlns:a16="http://schemas.microsoft.com/office/drawing/2014/main" val="914005924"/>
                    </a:ext>
                  </a:extLst>
                </a:gridCol>
              </a:tblGrid>
              <a:tr h="283650">
                <a:tc>
                  <a:txBody>
                    <a:bodyPr/>
                    <a:lstStyle/>
                    <a:p>
                      <a:pPr marL="0" marR="0">
                        <a:spcBef>
                          <a:spcPts val="0"/>
                        </a:spcBef>
                        <a:spcAft>
                          <a:spcPts val="0"/>
                        </a:spcAft>
                      </a:pPr>
                      <a:r>
                        <a:rPr lang="en-US" sz="1050" dirty="0">
                          <a:solidFill>
                            <a:schemeClr val="tx1"/>
                          </a:solidFill>
                          <a:effectLst/>
                        </a:rPr>
                        <a:t>Management level</a:t>
                      </a:r>
                      <a:endParaRPr lang="en-US" sz="140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FFC000"/>
                    </a:solidFill>
                  </a:tcPr>
                </a:tc>
                <a:tc>
                  <a:txBody>
                    <a:bodyPr/>
                    <a:lstStyle/>
                    <a:p>
                      <a:pPr marL="0" marR="0" algn="ctr">
                        <a:spcBef>
                          <a:spcPts val="0"/>
                        </a:spcBef>
                        <a:spcAft>
                          <a:spcPts val="0"/>
                        </a:spcAft>
                      </a:pPr>
                      <a:r>
                        <a:rPr lang="en-US" sz="1050" dirty="0">
                          <a:solidFill>
                            <a:schemeClr val="tx1"/>
                          </a:solidFill>
                          <a:effectLst/>
                        </a:rPr>
                        <a:t>Amount in (EUR)</a:t>
                      </a:r>
                      <a:endParaRPr lang="en-US" sz="1400" dirty="0">
                        <a:solidFill>
                          <a:schemeClr val="tx1"/>
                        </a:solidFill>
                        <a:effectLst/>
                        <a:latin typeface="Calibri" panose="020F0502020204030204" pitchFamily="34" charset="0"/>
                        <a:ea typeface="Calibri" panose="020F0502020204030204" pitchFamily="34" charset="0"/>
                      </a:endParaRPr>
                    </a:p>
                  </a:txBody>
                  <a:tcPr marL="68580" marR="68580" marT="0" marB="0">
                    <a:solidFill>
                      <a:srgbClr val="FFC000"/>
                    </a:solidFill>
                  </a:tcPr>
                </a:tc>
                <a:extLst>
                  <a:ext uri="{0D108BD9-81ED-4DB2-BD59-A6C34878D82A}">
                    <a16:rowId xmlns:a16="http://schemas.microsoft.com/office/drawing/2014/main" val="2284845006"/>
                  </a:ext>
                </a:extLst>
              </a:tr>
              <a:tr h="283650">
                <a:tc>
                  <a:txBody>
                    <a:bodyPr/>
                    <a:lstStyle/>
                    <a:p>
                      <a:pPr marL="0" marR="0">
                        <a:spcBef>
                          <a:spcPts val="0"/>
                        </a:spcBef>
                        <a:spcAft>
                          <a:spcPts val="0"/>
                        </a:spcAft>
                      </a:pPr>
                      <a:r>
                        <a:rPr lang="en-US" sz="1050" dirty="0">
                          <a:effectLst/>
                        </a:rPr>
                        <a:t>Accenture Leadership and management levels 5-7</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6,000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09798902"/>
                  </a:ext>
                </a:extLst>
              </a:tr>
              <a:tr h="283650">
                <a:tc>
                  <a:txBody>
                    <a:bodyPr/>
                    <a:lstStyle/>
                    <a:p>
                      <a:pPr marL="0" marR="0">
                        <a:spcBef>
                          <a:spcPts val="0"/>
                        </a:spcBef>
                        <a:spcAft>
                          <a:spcPts val="0"/>
                        </a:spcAft>
                      </a:pPr>
                      <a:r>
                        <a:rPr lang="en-US" sz="1050" dirty="0">
                          <a:effectLst/>
                        </a:rPr>
                        <a:t>Management levels 8-9                                      </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5,000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989436956"/>
                  </a:ext>
                </a:extLst>
              </a:tr>
              <a:tr h="283650">
                <a:tc>
                  <a:txBody>
                    <a:bodyPr/>
                    <a:lstStyle/>
                    <a:p>
                      <a:pPr marL="0" marR="0">
                        <a:spcBef>
                          <a:spcPts val="0"/>
                        </a:spcBef>
                        <a:spcAft>
                          <a:spcPts val="0"/>
                        </a:spcAft>
                      </a:pPr>
                      <a:r>
                        <a:rPr lang="en-US" sz="1050" dirty="0">
                          <a:effectLst/>
                        </a:rPr>
                        <a:t>Management levels 10-11                              </a:t>
                      </a:r>
                      <a:endParaRPr lang="en-US" sz="1400" dirty="0">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050" dirty="0">
                          <a:effectLst/>
                        </a:rPr>
                        <a:t>3,500</a:t>
                      </a:r>
                      <a:endParaRPr lang="en-US" sz="1400" dirty="0">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53999653"/>
                  </a:ext>
                </a:extLst>
              </a:tr>
            </a:tbl>
          </a:graphicData>
        </a:graphic>
      </p:graphicFrame>
    </p:spTree>
    <p:extLst>
      <p:ext uri="{BB962C8B-B14F-4D97-AF65-F5344CB8AC3E}">
        <p14:creationId xmlns:p14="http://schemas.microsoft.com/office/powerpoint/2010/main" val="181347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2BCE26-4A30-4469-A4BF-A735D91E8338}"/>
              </a:ext>
            </a:extLst>
          </p:cNvPr>
          <p:cNvSpPr/>
          <p:nvPr/>
        </p:nvSpPr>
        <p:spPr>
          <a:xfrm>
            <a:off x="729443" y="130860"/>
            <a:ext cx="8763000" cy="400110"/>
          </a:xfrm>
          <a:prstGeom prst="rect">
            <a:avLst/>
          </a:prstGeom>
        </p:spPr>
        <p:txBody>
          <a:bodyPr wrap="square">
            <a:spAutoFit/>
          </a:bodyPr>
          <a:lstStyle/>
          <a:p>
            <a:pPr fontAlgn="base">
              <a:spcBef>
                <a:spcPct val="0"/>
              </a:spcBef>
              <a:spcAft>
                <a:spcPct val="0"/>
              </a:spcAft>
            </a:pPr>
            <a:r>
              <a:rPr lang="en-AU" sz="2000">
                <a:solidFill>
                  <a:prstClr val="black"/>
                </a:solidFill>
                <a:latin typeface="Arial Black" panose="020B0A04020102020204" pitchFamily="34" charset="0"/>
                <a:cs typeface="Arial" pitchFamily="34" charset="0"/>
              </a:rPr>
              <a:t>International Business Travel &amp; Travel Insurance</a:t>
            </a:r>
            <a:endParaRPr lang="en-GB" sz="2000">
              <a:solidFill>
                <a:prstClr val="black"/>
              </a:solidFill>
              <a:latin typeface="Arial Black" panose="020B0A04020102020204" pitchFamily="34" charset="0"/>
              <a:cs typeface="Arial" pitchFamily="34" charset="0"/>
            </a:endParaRPr>
          </a:p>
        </p:txBody>
      </p:sp>
      <p:cxnSp>
        <p:nvCxnSpPr>
          <p:cNvPr id="5" name="Straight Connector 4">
            <a:extLst>
              <a:ext uri="{FF2B5EF4-FFF2-40B4-BE49-F238E27FC236}">
                <a16:creationId xmlns:a16="http://schemas.microsoft.com/office/drawing/2014/main" id="{BCFCF0F9-95D9-4803-99DB-F261E3799AE8}"/>
              </a:ext>
            </a:extLst>
          </p:cNvPr>
          <p:cNvCxnSpPr>
            <a:cxnSpLocks/>
          </p:cNvCxnSpPr>
          <p:nvPr/>
        </p:nvCxnSpPr>
        <p:spPr>
          <a:xfrm>
            <a:off x="0" y="609600"/>
            <a:ext cx="12192000"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7" name="Diagram 6">
            <a:extLst>
              <a:ext uri="{FF2B5EF4-FFF2-40B4-BE49-F238E27FC236}">
                <a16:creationId xmlns:a16="http://schemas.microsoft.com/office/drawing/2014/main" id="{90D634BF-7CA6-4F3A-9F6F-38D7DABCF167}"/>
              </a:ext>
            </a:extLst>
          </p:cNvPr>
          <p:cNvGraphicFramePr/>
          <p:nvPr>
            <p:extLst>
              <p:ext uri="{D42A27DB-BD31-4B8C-83A1-F6EECF244321}">
                <p14:modId xmlns:p14="http://schemas.microsoft.com/office/powerpoint/2010/main" val="3897869233"/>
              </p:ext>
            </p:extLst>
          </p:nvPr>
        </p:nvGraphicFramePr>
        <p:xfrm>
          <a:off x="1196398" y="993145"/>
          <a:ext cx="9671172" cy="2766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44237137-8470-44E7-A25F-8732423C19F8}"/>
              </a:ext>
            </a:extLst>
          </p:cNvPr>
          <p:cNvSpPr/>
          <p:nvPr/>
        </p:nvSpPr>
        <p:spPr>
          <a:xfrm>
            <a:off x="1524001" y="695681"/>
            <a:ext cx="9009743" cy="253916"/>
          </a:xfrm>
          <a:prstGeom prst="rect">
            <a:avLst/>
          </a:prstGeom>
        </p:spPr>
        <p:txBody>
          <a:bodyPr wrap="square">
            <a:spAutoFit/>
          </a:bodyPr>
          <a:lstStyle/>
          <a:p>
            <a:pPr fontAlgn="base">
              <a:spcBef>
                <a:spcPct val="0"/>
              </a:spcBef>
              <a:spcAft>
                <a:spcPct val="0"/>
              </a:spcAft>
            </a:pPr>
            <a:r>
              <a:rPr lang="en-US" sz="1050" b="1">
                <a:solidFill>
                  <a:prstClr val="black"/>
                </a:solidFill>
                <a:latin typeface="Arial" pitchFamily="34" charset="0"/>
                <a:cs typeface="Arial" pitchFamily="34" charset="0"/>
              </a:rPr>
              <a:t>This program provides all Policy 750 participants assistance and insurance for the following:</a:t>
            </a:r>
          </a:p>
        </p:txBody>
      </p:sp>
      <p:sp>
        <p:nvSpPr>
          <p:cNvPr id="9" name="Rectangle 8">
            <a:extLst>
              <a:ext uri="{FF2B5EF4-FFF2-40B4-BE49-F238E27FC236}">
                <a16:creationId xmlns:a16="http://schemas.microsoft.com/office/drawing/2014/main" id="{1235D408-A126-49C3-85FD-EEB75FE600C3}"/>
              </a:ext>
            </a:extLst>
          </p:cNvPr>
          <p:cNvSpPr/>
          <p:nvPr/>
        </p:nvSpPr>
        <p:spPr>
          <a:xfrm>
            <a:off x="1905000" y="4015041"/>
            <a:ext cx="8962570" cy="276999"/>
          </a:xfrm>
          <a:prstGeom prst="rect">
            <a:avLst/>
          </a:prstGeom>
        </p:spPr>
        <p:txBody>
          <a:bodyPr wrap="square">
            <a:spAutoFit/>
          </a:bodyPr>
          <a:lstStyle/>
          <a:p>
            <a:pPr marL="0" lvl="1" eaLnBrk="0" fontAlgn="base" hangingPunct="0">
              <a:spcBef>
                <a:spcPct val="0"/>
              </a:spcBef>
              <a:spcAft>
                <a:spcPct val="0"/>
              </a:spcAft>
              <a:tabLst>
                <a:tab pos="0" algn="l"/>
              </a:tabLst>
              <a:defRPr/>
            </a:pPr>
            <a:r>
              <a:rPr lang="en-US" sz="1200" b="1">
                <a:solidFill>
                  <a:prstClr val="black"/>
                </a:solidFill>
                <a:latin typeface="Arial" pitchFamily="34" charset="0"/>
                <a:cs typeface="Arial" pitchFamily="34" charset="0"/>
              </a:rPr>
              <a:t>Steps to follow when availing Travel Insurance in case of any Medical Emergency during the initial days of arrival</a:t>
            </a:r>
          </a:p>
        </p:txBody>
      </p:sp>
      <p:graphicFrame>
        <p:nvGraphicFramePr>
          <p:cNvPr id="12" name="Diagram 11">
            <a:extLst>
              <a:ext uri="{FF2B5EF4-FFF2-40B4-BE49-F238E27FC236}">
                <a16:creationId xmlns:a16="http://schemas.microsoft.com/office/drawing/2014/main" id="{64B80373-9F30-420B-A948-57FC24335B30}"/>
              </a:ext>
            </a:extLst>
          </p:cNvPr>
          <p:cNvGraphicFramePr/>
          <p:nvPr>
            <p:extLst>
              <p:ext uri="{D42A27DB-BD31-4B8C-83A1-F6EECF244321}">
                <p14:modId xmlns:p14="http://schemas.microsoft.com/office/powerpoint/2010/main" val="701977226"/>
              </p:ext>
            </p:extLst>
          </p:nvPr>
        </p:nvGraphicFramePr>
        <p:xfrm>
          <a:off x="1679062" y="4460109"/>
          <a:ext cx="9126416" cy="20130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3" name="Straight Connector 12">
            <a:extLst>
              <a:ext uri="{FF2B5EF4-FFF2-40B4-BE49-F238E27FC236}">
                <a16:creationId xmlns:a16="http://schemas.microsoft.com/office/drawing/2014/main" id="{9E8788B4-7DED-4A2E-965B-F17F3E524733}"/>
              </a:ext>
            </a:extLst>
          </p:cNvPr>
          <p:cNvCxnSpPr>
            <a:cxnSpLocks/>
          </p:cNvCxnSpPr>
          <p:nvPr/>
        </p:nvCxnSpPr>
        <p:spPr>
          <a:xfrm>
            <a:off x="1541584" y="3962400"/>
            <a:ext cx="912641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BC9EA6B-9493-4B38-9769-780C81F96AE8}"/>
              </a:ext>
            </a:extLst>
          </p:cNvPr>
          <p:cNvSpPr/>
          <p:nvPr/>
        </p:nvSpPr>
        <p:spPr>
          <a:xfrm>
            <a:off x="713678" y="695681"/>
            <a:ext cx="10716322" cy="602579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GB">
              <a:solidFill>
                <a:prstClr val="white"/>
              </a:solidFill>
              <a:latin typeface="Calibri" panose="020F0502020204030204"/>
            </a:endParaRPr>
          </a:p>
        </p:txBody>
      </p:sp>
      <p:pic>
        <p:nvPicPr>
          <p:cNvPr id="11" name="Graphic 10" descr="Map compass">
            <a:extLst>
              <a:ext uri="{FF2B5EF4-FFF2-40B4-BE49-F238E27FC236}">
                <a16:creationId xmlns:a16="http://schemas.microsoft.com/office/drawing/2014/main" id="{2FF07048-546B-40C4-8CAF-6B31C73B5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6045" y="1864024"/>
            <a:ext cx="368710" cy="368710"/>
          </a:xfrm>
          <a:prstGeom prst="rect">
            <a:avLst/>
          </a:prstGeom>
        </p:spPr>
      </p:pic>
      <p:pic>
        <p:nvPicPr>
          <p:cNvPr id="14" name="Graphic 13" descr="Map compass">
            <a:extLst>
              <a:ext uri="{FF2B5EF4-FFF2-40B4-BE49-F238E27FC236}">
                <a16:creationId xmlns:a16="http://schemas.microsoft.com/office/drawing/2014/main" id="{5191AECA-72D9-4FFD-8264-9B3FE303F4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6045" y="2534386"/>
            <a:ext cx="368710" cy="368710"/>
          </a:xfrm>
          <a:prstGeom prst="rect">
            <a:avLst/>
          </a:prstGeom>
        </p:spPr>
      </p:pic>
      <p:pic>
        <p:nvPicPr>
          <p:cNvPr id="15" name="Graphic 14" descr="Map compass">
            <a:extLst>
              <a:ext uri="{FF2B5EF4-FFF2-40B4-BE49-F238E27FC236}">
                <a16:creationId xmlns:a16="http://schemas.microsoft.com/office/drawing/2014/main" id="{35CAAD20-BD03-4E02-90B6-2275CFC8FF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41947" y="3160455"/>
            <a:ext cx="368710" cy="368710"/>
          </a:xfrm>
          <a:prstGeom prst="rect">
            <a:avLst/>
          </a:prstGeom>
        </p:spPr>
      </p:pic>
      <p:pic>
        <p:nvPicPr>
          <p:cNvPr id="16" name="Graphic 15" descr="Map compass">
            <a:extLst>
              <a:ext uri="{FF2B5EF4-FFF2-40B4-BE49-F238E27FC236}">
                <a16:creationId xmlns:a16="http://schemas.microsoft.com/office/drawing/2014/main" id="{26D7659C-D597-48A0-BAA5-A58B07DA37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9646" y="1240177"/>
            <a:ext cx="368710" cy="368710"/>
          </a:xfrm>
          <a:prstGeom prst="rect">
            <a:avLst/>
          </a:prstGeom>
        </p:spPr>
      </p:pic>
      <p:sp>
        <p:nvSpPr>
          <p:cNvPr id="2" name="Slide Number Placeholder 1">
            <a:extLst>
              <a:ext uri="{FF2B5EF4-FFF2-40B4-BE49-F238E27FC236}">
                <a16:creationId xmlns:a16="http://schemas.microsoft.com/office/drawing/2014/main" id="{FEAC9730-56EB-4B58-A281-E2E97E683C7D}"/>
              </a:ext>
            </a:extLst>
          </p:cNvPr>
          <p:cNvSpPr>
            <a:spLocks noGrp="1"/>
          </p:cNvSpPr>
          <p:nvPr>
            <p:ph type="sldNum" sz="quarter" idx="12"/>
          </p:nvPr>
        </p:nvSpPr>
        <p:spPr/>
        <p:txBody>
          <a:bodyPr/>
          <a:lstStyle/>
          <a:p>
            <a:fld id="{63CDE6CA-458A-44F3-89FB-64D2661D5F85}" type="slidenum">
              <a:rPr lang="en-US" smtClean="0"/>
              <a:t>32</a:t>
            </a:fld>
            <a:endParaRPr lang="en-US"/>
          </a:p>
        </p:txBody>
      </p:sp>
    </p:spTree>
    <p:extLst>
      <p:ext uri="{BB962C8B-B14F-4D97-AF65-F5344CB8AC3E}">
        <p14:creationId xmlns:p14="http://schemas.microsoft.com/office/powerpoint/2010/main" val="419824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81BABB-4C8A-4A98-B796-4E581AEB1A00}"/>
              </a:ext>
            </a:extLst>
          </p:cNvPr>
          <p:cNvSpPr>
            <a:spLocks noGrp="1"/>
          </p:cNvSpPr>
          <p:nvPr>
            <p:ph type="ftr"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alpha val="40000"/>
                  </a:srgbClr>
                </a:solidFill>
                <a:effectLst/>
                <a:uLnTx/>
                <a:uFillTx/>
                <a:latin typeface="Graphik"/>
                <a:ea typeface="+mn-ea"/>
                <a:cs typeface="+mn-cs"/>
              </a:rPr>
              <a:t>Copyright © 2020 Accenture. All rights reserved.</a:t>
            </a:r>
          </a:p>
        </p:txBody>
      </p:sp>
      <p:sp>
        <p:nvSpPr>
          <p:cNvPr id="3" name="Slide Number Placeholder 2">
            <a:extLst>
              <a:ext uri="{FF2B5EF4-FFF2-40B4-BE49-F238E27FC236}">
                <a16:creationId xmlns:a16="http://schemas.microsoft.com/office/drawing/2014/main" id="{B4F26F50-CF5F-4EC0-9C7A-6515FAEE17C3}"/>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000000">
                  <a:alpha val="40000"/>
                </a:srgbClr>
              </a:solidFill>
              <a:effectLst/>
              <a:uLnTx/>
              <a:uFillTx/>
              <a:latin typeface="Graphik"/>
              <a:ea typeface="+mn-ea"/>
              <a:cs typeface="+mn-cs"/>
            </a:endParaRPr>
          </a:p>
        </p:txBody>
      </p:sp>
      <p:sp>
        <p:nvSpPr>
          <p:cNvPr id="4" name="Rectangle 3">
            <a:extLst>
              <a:ext uri="{FF2B5EF4-FFF2-40B4-BE49-F238E27FC236}">
                <a16:creationId xmlns:a16="http://schemas.microsoft.com/office/drawing/2014/main" id="{CD3E650E-647C-476F-9E83-488FC1B21E94}"/>
              </a:ext>
            </a:extLst>
          </p:cNvPr>
          <p:cNvSpPr/>
          <p:nvPr/>
        </p:nvSpPr>
        <p:spPr>
          <a:xfrm>
            <a:off x="381001" y="132616"/>
            <a:ext cx="714396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International Business Travel &amp; Medical Insurance Program</a:t>
            </a:r>
          </a:p>
        </p:txBody>
      </p:sp>
      <p:sp>
        <p:nvSpPr>
          <p:cNvPr id="5" name="Rectangle 4">
            <a:extLst>
              <a:ext uri="{FF2B5EF4-FFF2-40B4-BE49-F238E27FC236}">
                <a16:creationId xmlns:a16="http://schemas.microsoft.com/office/drawing/2014/main" id="{24BC60D3-0778-4321-8B13-6FEEBA35E658}"/>
              </a:ext>
            </a:extLst>
          </p:cNvPr>
          <p:cNvSpPr/>
          <p:nvPr/>
        </p:nvSpPr>
        <p:spPr>
          <a:xfrm>
            <a:off x="381002" y="501948"/>
            <a:ext cx="11429998" cy="6369885"/>
          </a:xfrm>
          <a:prstGeom prst="rect">
            <a:avLst/>
          </a:prstGeom>
        </p:spPr>
        <p:txBody>
          <a:bodyPr wrap="square">
            <a:spAutoFit/>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The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has a new site on Travel &amp; Events. Update all your traveler communications relating to this program, including links for Travel Certificates used as insurance documentation for visa or entry. Travel certificates are available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scroll down to view the Travel Certificates section.</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Relocation coverage</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Effective November 10, 2020</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Coverage for relocation has been extended from a maximum of 14 days to a maximum of 60 days to allow for longer immigration timelines and quarantine requirements</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Refer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for more details</a:t>
            </a:r>
          </a:p>
          <a:p>
            <a:pPr marL="171450" marR="0" lvl="0" indent="-171450" algn="l" defTabSz="914400" rtl="0" eaLnBrk="1" fontAlgn="auto" latinLnBrk="0" hangingPunct="1">
              <a:lnSpc>
                <a:spcPct val="105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Coverage starts when the traveler leaves their home country and ends upon their start in the destination location, limited to 60 calendar days (including up to 14 personal days). This may vary for India employees, where the Travel Certificate will specify the coverage period as </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COVID-19 Coverage</a:t>
            </a:r>
          </a:p>
          <a:p>
            <a:pPr marL="0" marR="0" lvl="0" indent="0" algn="l" defTabSz="914400"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hlinkClick r:id="rId2"/>
              </a:rPr>
              <a:t>International Business Travel &amp; Medical Insurance Program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covers out of country emergency medical expenses, including COVID-19 diagnostic testing if presenting symptoms and prescribed by a doctor for diagnosis and COVID-19 treatment including, but not limited to: outpatient services, ambulance, inpatient services, and prescription medication. COVID-19 diagnostic testing for any reason other than treating an urgent or emergent medical situation is not covered. Antibody testing is not covered.</a:t>
            </a: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Pre-trip COVID-19 testing: </a:t>
            </a:r>
            <a:r>
              <a:rPr kumimoji="0" lang="en-US" sz="1800" b="0" i="0" u="none" strike="noStrike" kern="1200" cap="none" spc="0" normalizeH="0" baseline="0" noProof="0" dirty="0">
                <a:ln>
                  <a:noFill/>
                </a:ln>
                <a:solidFill>
                  <a:srgbClr val="000000"/>
                </a:solidFill>
                <a:effectLst/>
                <a:uLnTx/>
                <a:uFillTx/>
                <a:latin typeface="Graphik"/>
                <a:ea typeface="+mn-ea"/>
                <a:cs typeface="+mn-cs"/>
              </a:rPr>
              <a:t>: </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Generally is not covered. Check the Accenture policy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a:rPr>
              <a:t>0044</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4"/>
              </a:rPr>
              <a:t>0710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5"/>
              </a:rPr>
              <a:t>0750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6"/>
              </a:rPr>
              <a:t>1430</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covering the trip regarding testing for flights or visa. Most policies allow reimbursement for routine physicals, vaccinations or other medical services required for travel (such as required pre-trip testing) that are not covered by these programs or the home health insurance.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Plan materials are posted on the portal, such as Summary of Benefits, Travel Certificates and Frequently Asked Questions, which now include all relevant COVID-19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Insurance Certificates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insurance certificates for relocation are available for travel in 2021 and provide documentation of coverage, including COVID-19: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5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2E58060B-0F11-4DCC-B34B-53BB0C22CADD}"/>
              </a:ext>
            </a:extLst>
          </p:cNvPr>
          <p:cNvGraphicFramePr>
            <a:graphicFrameLocks noGrp="1"/>
          </p:cNvGraphicFramePr>
          <p:nvPr/>
        </p:nvGraphicFramePr>
        <p:xfrm>
          <a:off x="2866351" y="5489356"/>
          <a:ext cx="7937500" cy="1132840"/>
        </p:xfrm>
        <a:graphic>
          <a:graphicData uri="http://schemas.openxmlformats.org/drawingml/2006/table">
            <a:tbl>
              <a:tblPr firstRow="1" firstCol="1" bandRow="1">
                <a:tableStyleId>{5C22544A-7EE6-4342-B048-85BDC9FD1C3A}</a:tableStyleId>
              </a:tblPr>
              <a:tblGrid>
                <a:gridCol w="1765300">
                  <a:extLst>
                    <a:ext uri="{9D8B030D-6E8A-4147-A177-3AD203B41FA5}">
                      <a16:colId xmlns:a16="http://schemas.microsoft.com/office/drawing/2014/main" val="1061755535"/>
                    </a:ext>
                  </a:extLst>
                </a:gridCol>
                <a:gridCol w="1905000">
                  <a:extLst>
                    <a:ext uri="{9D8B030D-6E8A-4147-A177-3AD203B41FA5}">
                      <a16:colId xmlns:a16="http://schemas.microsoft.com/office/drawing/2014/main" val="2942029585"/>
                    </a:ext>
                  </a:extLst>
                </a:gridCol>
                <a:gridCol w="4267200">
                  <a:extLst>
                    <a:ext uri="{9D8B030D-6E8A-4147-A177-3AD203B41FA5}">
                      <a16:colId xmlns:a16="http://schemas.microsoft.com/office/drawing/2014/main" val="2425594109"/>
                    </a:ext>
                  </a:extLst>
                </a:gridCol>
              </a:tblGrid>
              <a:tr h="150189">
                <a:tc>
                  <a:txBody>
                    <a:bodyPr/>
                    <a:lstStyle/>
                    <a:p>
                      <a:pPr algn="ctr" fontAlgn="ctr"/>
                      <a:r>
                        <a:rPr lang="en-US" sz="1050" u="none" strike="noStrike">
                          <a:effectLst/>
                          <a:latin typeface="Arial" panose="020B0604020202020204" pitchFamily="34" charset="0"/>
                          <a:cs typeface="Arial" panose="020B0604020202020204" pitchFamily="34" charset="0"/>
                        </a:rPr>
                        <a:t>Program</a:t>
                      </a:r>
                      <a:endParaRPr lang="en-US" sz="1050" b="1" i="0" u="none" strike="noStrike">
                        <a:solidFill>
                          <a:srgbClr val="7030A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050" u="none" strike="noStrike">
                          <a:effectLst/>
                          <a:latin typeface="Arial" panose="020B0604020202020204" pitchFamily="34" charset="0"/>
                          <a:cs typeface="Arial" panose="020B0604020202020204" pitchFamily="34" charset="0"/>
                        </a:rPr>
                        <a:t>Insurance Provider</a:t>
                      </a:r>
                      <a:endParaRPr lang="en-US" sz="1050" b="1" i="0" u="none" strike="noStrike">
                        <a:solidFill>
                          <a:srgbClr val="7030A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ctr"/>
                      <a:r>
                        <a:rPr lang="en-US" sz="1050" u="none" strike="noStrike">
                          <a:effectLst/>
                          <a:latin typeface="Arial" panose="020B0604020202020204" pitchFamily="34" charset="0"/>
                          <a:cs typeface="Arial" panose="020B0604020202020204" pitchFamily="34" charset="0"/>
                        </a:rPr>
                        <a:t>Evidence of COVID-19 Coverage</a:t>
                      </a:r>
                      <a:endParaRPr lang="en-US" sz="1050" b="1" i="0" u="none" strike="noStrike">
                        <a:solidFill>
                          <a:srgbClr val="7030A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027624940"/>
                  </a:ext>
                </a:extLst>
              </a:tr>
              <a:tr h="901133">
                <a:tc>
                  <a:txBody>
                    <a:bodyPr/>
                    <a:lstStyle/>
                    <a:p>
                      <a:pPr algn="l" fontAlgn="ctr"/>
                      <a:r>
                        <a:rPr lang="en-US" sz="1050" u="none" strike="noStrike">
                          <a:effectLst/>
                          <a:latin typeface="Arial" panose="020B0604020202020204" pitchFamily="34" charset="0"/>
                          <a:cs typeface="Arial" panose="020B0604020202020204" pitchFamily="34" charset="0"/>
                        </a:rPr>
                        <a:t>International Business Travel &amp; Medical Insurance Program</a:t>
                      </a:r>
                      <a:br>
                        <a:rPr lang="en-US" sz="1050" u="none" strike="noStrike">
                          <a:effectLst/>
                          <a:latin typeface="Arial" panose="020B0604020202020204" pitchFamily="34" charset="0"/>
                          <a:cs typeface="Arial" panose="020B0604020202020204" pitchFamily="34" charset="0"/>
                        </a:rPr>
                      </a:br>
                      <a:br>
                        <a:rPr lang="en-US" sz="1050" u="none" strike="noStrike">
                          <a:effectLst/>
                          <a:latin typeface="Arial" panose="020B0604020202020204" pitchFamily="34" charset="0"/>
                          <a:cs typeface="Arial" panose="020B0604020202020204" pitchFamily="34" charset="0"/>
                        </a:rPr>
                      </a:br>
                      <a:r>
                        <a:rPr lang="en-US" sz="1050" u="none" strike="noStrike">
                          <a:effectLst/>
                          <a:latin typeface="Arial" panose="020B0604020202020204" pitchFamily="34" charset="0"/>
                          <a:cs typeface="Arial" panose="020B0604020202020204" pitchFamily="34" charset="0"/>
                        </a:rPr>
                        <a:t>Scroll down to view the Travel Certificates section</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050" u="none" strike="noStrike">
                          <a:effectLst/>
                          <a:latin typeface="Arial" panose="020B0604020202020204" pitchFamily="34" charset="0"/>
                          <a:cs typeface="Arial" panose="020B0604020202020204" pitchFamily="34" charset="0"/>
                        </a:rPr>
                        <a:t>Employees of India: HDFC Ergo </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l" fontAlgn="ctr"/>
                      <a:r>
                        <a:rPr lang="en-US" sz="1050" u="none" strike="noStrike">
                          <a:effectLst/>
                          <a:latin typeface="Arial" panose="020B0604020202020204" pitchFamily="34" charset="0"/>
                          <a:cs typeface="Arial" panose="020B0604020202020204" pitchFamily="34" charset="0"/>
                        </a:rPr>
                        <a:t>Epidemic and pandemic language has been integrated into the Standard Certificates. Employee will receive an electronic copy of the travel certificate from hdfc.services@hdfcergo.com within 48 hours of booking international travel via the Accenture Managed Travel Program in India.</a:t>
                      </a:r>
                      <a:endParaRPr lang="en-US" sz="105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2081424002"/>
                  </a:ext>
                </a:extLst>
              </a:tr>
            </a:tbl>
          </a:graphicData>
        </a:graphic>
      </p:graphicFrame>
    </p:spTree>
    <p:extLst>
      <p:ext uri="{BB962C8B-B14F-4D97-AF65-F5344CB8AC3E}">
        <p14:creationId xmlns:p14="http://schemas.microsoft.com/office/powerpoint/2010/main" val="1899571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8C4778-743A-492D-8FC3-B7D8016B17C2}"/>
              </a:ext>
            </a:extLst>
          </p:cNvPr>
          <p:cNvSpPr/>
          <p:nvPr/>
        </p:nvSpPr>
        <p:spPr>
          <a:xfrm>
            <a:off x="195072" y="865632"/>
            <a:ext cx="11545824" cy="5827776"/>
          </a:xfrm>
          <a:prstGeom prst="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272A6DB3-F5B8-4A72-816E-6ED52C740A85}"/>
              </a:ext>
            </a:extLst>
          </p:cNvPr>
          <p:cNvSpPr/>
          <p:nvPr/>
        </p:nvSpPr>
        <p:spPr>
          <a:xfrm>
            <a:off x="354981" y="215337"/>
            <a:ext cx="6046142" cy="400110"/>
          </a:xfrm>
          <a:prstGeom prst="rect">
            <a:avLst/>
          </a:prstGeom>
        </p:spPr>
        <p:txBody>
          <a:bodyPr wrap="none">
            <a:spAutoFit/>
          </a:bodyPr>
          <a:lstStyle/>
          <a:p>
            <a:pPr defTabSz="685800">
              <a:spcBef>
                <a:spcPct val="0"/>
              </a:spcBef>
              <a:defRPr/>
            </a:pPr>
            <a:r>
              <a:rPr lang="en-US" sz="2000" dirty="0">
                <a:solidFill>
                  <a:prstClr val="black"/>
                </a:solidFill>
                <a:latin typeface="Arial Black" panose="020B0A04020102020204" pitchFamily="34" charset="0"/>
                <a:cs typeface="Arial" pitchFamily="34" charset="0"/>
              </a:rPr>
              <a:t>Benefits &amp; Entitlements for all GCP Types</a:t>
            </a:r>
          </a:p>
        </p:txBody>
      </p:sp>
      <p:cxnSp>
        <p:nvCxnSpPr>
          <p:cNvPr id="4" name="Straight Connector 3">
            <a:extLst>
              <a:ext uri="{FF2B5EF4-FFF2-40B4-BE49-F238E27FC236}">
                <a16:creationId xmlns:a16="http://schemas.microsoft.com/office/drawing/2014/main" id="{01D7C258-F54A-4893-9A37-A7D586D4F1D9}"/>
              </a:ext>
            </a:extLst>
          </p:cNvPr>
          <p:cNvCxnSpPr>
            <a:cxnSpLocks/>
          </p:cNvCxnSpPr>
          <p:nvPr/>
        </p:nvCxnSpPr>
        <p:spPr>
          <a:xfrm flipV="1">
            <a:off x="0" y="693673"/>
            <a:ext cx="12192000" cy="6832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C5A050B-E094-4B81-B84F-9D06942B5ED1}"/>
              </a:ext>
            </a:extLst>
          </p:cNvPr>
          <p:cNvSpPr>
            <a:spLocks noChangeArrowheads="1"/>
          </p:cNvSpPr>
          <p:nvPr/>
        </p:nvSpPr>
        <p:spPr bwMode="auto">
          <a:xfrm>
            <a:off x="6981653" y="1012371"/>
            <a:ext cx="1500695" cy="5562599"/>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0" scaled="1"/>
            <a:tileRect/>
          </a:gradFill>
          <a:ln w="9525">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fontAlgn="base">
              <a:spcBef>
                <a:spcPct val="0"/>
              </a:spcBef>
              <a:spcAft>
                <a:spcPct val="0"/>
              </a:spcAft>
            </a:pPr>
            <a:r>
              <a:rPr lang="en-US" sz="1200" dirty="0">
                <a:solidFill>
                  <a:prstClr val="black"/>
                </a:solidFill>
                <a:latin typeface="Arial" pitchFamily="34" charset="0"/>
                <a:cs typeface="Arial" pitchFamily="34" charset="0"/>
              </a:rPr>
              <a:t>Fresh GCP on GCP</a:t>
            </a:r>
          </a:p>
          <a:p>
            <a:pPr algn="ctr" fontAlgn="base">
              <a:spcBef>
                <a:spcPct val="0"/>
              </a:spcBef>
              <a:spcAft>
                <a:spcPct val="0"/>
              </a:spcAft>
            </a:pPr>
            <a:endParaRPr lang="en-US" sz="1000" dirty="0">
              <a:solidFill>
                <a:prstClr val="black"/>
              </a:solidFill>
              <a:latin typeface="Arial" pitchFamily="34" charset="0"/>
              <a:cs typeface="Arial" pitchFamily="34" charset="0"/>
            </a:endParaRPr>
          </a:p>
          <a:p>
            <a:pPr fontAlgn="base">
              <a:spcBef>
                <a:spcPct val="0"/>
              </a:spcBef>
              <a:spcAft>
                <a:spcPct val="0"/>
              </a:spcAft>
            </a:pPr>
            <a:r>
              <a:rPr lang="en-US" sz="1000" dirty="0">
                <a:solidFill>
                  <a:prstClr val="black"/>
                </a:solidFill>
                <a:latin typeface="Arial" pitchFamily="34" charset="0"/>
                <a:cs typeface="Arial" pitchFamily="34" charset="0"/>
              </a:rPr>
              <a:t>  For UK: 2 months </a:t>
            </a:r>
          </a:p>
          <a:p>
            <a:pPr fontAlgn="base">
              <a:spcBef>
                <a:spcPct val="0"/>
              </a:spcBef>
              <a:spcAft>
                <a:spcPct val="0"/>
              </a:spcAft>
            </a:pPr>
            <a:r>
              <a:rPr lang="en-US" sz="1000" dirty="0">
                <a:solidFill>
                  <a:prstClr val="black"/>
                </a:solidFill>
                <a:latin typeface="Arial" pitchFamily="34" charset="0"/>
                <a:cs typeface="Arial" pitchFamily="34" charset="0"/>
              </a:rPr>
              <a:t>and more rest of the</a:t>
            </a:r>
          </a:p>
          <a:p>
            <a:pPr fontAlgn="base">
              <a:spcBef>
                <a:spcPct val="0"/>
              </a:spcBef>
              <a:spcAft>
                <a:spcPct val="0"/>
              </a:spcAft>
            </a:pPr>
            <a:r>
              <a:rPr lang="en-US" sz="1000" dirty="0">
                <a:solidFill>
                  <a:prstClr val="black"/>
                </a:solidFill>
                <a:latin typeface="Arial" pitchFamily="34" charset="0"/>
                <a:cs typeface="Arial" pitchFamily="34" charset="0"/>
              </a:rPr>
              <a:t> other countries in </a:t>
            </a:r>
          </a:p>
          <a:p>
            <a:pPr fontAlgn="base">
              <a:spcBef>
                <a:spcPct val="0"/>
              </a:spcBef>
              <a:spcAft>
                <a:spcPct val="0"/>
              </a:spcAft>
            </a:pPr>
            <a:r>
              <a:rPr lang="en-US" sz="1000" dirty="0">
                <a:solidFill>
                  <a:prstClr val="black"/>
                </a:solidFill>
                <a:latin typeface="Arial" pitchFamily="34" charset="0"/>
                <a:cs typeface="Arial" pitchFamily="34" charset="0"/>
              </a:rPr>
              <a:t>Row: 6 months and</a:t>
            </a:r>
          </a:p>
          <a:p>
            <a:pPr fontAlgn="base">
              <a:spcBef>
                <a:spcPct val="0"/>
              </a:spcBef>
              <a:spcAft>
                <a:spcPct val="0"/>
              </a:spcAft>
            </a:pPr>
            <a:r>
              <a:rPr lang="en-US" sz="1000" dirty="0">
                <a:solidFill>
                  <a:prstClr val="black"/>
                </a:solidFill>
                <a:latin typeface="Arial" pitchFamily="34" charset="0"/>
                <a:cs typeface="Arial" pitchFamily="34" charset="0"/>
              </a:rPr>
              <a:t> more</a:t>
            </a:r>
          </a:p>
          <a:p>
            <a:pPr fontAlgn="base">
              <a:spcBef>
                <a:spcPct val="0"/>
              </a:spcBef>
              <a:spcAft>
                <a:spcPct val="0"/>
              </a:spcAft>
            </a:pPr>
            <a:endParaRPr lang="en-US" sz="1000" dirty="0">
              <a:solidFill>
                <a:prstClr val="black"/>
              </a:solidFill>
              <a:latin typeface="Arial" pitchFamily="34" charset="0"/>
              <a:cs typeface="Arial" pitchFamily="34" charset="0"/>
            </a:endParaRPr>
          </a:p>
          <a:p>
            <a:pPr algn="ctr" fontAlgn="base">
              <a:spcBef>
                <a:spcPct val="0"/>
              </a:spcBef>
              <a:spcAft>
                <a:spcPct val="0"/>
              </a:spcAft>
            </a:pPr>
            <a:endParaRPr lang="en-US" sz="10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Yes</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r>
              <a:rPr lang="en-US" sz="1600" dirty="0">
                <a:solidFill>
                  <a:prstClr val="black"/>
                </a:solidFill>
                <a:latin typeface="Arial" pitchFamily="34" charset="0"/>
                <a:cs typeface="Arial" pitchFamily="34" charset="0"/>
              </a:rPr>
              <a:t>No</a:t>
            </a: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a:p>
            <a:pPr algn="ctr" fontAlgn="base">
              <a:spcBef>
                <a:spcPct val="0"/>
              </a:spcBef>
              <a:spcAft>
                <a:spcPct val="0"/>
              </a:spcAft>
            </a:pPr>
            <a:endParaRPr lang="en-US" sz="1200" dirty="0">
              <a:solidFill>
                <a:prstClr val="black"/>
              </a:solidFill>
              <a:latin typeface="Arial" pitchFamily="34" charset="0"/>
              <a:cs typeface="Arial" pitchFamily="34" charset="0"/>
            </a:endParaRPr>
          </a:p>
        </p:txBody>
      </p:sp>
      <p:sp>
        <p:nvSpPr>
          <p:cNvPr id="12" name="Rectangle 3">
            <a:extLst>
              <a:ext uri="{FF2B5EF4-FFF2-40B4-BE49-F238E27FC236}">
                <a16:creationId xmlns:a16="http://schemas.microsoft.com/office/drawing/2014/main" id="{88904401-2B36-4AB0-B136-3AF464F0A063}"/>
              </a:ext>
            </a:extLst>
          </p:cNvPr>
          <p:cNvSpPr>
            <a:spLocks noChangeArrowheads="1"/>
          </p:cNvSpPr>
          <p:nvPr/>
        </p:nvSpPr>
        <p:spPr bwMode="auto">
          <a:xfrm>
            <a:off x="3494149" y="1012371"/>
            <a:ext cx="1876184" cy="5562599"/>
          </a:xfrm>
          <a:prstGeom prst="rect">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0" scaled="1"/>
            <a:tileRect/>
          </a:gradFill>
          <a:ln w="9525">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fontAlgn="base">
              <a:spcBef>
                <a:spcPct val="0"/>
              </a:spcBef>
              <a:spcAft>
                <a:spcPct val="0"/>
              </a:spcAft>
            </a:pPr>
            <a:r>
              <a:rPr lang="en-US" sz="1200" dirty="0">
                <a:solidFill>
                  <a:prstClr val="black"/>
                </a:solidFill>
                <a:latin typeface="Arial" pitchFamily="34" charset="0"/>
                <a:cs typeface="Arial" pitchFamily="34" charset="0"/>
              </a:rPr>
              <a:t>Fresh GCP</a:t>
            </a:r>
          </a:p>
          <a:p>
            <a:pPr fontAlgn="base">
              <a:spcBef>
                <a:spcPct val="0"/>
              </a:spcBef>
              <a:spcAft>
                <a:spcPct val="0"/>
              </a:spcAft>
            </a:pPr>
            <a:endParaRPr lang="de-DE" sz="1600" b="1" dirty="0">
              <a:solidFill>
                <a:prstClr val="black"/>
              </a:solidFill>
              <a:latin typeface="Arial" charset="0"/>
              <a:cs typeface="Arial" charset="0"/>
            </a:endParaRPr>
          </a:p>
          <a:p>
            <a:pPr fontAlgn="base">
              <a:spcBef>
                <a:spcPct val="0"/>
              </a:spcBef>
              <a:spcAft>
                <a:spcPct val="0"/>
              </a:spcAft>
            </a:pPr>
            <a:r>
              <a:rPr lang="en-US" sz="1000" dirty="0">
                <a:solidFill>
                  <a:srgbClr val="000000"/>
                </a:solidFill>
                <a:latin typeface="Arial" pitchFamily="34" charset="0"/>
                <a:cs typeface="Arial" pitchFamily="34" charset="0"/>
              </a:rPr>
              <a:t>For UK: Tenure of &gt; 2 months</a:t>
            </a:r>
            <a:br>
              <a:rPr lang="en-US" sz="1000" dirty="0">
                <a:solidFill>
                  <a:srgbClr val="000000"/>
                </a:solidFill>
                <a:latin typeface="Arial" pitchFamily="34" charset="0"/>
                <a:cs typeface="Arial" pitchFamily="34" charset="0"/>
              </a:rPr>
            </a:br>
            <a:r>
              <a:rPr lang="en-US" sz="1000" dirty="0">
                <a:solidFill>
                  <a:srgbClr val="000000"/>
                </a:solidFill>
                <a:latin typeface="Arial" pitchFamily="34" charset="0"/>
                <a:cs typeface="Arial" pitchFamily="34" charset="0"/>
              </a:rPr>
              <a:t>For countries other than UK: </a:t>
            </a:r>
          </a:p>
          <a:p>
            <a:pPr fontAlgn="base">
              <a:spcBef>
                <a:spcPct val="0"/>
              </a:spcBef>
              <a:spcAft>
                <a:spcPct val="0"/>
              </a:spcAft>
            </a:pPr>
            <a:r>
              <a:rPr lang="en-US" sz="1000" dirty="0">
                <a:solidFill>
                  <a:srgbClr val="000000"/>
                </a:solidFill>
                <a:latin typeface="Arial" pitchFamily="34" charset="0"/>
                <a:cs typeface="Arial" pitchFamily="34" charset="0"/>
              </a:rPr>
              <a:t>Tenure of 6 months and more</a:t>
            </a:r>
          </a:p>
          <a:p>
            <a:pPr fontAlgn="base">
              <a:spcBef>
                <a:spcPct val="0"/>
              </a:spcBef>
              <a:spcAft>
                <a:spcPct val="0"/>
              </a:spcAft>
            </a:pPr>
            <a:endParaRPr lang="de-DE" sz="1600" dirty="0">
              <a:solidFill>
                <a:prstClr val="black"/>
              </a:solidFill>
              <a:latin typeface="Arial" charset="0"/>
              <a:cs typeface="Arial" charset="0"/>
            </a:endParaRPr>
          </a:p>
          <a:p>
            <a:pP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endParaRPr lang="de-DE" sz="1600" dirty="0">
              <a:solidFill>
                <a:prstClr val="black"/>
              </a:solidFill>
              <a:latin typeface="Arial" charset="0"/>
              <a:cs typeface="Arial" charset="0"/>
            </a:endParaRPr>
          </a:p>
          <a:p>
            <a:pPr algn="ctr" fontAlgn="base">
              <a:spcBef>
                <a:spcPct val="0"/>
              </a:spcBef>
              <a:spcAft>
                <a:spcPct val="0"/>
              </a:spcAft>
            </a:pPr>
            <a:r>
              <a:rPr lang="de-DE" sz="1600" dirty="0">
                <a:solidFill>
                  <a:prstClr val="black"/>
                </a:solidFill>
                <a:latin typeface="Arial" charset="0"/>
                <a:cs typeface="Arial" charset="0"/>
              </a:rPr>
              <a:t>Yes</a:t>
            </a:r>
          </a:p>
        </p:txBody>
      </p:sp>
      <p:sp>
        <p:nvSpPr>
          <p:cNvPr id="13" name="Rectangle 4">
            <a:extLst>
              <a:ext uri="{FF2B5EF4-FFF2-40B4-BE49-F238E27FC236}">
                <a16:creationId xmlns:a16="http://schemas.microsoft.com/office/drawing/2014/main" id="{F9CF414F-240E-4D82-A292-4BE3B2EDDEAC}"/>
              </a:ext>
            </a:extLst>
          </p:cNvPr>
          <p:cNvSpPr>
            <a:spLocks noChangeArrowheads="1"/>
          </p:cNvSpPr>
          <p:nvPr/>
        </p:nvSpPr>
        <p:spPr bwMode="auto">
          <a:xfrm>
            <a:off x="5429726" y="1012371"/>
            <a:ext cx="1476000" cy="556259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w="9525" algn="ctr">
            <a:noFill/>
            <a:miter lim="800000"/>
            <a:headEnd type="none" w="sm" len="sm"/>
            <a:tailEnd type="none" w="sm" len="sm"/>
          </a:ln>
          <a:effectLst>
            <a:outerShdw blurRad="50800" dist="38100" algn="l" rotWithShape="0">
              <a:prstClr val="black">
                <a:alpha val="40000"/>
              </a:prstClr>
            </a:outerShdw>
          </a:effectLst>
        </p:spPr>
        <p:txBody>
          <a:bodyPr wrap="none" tIns="82800"/>
          <a:lstStyle/>
          <a:p>
            <a:pPr algn="ctr">
              <a:defRPr/>
            </a:pPr>
            <a:r>
              <a:rPr lang="en-US" sz="1200" dirty="0">
                <a:solidFill>
                  <a:prstClr val="black"/>
                </a:solidFill>
                <a:latin typeface="Arial" pitchFamily="34" charset="0"/>
                <a:cs typeface="Arial" pitchFamily="34" charset="0"/>
              </a:rPr>
              <a:t>STGCP</a:t>
            </a:r>
            <a:endParaRPr lang="de-DE" sz="1200" b="1" kern="0" dirty="0">
              <a:solidFill>
                <a:prstClr val="black"/>
              </a:solidFill>
              <a:latin typeface="Arial" charset="0"/>
              <a:cs typeface="Arial" charset="0"/>
            </a:endParaRPr>
          </a:p>
          <a:p>
            <a:pPr>
              <a:defRPr/>
            </a:pPr>
            <a:endParaRPr lang="de-DE" sz="1600" b="1" kern="0" dirty="0">
              <a:solidFill>
                <a:prstClr val="white"/>
              </a:solidFill>
              <a:latin typeface="Arial" charset="0"/>
              <a:cs typeface="Arial" charset="0"/>
            </a:endParaRPr>
          </a:p>
          <a:p>
            <a:pPr>
              <a:defRPr/>
            </a:pPr>
            <a:r>
              <a:rPr lang="en-US" sz="1000" dirty="0">
                <a:solidFill>
                  <a:prstClr val="black"/>
                </a:solidFill>
                <a:latin typeface="Arial" pitchFamily="34" charset="0"/>
                <a:cs typeface="Arial" pitchFamily="34" charset="0"/>
              </a:rPr>
              <a:t>Applicable for France):</a:t>
            </a:r>
          </a:p>
          <a:p>
            <a:pPr>
              <a:defRPr/>
            </a:pPr>
            <a:r>
              <a:rPr lang="en-US" sz="1000" dirty="0">
                <a:solidFill>
                  <a:prstClr val="black"/>
                </a:solidFill>
                <a:latin typeface="Arial" pitchFamily="34" charset="0"/>
                <a:cs typeface="Arial" pitchFamily="34" charset="0"/>
              </a:rPr>
              <a:t>2 months to less than </a:t>
            </a:r>
          </a:p>
          <a:p>
            <a:pPr>
              <a:defRPr/>
            </a:pPr>
            <a:r>
              <a:rPr lang="en-US" sz="1000" dirty="0">
                <a:solidFill>
                  <a:prstClr val="black"/>
                </a:solidFill>
                <a:latin typeface="Arial" pitchFamily="34" charset="0"/>
                <a:cs typeface="Arial" pitchFamily="34" charset="0"/>
              </a:rPr>
              <a:t>6 months</a:t>
            </a:r>
          </a:p>
          <a:p>
            <a:pPr>
              <a:defRPr/>
            </a:pPr>
            <a:endParaRPr lang="en-US" sz="1000" dirty="0">
              <a:solidFill>
                <a:prstClr val="black"/>
              </a:solidFill>
              <a:latin typeface="Arial" pitchFamily="34" charset="0"/>
              <a:cs typeface="Arial" pitchFamily="34" charset="0"/>
            </a:endParaRPr>
          </a:p>
          <a:p>
            <a:pPr>
              <a:defRPr/>
            </a:pPr>
            <a:endParaRPr lang="en-US" sz="1000" dirty="0">
              <a:solidFill>
                <a:prstClr val="black"/>
              </a:solidFill>
              <a:latin typeface="Arial" pitchFamily="34" charset="0"/>
              <a:cs typeface="Arial" pitchFamily="34" charset="0"/>
            </a:endParaRPr>
          </a:p>
          <a:p>
            <a:pPr>
              <a:defRPr/>
            </a:pPr>
            <a:endParaRPr lang="en-US" sz="10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No</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No</a:t>
            </a:r>
          </a:p>
          <a:p>
            <a:pPr algn="ctr">
              <a:defRPr/>
            </a:pPr>
            <a:endParaRPr lang="en-US" sz="1600" dirty="0">
              <a:solidFill>
                <a:prstClr val="black"/>
              </a:solidFill>
              <a:latin typeface="Arial" pitchFamily="34" charset="0"/>
              <a:cs typeface="Arial" pitchFamily="34" charset="0"/>
            </a:endParaRPr>
          </a:p>
          <a:p>
            <a:pPr algn="ctr">
              <a:defRPr/>
            </a:pPr>
            <a:endParaRPr lang="en-US" sz="1600" dirty="0">
              <a:solidFill>
                <a:prstClr val="black"/>
              </a:solidFill>
              <a:latin typeface="Arial" pitchFamily="34" charset="0"/>
              <a:cs typeface="Arial" pitchFamily="34" charset="0"/>
            </a:endParaRPr>
          </a:p>
          <a:p>
            <a:pPr algn="ctr">
              <a:defRPr/>
            </a:pPr>
            <a:r>
              <a:rPr lang="en-US" sz="1600" dirty="0">
                <a:solidFill>
                  <a:prstClr val="black"/>
                </a:solidFill>
                <a:latin typeface="Arial" pitchFamily="34" charset="0"/>
                <a:cs typeface="Arial" pitchFamily="34" charset="0"/>
              </a:rPr>
              <a:t>Yes</a:t>
            </a:r>
          </a:p>
          <a:p>
            <a:pPr>
              <a:defRPr/>
            </a:pPr>
            <a:endParaRPr lang="en-US" sz="1000" b="1" kern="0" dirty="0">
              <a:solidFill>
                <a:prstClr val="black"/>
              </a:solidFill>
              <a:latin typeface="Arial" charset="0"/>
              <a:cs typeface="Arial" charset="0"/>
            </a:endParaRPr>
          </a:p>
          <a:p>
            <a:pPr>
              <a:defRPr/>
            </a:pPr>
            <a:endParaRPr lang="en-US" sz="1000" b="1"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endParaRPr lang="de-DE" sz="1600" kern="0" dirty="0">
              <a:solidFill>
                <a:prstClr val="white"/>
              </a:solidFill>
              <a:latin typeface="Arial" charset="0"/>
              <a:cs typeface="Arial" charset="0"/>
            </a:endParaRPr>
          </a:p>
        </p:txBody>
      </p:sp>
      <p:sp>
        <p:nvSpPr>
          <p:cNvPr id="14" name="Rectangle 5">
            <a:extLst>
              <a:ext uri="{FF2B5EF4-FFF2-40B4-BE49-F238E27FC236}">
                <a16:creationId xmlns:a16="http://schemas.microsoft.com/office/drawing/2014/main" id="{951585FE-2C3F-4535-BE8E-169383DAA0AA}"/>
              </a:ext>
            </a:extLst>
          </p:cNvPr>
          <p:cNvSpPr>
            <a:spLocks noChangeArrowheads="1"/>
          </p:cNvSpPr>
          <p:nvPr/>
        </p:nvSpPr>
        <p:spPr bwMode="auto">
          <a:xfrm>
            <a:off x="8540558" y="1012371"/>
            <a:ext cx="1669754" cy="556259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0" scaled="1"/>
            <a:tileRect/>
          </a:gradFill>
          <a:ln w="9525" algn="ctr">
            <a:noFill/>
            <a:miter lim="800000"/>
            <a:headEnd type="none" w="sm" len="sm"/>
            <a:tailEnd type="none" w="sm" len="sm"/>
          </a:ln>
        </p:spPr>
        <p:txBody>
          <a:bodyPr wrap="none" tIns="82800"/>
          <a:lstStyle/>
          <a:p>
            <a:r>
              <a:rPr lang="en-US" sz="1100" dirty="0">
                <a:solidFill>
                  <a:prstClr val="black"/>
                </a:solidFill>
                <a:latin typeface="Arial" pitchFamily="34" charset="0"/>
                <a:cs typeface="Arial" pitchFamily="34" charset="0"/>
              </a:rPr>
              <a:t>P710 to GCP Conversion</a:t>
            </a:r>
          </a:p>
          <a:p>
            <a:endParaRPr lang="en-US" sz="1000" dirty="0">
              <a:solidFill>
                <a:prstClr val="white"/>
              </a:solidFill>
              <a:latin typeface="Arial" pitchFamily="34" charset="0"/>
              <a:cs typeface="Arial" pitchFamily="34" charset="0"/>
            </a:endParaRPr>
          </a:p>
          <a:p>
            <a:r>
              <a:rPr lang="en-US" sz="1000" dirty="0">
                <a:solidFill>
                  <a:prstClr val="black"/>
                </a:solidFill>
                <a:latin typeface="Arial" pitchFamily="34" charset="0"/>
                <a:cs typeface="Arial" pitchFamily="34" charset="0"/>
              </a:rPr>
              <a:t>Applicable for employees </a:t>
            </a:r>
          </a:p>
          <a:p>
            <a:r>
              <a:rPr lang="en-US" sz="1000" dirty="0">
                <a:solidFill>
                  <a:prstClr val="black"/>
                </a:solidFill>
                <a:latin typeface="Arial" pitchFamily="34" charset="0"/>
                <a:cs typeface="Arial" pitchFamily="34" charset="0"/>
              </a:rPr>
              <a:t>who are currently  on </a:t>
            </a:r>
          </a:p>
          <a:p>
            <a:r>
              <a:rPr lang="en-US" sz="1000" dirty="0">
                <a:solidFill>
                  <a:prstClr val="black"/>
                </a:solidFill>
                <a:latin typeface="Arial" pitchFamily="34" charset="0"/>
                <a:cs typeface="Arial" pitchFamily="34" charset="0"/>
              </a:rPr>
              <a:t>P710 assignment and</a:t>
            </a:r>
          </a:p>
          <a:p>
            <a:r>
              <a:rPr lang="en-US" sz="1000" dirty="0">
                <a:solidFill>
                  <a:prstClr val="black"/>
                </a:solidFill>
                <a:latin typeface="Arial" pitchFamily="34" charset="0"/>
                <a:cs typeface="Arial" pitchFamily="34" charset="0"/>
              </a:rPr>
              <a:t>would want to convert to </a:t>
            </a:r>
          </a:p>
          <a:p>
            <a:r>
              <a:rPr lang="en-US" sz="1000" dirty="0">
                <a:solidFill>
                  <a:prstClr val="black"/>
                </a:solidFill>
                <a:latin typeface="Arial" pitchFamily="34" charset="0"/>
                <a:cs typeface="Arial" pitchFamily="34" charset="0"/>
              </a:rPr>
              <a:t>P750 (GCP) </a:t>
            </a:r>
          </a:p>
          <a:p>
            <a:endParaRPr lang="en-US" sz="1000" dirty="0">
              <a:solidFill>
                <a:prstClr val="white"/>
              </a:solidFill>
              <a:latin typeface="Arial" pitchFamily="34" charset="0"/>
              <a:cs typeface="Arial" pitchFamily="34" charset="0"/>
            </a:endParaRPr>
          </a:p>
          <a:p>
            <a:r>
              <a:rPr lang="en-US" sz="1000" dirty="0">
                <a:solidFill>
                  <a:prstClr val="black"/>
                </a:solidFill>
                <a:latin typeface="Arial" pitchFamily="34" charset="0"/>
                <a:cs typeface="Arial" pitchFamily="34" charset="0"/>
              </a:rPr>
              <a:t>Applicable for employee’s </a:t>
            </a:r>
          </a:p>
          <a:p>
            <a:r>
              <a:rPr lang="en-US" sz="1000" dirty="0">
                <a:solidFill>
                  <a:prstClr val="black"/>
                </a:solidFill>
                <a:latin typeface="Arial" pitchFamily="34" charset="0"/>
                <a:cs typeface="Arial" pitchFamily="34" charset="0"/>
              </a:rPr>
              <a:t>dependent for initial and </a:t>
            </a:r>
          </a:p>
          <a:p>
            <a:r>
              <a:rPr lang="en-US" sz="1000" dirty="0">
                <a:solidFill>
                  <a:prstClr val="black"/>
                </a:solidFill>
                <a:latin typeface="Arial" pitchFamily="34" charset="0"/>
                <a:cs typeface="Arial" pitchFamily="34" charset="0"/>
              </a:rPr>
              <a:t>final travel. Employees are </a:t>
            </a:r>
          </a:p>
          <a:p>
            <a:r>
              <a:rPr lang="en-US" sz="1000" dirty="0">
                <a:solidFill>
                  <a:prstClr val="black"/>
                </a:solidFill>
                <a:latin typeface="Arial" pitchFamily="34" charset="0"/>
                <a:cs typeface="Arial" pitchFamily="34" charset="0"/>
              </a:rPr>
              <a:t>eligible for the benefits only</a:t>
            </a:r>
          </a:p>
          <a:p>
            <a:r>
              <a:rPr lang="en-US" sz="1000" dirty="0">
                <a:solidFill>
                  <a:prstClr val="black"/>
                </a:solidFill>
                <a:latin typeface="Arial" pitchFamily="34" charset="0"/>
                <a:cs typeface="Arial" pitchFamily="34" charset="0"/>
              </a:rPr>
              <a:t>for their final travel</a:t>
            </a:r>
          </a:p>
          <a:p>
            <a:pPr>
              <a:defRPr/>
            </a:pPr>
            <a:endParaRPr lang="en-US" sz="1600" b="1" kern="0" dirty="0">
              <a:solidFill>
                <a:prstClr val="white"/>
              </a:solidFill>
              <a:latin typeface="Arial" charset="0"/>
              <a:cs typeface="Arial" charset="0"/>
            </a:endParaRPr>
          </a:p>
          <a:p>
            <a:pPr algn="ctr">
              <a:defRPr/>
            </a:pPr>
            <a:endParaRPr lang="en-US" sz="1600" b="1" kern="0" dirty="0">
              <a:solidFill>
                <a:prstClr val="white"/>
              </a:solidFill>
              <a:latin typeface="Arial" charset="0"/>
              <a:cs typeface="Arial" charset="0"/>
            </a:endParaRPr>
          </a:p>
          <a:p>
            <a:pPr algn="ctr">
              <a:defRPr/>
            </a:pPr>
            <a:r>
              <a:rPr lang="en-US" sz="1600" kern="0" dirty="0">
                <a:solidFill>
                  <a:prstClr val="black"/>
                </a:solidFill>
                <a:latin typeface="Arial" charset="0"/>
                <a:cs typeface="Arial" charset="0"/>
              </a:rPr>
              <a:t>Yes</a:t>
            </a: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r>
              <a:rPr lang="en-US" sz="1600" kern="0" dirty="0">
                <a:solidFill>
                  <a:prstClr val="black"/>
                </a:solidFill>
                <a:latin typeface="Arial" charset="0"/>
                <a:cs typeface="Arial" charset="0"/>
              </a:rPr>
              <a:t>No</a:t>
            </a: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defRPr/>
            </a:pPr>
            <a:endParaRPr lang="en-US" sz="1600" kern="0" dirty="0">
              <a:solidFill>
                <a:prstClr val="black"/>
              </a:solidFill>
              <a:latin typeface="Arial" charset="0"/>
              <a:cs typeface="Arial" charset="0"/>
            </a:endParaRPr>
          </a:p>
          <a:p>
            <a:pPr algn="ctr">
              <a:defRPr/>
            </a:pPr>
            <a:r>
              <a:rPr lang="en-US" sz="1600" kern="0" dirty="0">
                <a:solidFill>
                  <a:prstClr val="black"/>
                </a:solidFill>
                <a:latin typeface="Arial" charset="0"/>
                <a:cs typeface="Arial" charset="0"/>
              </a:rPr>
              <a:t>Yes</a:t>
            </a:r>
          </a:p>
          <a:p>
            <a:pPr>
              <a:defRPr/>
            </a:pPr>
            <a:endParaRPr lang="en-US" sz="1600" b="1" kern="0" dirty="0">
              <a:solidFill>
                <a:prstClr val="white"/>
              </a:solidFill>
              <a:latin typeface="Arial" charset="0"/>
              <a:cs typeface="Arial" charset="0"/>
            </a:endParaRPr>
          </a:p>
          <a:p>
            <a:pPr>
              <a:defRPr/>
            </a:pPr>
            <a:endParaRPr lang="en-US" sz="1600" b="1" kern="0" dirty="0">
              <a:solidFill>
                <a:prstClr val="white"/>
              </a:solidFill>
              <a:latin typeface="Arial" charset="0"/>
              <a:cs typeface="Arial" charset="0"/>
            </a:endParaRPr>
          </a:p>
          <a:p>
            <a:r>
              <a:rPr lang="en-US" sz="1000" dirty="0">
                <a:solidFill>
                  <a:srgbClr val="000000"/>
                </a:solidFill>
                <a:latin typeface="Arial" pitchFamily="34" charset="0"/>
                <a:cs typeface="Arial" pitchFamily="34" charset="0"/>
              </a:rPr>
              <a:t>Yes (only post the GCP </a:t>
            </a:r>
          </a:p>
          <a:p>
            <a:r>
              <a:rPr lang="en-US" sz="1000" dirty="0">
                <a:solidFill>
                  <a:srgbClr val="000000"/>
                </a:solidFill>
                <a:latin typeface="Arial" pitchFamily="34" charset="0"/>
                <a:cs typeface="Arial" pitchFamily="34" charset="0"/>
              </a:rPr>
              <a:t>conversion date of the </a:t>
            </a:r>
          </a:p>
          <a:p>
            <a:r>
              <a:rPr lang="en-US" sz="1000" dirty="0">
                <a:solidFill>
                  <a:srgbClr val="000000"/>
                </a:solidFill>
                <a:latin typeface="Arial" pitchFamily="34" charset="0"/>
                <a:cs typeface="Arial" pitchFamily="34" charset="0"/>
              </a:rPr>
              <a:t>employee)</a:t>
            </a:r>
          </a:p>
          <a:p>
            <a:pPr>
              <a:defRPr/>
            </a:pPr>
            <a:endParaRPr lang="en-US" sz="1600" b="1" kern="0" dirty="0">
              <a:solidFill>
                <a:prstClr val="white"/>
              </a:solidFill>
              <a:latin typeface="Arial" charset="0"/>
              <a:cs typeface="Arial" charset="0"/>
            </a:endParaRPr>
          </a:p>
        </p:txBody>
      </p:sp>
      <p:sp>
        <p:nvSpPr>
          <p:cNvPr id="15" name="AutoShape 6">
            <a:extLst>
              <a:ext uri="{FF2B5EF4-FFF2-40B4-BE49-F238E27FC236}">
                <a16:creationId xmlns:a16="http://schemas.microsoft.com/office/drawing/2014/main" id="{0BD84C15-036F-4BAB-878F-2E3CB6DC2D0B}"/>
              </a:ext>
            </a:extLst>
          </p:cNvPr>
          <p:cNvSpPr>
            <a:spLocks noChangeArrowheads="1"/>
          </p:cNvSpPr>
          <p:nvPr/>
        </p:nvSpPr>
        <p:spPr bwMode="auto">
          <a:xfrm>
            <a:off x="2005890" y="1371601"/>
            <a:ext cx="8426255" cy="830585"/>
          </a:xfrm>
          <a:prstGeom prst="homePlate">
            <a:avLst>
              <a:gd name="adj" fmla="val 9946"/>
            </a:avLst>
          </a:prstGeom>
          <a:noFill/>
          <a:ln w="19050">
            <a:solidFill>
              <a:schemeClr val="tx1"/>
            </a:solidFill>
            <a:miter lim="800000"/>
            <a:headEnd type="none" w="sm" len="sm"/>
            <a:tailEnd type="none" w="sm" len="sm"/>
          </a:ln>
        </p:spPr>
        <p:txBody>
          <a:bodyPr lIns="90000" tIns="288000" rIns="90000" bIns="46800" anchor="ctr"/>
          <a:lstStyle/>
          <a:p>
            <a:pPr defTabSz="527447">
              <a:spcBef>
                <a:spcPct val="0"/>
              </a:spcBef>
              <a:defRPr/>
            </a:pPr>
            <a:r>
              <a:rPr lang="de-DE" sz="1200" b="1">
                <a:solidFill>
                  <a:prstClr val="black"/>
                </a:solidFill>
                <a:latin typeface="Arial" pitchFamily="34" charset="0"/>
                <a:cs typeface="Arial" pitchFamily="34" charset="0"/>
              </a:rPr>
              <a:t>Duration of the </a:t>
            </a:r>
          </a:p>
          <a:p>
            <a:pPr defTabSz="527447">
              <a:spcBef>
                <a:spcPct val="0"/>
              </a:spcBef>
              <a:defRPr/>
            </a:pPr>
            <a:r>
              <a:rPr lang="de-DE" sz="1200" b="1">
                <a:solidFill>
                  <a:prstClr val="black"/>
                </a:solidFill>
                <a:latin typeface="Arial" pitchFamily="34" charset="0"/>
                <a:cs typeface="Arial" pitchFamily="34" charset="0"/>
              </a:rPr>
              <a:t>assignment</a:t>
            </a:r>
          </a:p>
          <a:p>
            <a:pPr defTabSz="703263">
              <a:defRPr/>
            </a:pPr>
            <a:endParaRPr lang="de-DE" sz="1400" b="1" kern="0">
              <a:solidFill>
                <a:prstClr val="black"/>
              </a:solidFill>
              <a:latin typeface="Arial" charset="0"/>
              <a:cs typeface="Arial" charset="0"/>
            </a:endParaRPr>
          </a:p>
        </p:txBody>
      </p:sp>
      <p:sp>
        <p:nvSpPr>
          <p:cNvPr id="16" name="AutoShape 8">
            <a:extLst>
              <a:ext uri="{FF2B5EF4-FFF2-40B4-BE49-F238E27FC236}">
                <a16:creationId xmlns:a16="http://schemas.microsoft.com/office/drawing/2014/main" id="{D3EAA97D-3CC4-4DE9-AC3D-D9AD6A56C993}"/>
              </a:ext>
            </a:extLst>
          </p:cNvPr>
          <p:cNvSpPr>
            <a:spLocks noChangeArrowheads="1"/>
          </p:cNvSpPr>
          <p:nvPr/>
        </p:nvSpPr>
        <p:spPr bwMode="auto">
          <a:xfrm>
            <a:off x="2005889" y="2290055"/>
            <a:ext cx="8426255" cy="873431"/>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t"/>
          <a:lstStyle/>
          <a:p>
            <a:pPr defTabSz="527447">
              <a:spcBef>
                <a:spcPct val="0"/>
              </a:spcBef>
              <a:defRPr/>
            </a:pPr>
            <a:r>
              <a:rPr lang="de-DE" sz="1000" b="1" dirty="0">
                <a:solidFill>
                  <a:prstClr val="black"/>
                </a:solidFill>
                <a:latin typeface="Arial" pitchFamily="34" charset="0"/>
                <a:cs typeface="Arial" pitchFamily="34" charset="0"/>
              </a:rPr>
              <a:t>GCP benefits :</a:t>
            </a:r>
          </a:p>
          <a:p>
            <a:pPr defTabSz="527447">
              <a:spcBef>
                <a:spcPct val="0"/>
              </a:spcBef>
              <a:defRPr/>
            </a:pPr>
            <a:r>
              <a:rPr lang="de-DE" sz="1000" b="1" dirty="0">
                <a:solidFill>
                  <a:prstClr val="black"/>
                </a:solidFill>
                <a:latin typeface="Arial" pitchFamily="34" charset="0"/>
                <a:cs typeface="Arial" pitchFamily="34" charset="0"/>
              </a:rPr>
              <a:t>(Airfare, Airport</a:t>
            </a:r>
          </a:p>
          <a:p>
            <a:pPr defTabSz="527447">
              <a:spcBef>
                <a:spcPct val="0"/>
              </a:spcBef>
              <a:defRPr/>
            </a:pPr>
            <a:r>
              <a:rPr lang="de-DE" sz="1000" b="1" dirty="0">
                <a:solidFill>
                  <a:prstClr val="black"/>
                </a:solidFill>
                <a:latin typeface="Arial" pitchFamily="34" charset="0"/>
                <a:cs typeface="Arial" pitchFamily="34" charset="0"/>
              </a:rPr>
              <a:t> transfers, Excess </a:t>
            </a:r>
          </a:p>
          <a:p>
            <a:pPr defTabSz="527447">
              <a:spcBef>
                <a:spcPct val="0"/>
              </a:spcBef>
              <a:defRPr/>
            </a:pPr>
            <a:r>
              <a:rPr lang="de-DE" sz="1000" b="1" dirty="0">
                <a:solidFill>
                  <a:prstClr val="black"/>
                </a:solidFill>
                <a:latin typeface="Arial" pitchFamily="34" charset="0"/>
                <a:cs typeface="Arial" pitchFamily="34" charset="0"/>
              </a:rPr>
              <a:t>baggage and </a:t>
            </a:r>
          </a:p>
          <a:p>
            <a:pPr defTabSz="527447">
              <a:spcBef>
                <a:spcPct val="0"/>
              </a:spcBef>
              <a:defRPr/>
            </a:pPr>
            <a:r>
              <a:rPr lang="de-DE" sz="1000" b="1" dirty="0">
                <a:solidFill>
                  <a:prstClr val="black"/>
                </a:solidFill>
                <a:latin typeface="Arial" pitchFamily="34" charset="0"/>
                <a:cs typeface="Arial" pitchFamily="34" charset="0"/>
              </a:rPr>
              <a:t>travel insurance</a:t>
            </a:r>
            <a:endParaRPr lang="de-DE" sz="1000" b="1" kern="0" dirty="0">
              <a:solidFill>
                <a:prstClr val="black"/>
              </a:solidFill>
              <a:latin typeface="Arial" charset="0"/>
              <a:cs typeface="Arial" charset="0"/>
            </a:endParaRPr>
          </a:p>
        </p:txBody>
      </p:sp>
      <p:sp>
        <p:nvSpPr>
          <p:cNvPr id="17" name="AutoShape 9">
            <a:extLst>
              <a:ext uri="{FF2B5EF4-FFF2-40B4-BE49-F238E27FC236}">
                <a16:creationId xmlns:a16="http://schemas.microsoft.com/office/drawing/2014/main" id="{67A6CEE0-32BC-4076-B002-C280C24CAA29}"/>
              </a:ext>
            </a:extLst>
          </p:cNvPr>
          <p:cNvSpPr>
            <a:spLocks noChangeArrowheads="1"/>
          </p:cNvSpPr>
          <p:nvPr/>
        </p:nvSpPr>
        <p:spPr bwMode="auto">
          <a:xfrm>
            <a:off x="2005888" y="4180766"/>
            <a:ext cx="8426256" cy="6825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703263"/>
            <a:endParaRPr lang="de-DE" sz="1200" b="1">
              <a:solidFill>
                <a:prstClr val="black"/>
              </a:solidFill>
              <a:latin typeface="Arial" pitchFamily="34" charset="0"/>
              <a:cs typeface="Arial" pitchFamily="34" charset="0"/>
            </a:endParaRPr>
          </a:p>
          <a:p>
            <a:pPr defTabSz="703263"/>
            <a:r>
              <a:rPr lang="de-DE" sz="1200" b="1">
                <a:solidFill>
                  <a:prstClr val="black"/>
                </a:solidFill>
                <a:latin typeface="Arial" pitchFamily="34" charset="0"/>
                <a:cs typeface="Arial" pitchFamily="34" charset="0"/>
              </a:rPr>
              <a:t>Relocation </a:t>
            </a:r>
          </a:p>
          <a:p>
            <a:pPr defTabSz="703263"/>
            <a:r>
              <a:rPr lang="de-DE" sz="1200" b="1">
                <a:solidFill>
                  <a:prstClr val="black"/>
                </a:solidFill>
                <a:latin typeface="Arial" pitchFamily="34" charset="0"/>
                <a:cs typeface="Arial" pitchFamily="34" charset="0"/>
              </a:rPr>
              <a:t>allowance</a:t>
            </a:r>
          </a:p>
          <a:p>
            <a:pPr defTabSz="703263">
              <a:defRPr/>
            </a:pPr>
            <a:endParaRPr lang="de-DE" sz="1400" b="1" kern="0">
              <a:solidFill>
                <a:prstClr val="black"/>
              </a:solidFill>
              <a:latin typeface="Arial" charset="0"/>
              <a:cs typeface="Arial" charset="0"/>
            </a:endParaRPr>
          </a:p>
        </p:txBody>
      </p:sp>
      <p:sp>
        <p:nvSpPr>
          <p:cNvPr id="18" name="AutoShape 9">
            <a:extLst>
              <a:ext uri="{FF2B5EF4-FFF2-40B4-BE49-F238E27FC236}">
                <a16:creationId xmlns:a16="http://schemas.microsoft.com/office/drawing/2014/main" id="{3C7218F7-B949-4009-AF5B-08353D70BBFF}"/>
              </a:ext>
            </a:extLst>
          </p:cNvPr>
          <p:cNvSpPr>
            <a:spLocks noChangeArrowheads="1"/>
          </p:cNvSpPr>
          <p:nvPr/>
        </p:nvSpPr>
        <p:spPr bwMode="auto">
          <a:xfrm>
            <a:off x="2005888" y="3243409"/>
            <a:ext cx="8426256" cy="723901"/>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703263"/>
            <a:endParaRPr lang="de-DE" sz="1200" b="1">
              <a:solidFill>
                <a:prstClr val="black"/>
              </a:solidFill>
              <a:latin typeface="Arial" pitchFamily="34" charset="0"/>
              <a:cs typeface="Arial" pitchFamily="34" charset="0"/>
            </a:endParaRPr>
          </a:p>
          <a:p>
            <a:pPr defTabSz="703263"/>
            <a:r>
              <a:rPr lang="de-DE" sz="1200" b="1">
                <a:solidFill>
                  <a:prstClr val="black"/>
                </a:solidFill>
                <a:latin typeface="Arial" pitchFamily="34" charset="0"/>
                <a:cs typeface="Arial" pitchFamily="34" charset="0"/>
              </a:rPr>
              <a:t>Salary advance</a:t>
            </a:r>
          </a:p>
          <a:p>
            <a:pPr defTabSz="703263">
              <a:defRPr/>
            </a:pPr>
            <a:endParaRPr lang="de-DE" sz="1400" b="1" kern="0">
              <a:solidFill>
                <a:prstClr val="black"/>
              </a:solidFill>
              <a:latin typeface="Arial" charset="0"/>
              <a:cs typeface="Arial" charset="0"/>
            </a:endParaRPr>
          </a:p>
        </p:txBody>
      </p:sp>
      <p:sp>
        <p:nvSpPr>
          <p:cNvPr id="19" name="AutoShape 9">
            <a:extLst>
              <a:ext uri="{FF2B5EF4-FFF2-40B4-BE49-F238E27FC236}">
                <a16:creationId xmlns:a16="http://schemas.microsoft.com/office/drawing/2014/main" id="{414A3929-57DC-4D3D-AD24-52C543C7661B}"/>
              </a:ext>
            </a:extLst>
          </p:cNvPr>
          <p:cNvSpPr>
            <a:spLocks noChangeArrowheads="1"/>
          </p:cNvSpPr>
          <p:nvPr/>
        </p:nvSpPr>
        <p:spPr bwMode="auto">
          <a:xfrm>
            <a:off x="2005888" y="5076797"/>
            <a:ext cx="8426256" cy="6599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527447">
              <a:spcBef>
                <a:spcPct val="0"/>
              </a:spcBef>
              <a:defRPr/>
            </a:pPr>
            <a:endParaRPr lang="de-DE" sz="1200" b="1">
              <a:solidFill>
                <a:prstClr val="black"/>
              </a:solidFill>
              <a:latin typeface="Arial" pitchFamily="34" charset="0"/>
              <a:cs typeface="Arial" pitchFamily="34" charset="0"/>
            </a:endParaRPr>
          </a:p>
          <a:p>
            <a:pPr defTabSz="527447">
              <a:spcBef>
                <a:spcPct val="0"/>
              </a:spcBef>
              <a:defRPr/>
            </a:pPr>
            <a:r>
              <a:rPr lang="de-DE" sz="1200" b="1">
                <a:solidFill>
                  <a:prstClr val="black"/>
                </a:solidFill>
                <a:latin typeface="Arial" pitchFamily="34" charset="0"/>
                <a:cs typeface="Arial" pitchFamily="34" charset="0"/>
              </a:rPr>
              <a:t>Dependent travel </a:t>
            </a:r>
          </a:p>
          <a:p>
            <a:pPr defTabSz="527447">
              <a:spcBef>
                <a:spcPct val="0"/>
              </a:spcBef>
              <a:defRPr/>
            </a:pPr>
            <a:r>
              <a:rPr lang="de-DE" sz="1200" b="1">
                <a:solidFill>
                  <a:prstClr val="black"/>
                </a:solidFill>
                <a:latin typeface="Arial" pitchFamily="34" charset="0"/>
                <a:cs typeface="Arial" pitchFamily="34" charset="0"/>
              </a:rPr>
              <a:t>and Flyback </a:t>
            </a:r>
          </a:p>
          <a:p>
            <a:pPr defTabSz="527447">
              <a:spcBef>
                <a:spcPct val="0"/>
              </a:spcBef>
              <a:defRPr/>
            </a:pPr>
            <a:r>
              <a:rPr lang="de-DE" sz="1200" b="1">
                <a:solidFill>
                  <a:prstClr val="black"/>
                </a:solidFill>
                <a:latin typeface="Arial" pitchFamily="34" charset="0"/>
                <a:cs typeface="Arial" pitchFamily="34" charset="0"/>
              </a:rPr>
              <a:t>benefit</a:t>
            </a:r>
          </a:p>
          <a:p>
            <a:pPr defTabSz="703263">
              <a:defRPr/>
            </a:pPr>
            <a:endParaRPr lang="de-DE" sz="1400" b="1" kern="0">
              <a:solidFill>
                <a:prstClr val="black"/>
              </a:solidFill>
              <a:latin typeface="Arial" charset="0"/>
              <a:cs typeface="Arial" charset="0"/>
            </a:endParaRPr>
          </a:p>
        </p:txBody>
      </p:sp>
      <p:sp>
        <p:nvSpPr>
          <p:cNvPr id="20" name="AutoShape 9">
            <a:extLst>
              <a:ext uri="{FF2B5EF4-FFF2-40B4-BE49-F238E27FC236}">
                <a16:creationId xmlns:a16="http://schemas.microsoft.com/office/drawing/2014/main" id="{5EE5C89E-4B0F-41E2-85FE-2E78B2DF9636}"/>
              </a:ext>
            </a:extLst>
          </p:cNvPr>
          <p:cNvSpPr>
            <a:spLocks noChangeArrowheads="1"/>
          </p:cNvSpPr>
          <p:nvPr/>
        </p:nvSpPr>
        <p:spPr bwMode="auto">
          <a:xfrm>
            <a:off x="2005889" y="5893225"/>
            <a:ext cx="8426256" cy="659975"/>
          </a:xfrm>
          <a:prstGeom prst="homePlate">
            <a:avLst>
              <a:gd name="adj" fmla="val 9946"/>
            </a:avLst>
          </a:prstGeom>
          <a:noFill/>
          <a:ln w="19050">
            <a:solidFill>
              <a:schemeClr val="tx1"/>
            </a:solidFill>
            <a:miter lim="800000"/>
            <a:headEnd type="none" w="sm" len="sm"/>
            <a:tailEnd type="none" w="sm" len="sm"/>
          </a:ln>
        </p:spPr>
        <p:txBody>
          <a:bodyPr lIns="90000" tIns="46800" rIns="90000" bIns="46800" anchor="ctr"/>
          <a:lstStyle/>
          <a:p>
            <a:pPr defTabSz="527447">
              <a:spcBef>
                <a:spcPct val="0"/>
              </a:spcBef>
              <a:defRPr/>
            </a:pPr>
            <a:endParaRPr lang="en-US" sz="1200" b="1">
              <a:solidFill>
                <a:prstClr val="black"/>
              </a:solidFill>
              <a:latin typeface="Arial" pitchFamily="34" charset="0"/>
              <a:cs typeface="Arial" pitchFamily="34" charset="0"/>
            </a:endParaRPr>
          </a:p>
          <a:p>
            <a:pPr defTabSz="527447">
              <a:spcBef>
                <a:spcPct val="0"/>
              </a:spcBef>
              <a:defRPr/>
            </a:pPr>
            <a:r>
              <a:rPr lang="en-US" sz="1200" b="1">
                <a:solidFill>
                  <a:prstClr val="black"/>
                </a:solidFill>
                <a:latin typeface="Arial" pitchFamily="34" charset="0"/>
                <a:cs typeface="Arial" pitchFamily="34" charset="0"/>
              </a:rPr>
              <a:t>Complete onsite </a:t>
            </a:r>
          </a:p>
          <a:p>
            <a:pPr defTabSz="527447">
              <a:spcBef>
                <a:spcPct val="0"/>
              </a:spcBef>
              <a:defRPr/>
            </a:pPr>
            <a:r>
              <a:rPr lang="en-US" sz="1200" b="1">
                <a:solidFill>
                  <a:prstClr val="black"/>
                </a:solidFill>
                <a:latin typeface="Arial" pitchFamily="34" charset="0"/>
                <a:cs typeface="Arial" pitchFamily="34" charset="0"/>
              </a:rPr>
              <a:t>transition checklist</a:t>
            </a:r>
          </a:p>
          <a:p>
            <a:pPr defTabSz="527447">
              <a:spcBef>
                <a:spcPct val="0"/>
              </a:spcBef>
              <a:defRPr/>
            </a:pPr>
            <a:r>
              <a:rPr lang="en-US" sz="1200" b="1">
                <a:solidFill>
                  <a:prstClr val="black"/>
                </a:solidFill>
                <a:latin typeface="Arial" pitchFamily="34" charset="0"/>
                <a:cs typeface="Arial" pitchFamily="34" charset="0"/>
              </a:rPr>
              <a:t>on </a:t>
            </a:r>
            <a:r>
              <a:rPr lang="en-US" sz="1200" b="1">
                <a:solidFill>
                  <a:prstClr val="black"/>
                </a:solidFill>
                <a:latin typeface="Arial" pitchFamily="34" charset="0"/>
                <a:cs typeface="Arial" pitchFamily="34" charset="0"/>
                <a:hlinkClick r:id="rId2"/>
              </a:rPr>
              <a:t>AST tool</a:t>
            </a:r>
            <a:r>
              <a:rPr lang="en-US" sz="1200" b="1">
                <a:solidFill>
                  <a:prstClr val="black"/>
                </a:solidFill>
                <a:latin typeface="Arial" pitchFamily="34" charset="0"/>
                <a:cs typeface="Arial" pitchFamily="34" charset="0"/>
              </a:rPr>
              <a:t> </a:t>
            </a:r>
          </a:p>
          <a:p>
            <a:pPr defTabSz="703263">
              <a:defRPr/>
            </a:pPr>
            <a:endParaRPr lang="de-DE" sz="1400" b="1" kern="0">
              <a:solidFill>
                <a:prstClr val="black"/>
              </a:solidFill>
              <a:latin typeface="Arial" charset="0"/>
              <a:cs typeface="Arial" charset="0"/>
            </a:endParaRPr>
          </a:p>
        </p:txBody>
      </p:sp>
      <p:sp>
        <p:nvSpPr>
          <p:cNvPr id="5" name="Slide Number Placeholder 4">
            <a:extLst>
              <a:ext uri="{FF2B5EF4-FFF2-40B4-BE49-F238E27FC236}">
                <a16:creationId xmlns:a16="http://schemas.microsoft.com/office/drawing/2014/main" id="{083CDB3E-8F71-45D0-AF2C-EA2ABD77426E}"/>
              </a:ext>
            </a:extLst>
          </p:cNvPr>
          <p:cNvSpPr>
            <a:spLocks noGrp="1"/>
          </p:cNvSpPr>
          <p:nvPr>
            <p:ph type="sldNum" sz="quarter" idx="12"/>
          </p:nvPr>
        </p:nvSpPr>
        <p:spPr/>
        <p:txBody>
          <a:bodyPr/>
          <a:lstStyle/>
          <a:p>
            <a:fld id="{63CDE6CA-458A-44F3-89FB-64D2661D5F85}" type="slidenum">
              <a:rPr lang="en-US" smtClean="0"/>
              <a:t>34</a:t>
            </a:fld>
            <a:endParaRPr lang="en-US"/>
          </a:p>
        </p:txBody>
      </p:sp>
    </p:spTree>
    <p:extLst>
      <p:ext uri="{BB962C8B-B14F-4D97-AF65-F5344CB8AC3E}">
        <p14:creationId xmlns:p14="http://schemas.microsoft.com/office/powerpoint/2010/main" val="26764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DA83D3-0CA2-40E7-9C23-72EA4A003A84}"/>
              </a:ext>
            </a:extLst>
          </p:cNvPr>
          <p:cNvGrpSpPr/>
          <p:nvPr/>
        </p:nvGrpSpPr>
        <p:grpSpPr>
          <a:xfrm>
            <a:off x="524256" y="636923"/>
            <a:ext cx="11080134" cy="2159485"/>
            <a:chOff x="303439" y="4649388"/>
            <a:chExt cx="8574444" cy="1178891"/>
          </a:xfrm>
          <a:effectLst/>
        </p:grpSpPr>
        <p:sp>
          <p:nvSpPr>
            <p:cNvPr id="5" name="Rounded Rectangle 6">
              <a:extLst>
                <a:ext uri="{FF2B5EF4-FFF2-40B4-BE49-F238E27FC236}">
                  <a16:creationId xmlns:a16="http://schemas.microsoft.com/office/drawing/2014/main" id="{F1D84E5F-F86A-45B3-ABDC-CCC39DCF7644}"/>
                </a:ext>
              </a:extLst>
            </p:cNvPr>
            <p:cNvSpPr/>
            <p:nvPr/>
          </p:nvSpPr>
          <p:spPr>
            <a:xfrm>
              <a:off x="303439" y="4742537"/>
              <a:ext cx="8574444" cy="1085742"/>
            </a:xfrm>
            <a:prstGeom prst="roundRect">
              <a:avLst/>
            </a:prstGeom>
            <a:noFill/>
            <a:ln w="38100" cap="flat" cmpd="sng" algn="ctr">
              <a:solidFill>
                <a:srgbClr val="FF0000"/>
              </a:solidFill>
              <a:prstDash val="solid"/>
            </a:ln>
            <a:effectLst/>
          </p:spPr>
          <p:txBody>
            <a:bodyPr rtlCol="0" anchor="ctr"/>
            <a:lstStyle/>
            <a:p>
              <a:pPr algn="ctr">
                <a:defRPr/>
              </a:pPr>
              <a:endParaRPr lang="en-US" kern="0">
                <a:solidFill>
                  <a:prstClr val="white"/>
                </a:solidFill>
                <a:latin typeface="Arial"/>
                <a:cs typeface="Arial" pitchFamily="34" charset="0"/>
              </a:endParaRPr>
            </a:p>
          </p:txBody>
        </p:sp>
        <p:sp>
          <p:nvSpPr>
            <p:cNvPr id="6" name="TextBox 5">
              <a:extLst>
                <a:ext uri="{FF2B5EF4-FFF2-40B4-BE49-F238E27FC236}">
                  <a16:creationId xmlns:a16="http://schemas.microsoft.com/office/drawing/2014/main" id="{3CA2E4C5-5E5B-49DE-B897-E9DBDA4D2129}"/>
                </a:ext>
              </a:extLst>
            </p:cNvPr>
            <p:cNvSpPr txBox="1"/>
            <p:nvPr/>
          </p:nvSpPr>
          <p:spPr>
            <a:xfrm>
              <a:off x="410349" y="4822716"/>
              <a:ext cx="8467534" cy="974512"/>
            </a:xfrm>
            <a:prstGeom prst="rect">
              <a:avLst/>
            </a:prstGeom>
            <a:noFill/>
            <a:effectLst>
              <a:outerShdw blurRad="63500" sx="102000" sy="102000" algn="ctr" rotWithShape="0">
                <a:prstClr val="black">
                  <a:alpha val="40000"/>
                </a:prstClr>
              </a:outerShdw>
            </a:effectLst>
          </p:spPr>
          <p:txBody>
            <a:bodyPr wrap="square" rtlCol="0">
              <a:spAutoFit/>
            </a:bodyPr>
            <a:lstStyle/>
            <a:p>
              <a:pPr algn="just">
                <a:defRPr/>
              </a:pPr>
              <a:r>
                <a:rPr lang="en-US" sz="1100" kern="0" dirty="0">
                  <a:solidFill>
                    <a:srgbClr val="000000"/>
                  </a:solidFill>
                  <a:latin typeface="Arial" pitchFamily="34" charset="0"/>
                  <a:cs typeface="Arial" pitchFamily="34" charset="0"/>
                </a:rPr>
                <a:t>Public school in Germany are not </a:t>
              </a:r>
              <a:r>
                <a:rPr lang="en-US" sz="1100" kern="0" dirty="0" err="1">
                  <a:solidFill>
                    <a:srgbClr val="000000"/>
                  </a:solidFill>
                  <a:latin typeface="Arial" pitchFamily="34" charset="0"/>
                  <a:cs typeface="Arial" pitchFamily="34" charset="0"/>
                </a:rPr>
                <a:t>availabe</a:t>
              </a:r>
              <a:r>
                <a:rPr lang="en-US" sz="1100" kern="0" dirty="0">
                  <a:solidFill>
                    <a:srgbClr val="000000"/>
                  </a:solidFill>
                  <a:latin typeface="Arial" pitchFamily="34" charset="0"/>
                  <a:cs typeface="Arial" pitchFamily="34" charset="0"/>
                </a:rPr>
                <a:t> to GCP employees because they do not teach in English. Employees are required to take an email approval from host country project on schooling support  before travel to the host country to ensure they have an agreement from the project on this arrangement.</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Kindergarten in Germany is not mandatory and this benefit is meant to only support employees with schooling cost that starts at the age of 6 years</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The reimbursement will be made only based on actual and this “allowance” cannot be used for other purpose in cases where it is not used. Paying schooling costs by an employer is taxable and will be taxed with the employee’s salary (Tax will be paid by employee)</a:t>
              </a:r>
            </a:p>
            <a:p>
              <a:pPr algn="just">
                <a:defRPr/>
              </a:pPr>
              <a:endParaRPr lang="en-US" sz="1100" kern="0" dirty="0">
                <a:solidFill>
                  <a:srgbClr val="000000"/>
                </a:solidFill>
                <a:latin typeface="Arial"/>
                <a:cs typeface="Arial" charset="0"/>
              </a:endParaRPr>
            </a:p>
            <a:p>
              <a:pPr algn="just">
                <a:defRPr/>
              </a:pPr>
              <a:r>
                <a:rPr lang="en-US" sz="1100" kern="0" dirty="0">
                  <a:solidFill>
                    <a:srgbClr val="000000"/>
                  </a:solidFill>
                  <a:latin typeface="Arial"/>
                  <a:cs typeface="Arial" charset="0"/>
                </a:rPr>
                <a:t>As per the given current German law, an amount of 1,584 EUR one time amount in the first 6 months after transfer per child is not taxable. The excess amount is taxable and will be taxed with your monthly salary. For more details please reach out to </a:t>
              </a:r>
              <a:r>
                <a:rPr lang="en-US" sz="1100" u="sng" kern="0" dirty="0">
                  <a:solidFill>
                    <a:srgbClr val="333399"/>
                  </a:solidFill>
                  <a:latin typeface="Arial"/>
                  <a:cs typeface="Arial" pitchFamily="34" charset="0"/>
                  <a:hlinkClick r:id="rId2"/>
                </a:rPr>
                <a:t>gcp.hr.germany@accenture.com</a:t>
              </a:r>
              <a:r>
                <a:rPr lang="en-US" sz="1100" u="sng" kern="0" dirty="0">
                  <a:solidFill>
                    <a:srgbClr val="333399"/>
                  </a:solidFill>
                  <a:latin typeface="Arial"/>
                  <a:cs typeface="Arial" pitchFamily="34" charset="0"/>
                </a:rPr>
                <a:t>. </a:t>
              </a:r>
              <a:r>
                <a:rPr lang="en-US" sz="1100" kern="0" dirty="0">
                  <a:solidFill>
                    <a:srgbClr val="000000"/>
                  </a:solidFill>
                  <a:latin typeface="Arial"/>
                  <a:cs typeface="Arial" charset="0"/>
                </a:rPr>
                <a:t>Any schooling amount post that is fully taxable</a:t>
              </a:r>
            </a:p>
          </p:txBody>
        </p:sp>
        <p:sp>
          <p:nvSpPr>
            <p:cNvPr id="7" name="Rounded Rectangle 8">
              <a:extLst>
                <a:ext uri="{FF2B5EF4-FFF2-40B4-BE49-F238E27FC236}">
                  <a16:creationId xmlns:a16="http://schemas.microsoft.com/office/drawing/2014/main" id="{26CA80D0-808E-4D3A-B611-76C1E6DB10EB}"/>
                </a:ext>
              </a:extLst>
            </p:cNvPr>
            <p:cNvSpPr/>
            <p:nvPr/>
          </p:nvSpPr>
          <p:spPr>
            <a:xfrm>
              <a:off x="740081" y="4649388"/>
              <a:ext cx="1374854" cy="169565"/>
            </a:xfrm>
            <a:prstGeom prst="roundRect">
              <a:avLst/>
            </a:prstGeom>
            <a:solidFill>
              <a:srgbClr val="FF0000"/>
            </a:solidFill>
            <a:ln w="25400" cap="flat" cmpd="sng" algn="ctr">
              <a:noFill/>
              <a:prstDash val="solid"/>
            </a:ln>
            <a:effectLst>
              <a:outerShdw blurRad="63500" sx="102000" sy="102000" algn="ctr" rotWithShape="0">
                <a:prstClr val="black">
                  <a:alpha val="40000"/>
                </a:prstClr>
              </a:outerShdw>
            </a:effectLst>
          </p:spPr>
          <p:txBody>
            <a:bodyPr rtlCol="0" anchor="ctr"/>
            <a:lstStyle/>
            <a:p>
              <a:pPr algn="ctr">
                <a:defRPr/>
              </a:pPr>
              <a:endParaRPr lang="en-US" kern="0">
                <a:solidFill>
                  <a:prstClr val="white"/>
                </a:solidFill>
                <a:latin typeface="Arial"/>
                <a:cs typeface="Arial" pitchFamily="34" charset="0"/>
              </a:endParaRPr>
            </a:p>
          </p:txBody>
        </p:sp>
        <p:sp>
          <p:nvSpPr>
            <p:cNvPr id="8" name="TextBox 7">
              <a:extLst>
                <a:ext uri="{FF2B5EF4-FFF2-40B4-BE49-F238E27FC236}">
                  <a16:creationId xmlns:a16="http://schemas.microsoft.com/office/drawing/2014/main" id="{0BB75CF3-790F-4D68-B29E-B3CD393E3A02}"/>
                </a:ext>
              </a:extLst>
            </p:cNvPr>
            <p:cNvSpPr txBox="1"/>
            <p:nvPr/>
          </p:nvSpPr>
          <p:spPr>
            <a:xfrm>
              <a:off x="872735" y="4657924"/>
              <a:ext cx="1402573" cy="151217"/>
            </a:xfrm>
            <a:prstGeom prst="rect">
              <a:avLst/>
            </a:prstGeom>
            <a:noFill/>
          </p:spPr>
          <p:txBody>
            <a:bodyPr wrap="square" rtlCol="0">
              <a:spAutoFit/>
            </a:bodyPr>
            <a:lstStyle/>
            <a:p>
              <a:pPr>
                <a:defRPr/>
              </a:pPr>
              <a:r>
                <a:rPr lang="en-US" sz="1200" b="1" kern="0">
                  <a:solidFill>
                    <a:prstClr val="white"/>
                  </a:solidFill>
                  <a:latin typeface="Arial" pitchFamily="34" charset="0"/>
                  <a:cs typeface="Arial" pitchFamily="34" charset="0"/>
                </a:rPr>
                <a:t>Important Note</a:t>
              </a:r>
            </a:p>
          </p:txBody>
        </p:sp>
      </p:grpSp>
      <p:cxnSp>
        <p:nvCxnSpPr>
          <p:cNvPr id="9" name="Straight Connector 8">
            <a:extLst>
              <a:ext uri="{FF2B5EF4-FFF2-40B4-BE49-F238E27FC236}">
                <a16:creationId xmlns:a16="http://schemas.microsoft.com/office/drawing/2014/main" id="{66DDC849-BA83-4FA6-8B75-F04D6C932DB4}"/>
              </a:ext>
            </a:extLst>
          </p:cNvPr>
          <p:cNvCxnSpPr>
            <a:cxnSpLocks/>
          </p:cNvCxnSpPr>
          <p:nvPr/>
        </p:nvCxnSpPr>
        <p:spPr>
          <a:xfrm>
            <a:off x="0" y="518311"/>
            <a:ext cx="12192000" cy="4906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B543AE-3D0A-4662-987C-A7B882A8B964}"/>
              </a:ext>
            </a:extLst>
          </p:cNvPr>
          <p:cNvSpPr/>
          <p:nvPr/>
        </p:nvSpPr>
        <p:spPr>
          <a:xfrm>
            <a:off x="701716" y="63565"/>
            <a:ext cx="3708066" cy="400110"/>
          </a:xfrm>
          <a:prstGeom prst="rect">
            <a:avLst/>
          </a:prstGeom>
        </p:spPr>
        <p:txBody>
          <a:bodyPr wrap="none">
            <a:spAutoFit/>
          </a:bodyPr>
          <a:lstStyle/>
          <a:p>
            <a:pPr fontAlgn="base">
              <a:spcBef>
                <a:spcPct val="0"/>
              </a:spcBef>
              <a:spcAft>
                <a:spcPct val="0"/>
              </a:spcAft>
            </a:pPr>
            <a:r>
              <a:rPr lang="en-US" sz="2000" kern="0">
                <a:solidFill>
                  <a:prstClr val="black"/>
                </a:solidFill>
                <a:latin typeface="Arial Black" panose="020B0A04020102020204" pitchFamily="34" charset="0"/>
                <a:cs typeface="Arial" pitchFamily="34" charset="0"/>
              </a:rPr>
              <a:t>Information on Schooling</a:t>
            </a:r>
            <a:endParaRPr lang="en-GB" sz="2000">
              <a:solidFill>
                <a:prstClr val="black"/>
              </a:solidFill>
              <a:latin typeface="Arial Black" panose="020B0A04020102020204" pitchFamily="34" charset="0"/>
              <a:cs typeface="Arial" pitchFamily="34" charset="0"/>
            </a:endParaRPr>
          </a:p>
        </p:txBody>
      </p:sp>
      <p:sp>
        <p:nvSpPr>
          <p:cNvPr id="11" name="Rounded Rectangle 1">
            <a:extLst>
              <a:ext uri="{FF2B5EF4-FFF2-40B4-BE49-F238E27FC236}">
                <a16:creationId xmlns:a16="http://schemas.microsoft.com/office/drawing/2014/main" id="{D701AF6E-5201-47F2-B615-5B3F639681C2}"/>
              </a:ext>
            </a:extLst>
          </p:cNvPr>
          <p:cNvSpPr/>
          <p:nvPr/>
        </p:nvSpPr>
        <p:spPr>
          <a:xfrm>
            <a:off x="443998" y="2951402"/>
            <a:ext cx="4162832" cy="361853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effectLst>
            <a:outerShdw blurRad="50800" dist="38100" algn="l" rotWithShape="0">
              <a:prstClr val="black">
                <a:alpha val="40000"/>
              </a:prstClr>
            </a:outerShdw>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a:solidFill>
                <a:prstClr val="black"/>
              </a:solidFill>
              <a:latin typeface="Calibri" panose="020F0502020204030204"/>
            </a:endParaRPr>
          </a:p>
        </p:txBody>
      </p:sp>
      <p:sp>
        <p:nvSpPr>
          <p:cNvPr id="12" name="Rectangle 11">
            <a:extLst>
              <a:ext uri="{FF2B5EF4-FFF2-40B4-BE49-F238E27FC236}">
                <a16:creationId xmlns:a16="http://schemas.microsoft.com/office/drawing/2014/main" id="{FF81ACB4-9501-459A-BA18-95001FC0062E}"/>
              </a:ext>
            </a:extLst>
          </p:cNvPr>
          <p:cNvSpPr/>
          <p:nvPr/>
        </p:nvSpPr>
        <p:spPr>
          <a:xfrm>
            <a:off x="620100" y="3341781"/>
            <a:ext cx="3836601" cy="2746906"/>
          </a:xfrm>
          <a:prstGeom prst="rect">
            <a:avLst/>
          </a:prstGeom>
        </p:spPr>
        <p:txBody>
          <a:bodyPr wrap="square">
            <a:spAutoFit/>
          </a:bodyPr>
          <a:lstStyle/>
          <a:p>
            <a:pPr algn="just">
              <a:defRPr/>
            </a:pPr>
            <a:r>
              <a:rPr lang="en-US" sz="1150" kern="0" dirty="0">
                <a:solidFill>
                  <a:srgbClr val="000000"/>
                </a:solidFill>
                <a:latin typeface="Arial"/>
                <a:cs typeface="Arial" charset="0"/>
              </a:rPr>
              <a:t>Please note if your children of schooling going age are also travelling with you, then please share their details with </a:t>
            </a:r>
            <a:r>
              <a:rPr lang="en-US" sz="1150" u="sng" kern="0" dirty="0">
                <a:solidFill>
                  <a:srgbClr val="333399"/>
                </a:solidFill>
                <a:latin typeface="Arial"/>
                <a:cs typeface="Arial" pitchFamily="34" charset="0"/>
              </a:rPr>
              <a:t>gcp.hr.germany@accenture.com</a:t>
            </a:r>
          </a:p>
          <a:p>
            <a:pPr algn="just">
              <a:defRPr/>
            </a:pPr>
            <a:endParaRPr lang="en-US" sz="1150" kern="0" dirty="0">
              <a:solidFill>
                <a:srgbClr val="000000"/>
              </a:solidFill>
              <a:latin typeface="Arial"/>
              <a:cs typeface="Arial" charset="0"/>
            </a:endParaRPr>
          </a:p>
          <a:p>
            <a:pPr algn="just">
              <a:defRPr/>
            </a:pPr>
            <a:r>
              <a:rPr lang="en-US" sz="1150" kern="0" dirty="0">
                <a:solidFill>
                  <a:srgbClr val="000000"/>
                </a:solidFill>
                <a:latin typeface="Arial"/>
                <a:cs typeface="Arial" pitchFamily="34" charset="0"/>
              </a:rPr>
              <a:t>When children accompany the employee, they may need to attend an international/English school since public schools in Germany do not follow English as the medium of instruction. In such cases, projects will be required to approve and pay 80% (max. 15000 EUR) per child in school age (primary and secondary) to cover educational cost BEFORE JOINING THE PROJECT. Additional costs per child per year have to be covered by the employee. This cost is not included in the GCP loaded cost rate. Please reach out to project for a </a:t>
            </a:r>
            <a:r>
              <a:rPr lang="en-US" sz="1150" kern="0" dirty="0" err="1">
                <a:solidFill>
                  <a:srgbClr val="000000"/>
                </a:solidFill>
                <a:latin typeface="Arial"/>
                <a:cs typeface="Arial" pitchFamily="34" charset="0"/>
              </a:rPr>
              <a:t>WBSe</a:t>
            </a:r>
            <a:r>
              <a:rPr lang="en-US" sz="1150" kern="0" dirty="0">
                <a:solidFill>
                  <a:srgbClr val="000000"/>
                </a:solidFill>
                <a:latin typeface="Arial"/>
                <a:cs typeface="Arial" pitchFamily="34" charset="0"/>
              </a:rPr>
              <a:t>.</a:t>
            </a:r>
          </a:p>
        </p:txBody>
      </p:sp>
      <p:sp>
        <p:nvSpPr>
          <p:cNvPr id="13" name="Rounded Rectangle 1">
            <a:extLst>
              <a:ext uri="{FF2B5EF4-FFF2-40B4-BE49-F238E27FC236}">
                <a16:creationId xmlns:a16="http://schemas.microsoft.com/office/drawing/2014/main" id="{913547B8-B529-4F8E-8AD3-B29C69C6E1A3}"/>
              </a:ext>
            </a:extLst>
          </p:cNvPr>
          <p:cNvSpPr/>
          <p:nvPr/>
        </p:nvSpPr>
        <p:spPr>
          <a:xfrm>
            <a:off x="7441558" y="3013434"/>
            <a:ext cx="4162832" cy="3603866"/>
          </a:xfrm>
          <a:prstGeom prst="round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effectLst>
            <a:outerShdw blurRad="50800" dist="38100" algn="l" rotWithShape="0">
              <a:prstClr val="black">
                <a:alpha val="40000"/>
              </a:prstClr>
            </a:outerShdw>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a:solidFill>
                <a:prstClr val="black"/>
              </a:solidFill>
              <a:latin typeface="Calibri" panose="020F0502020204030204"/>
            </a:endParaRPr>
          </a:p>
        </p:txBody>
      </p:sp>
      <p:sp>
        <p:nvSpPr>
          <p:cNvPr id="15" name="Rectangle 14">
            <a:extLst>
              <a:ext uri="{FF2B5EF4-FFF2-40B4-BE49-F238E27FC236}">
                <a16:creationId xmlns:a16="http://schemas.microsoft.com/office/drawing/2014/main" id="{D45A5E35-9E8B-4B03-965E-A4617CCE9D40}"/>
              </a:ext>
            </a:extLst>
          </p:cNvPr>
          <p:cNvSpPr/>
          <p:nvPr/>
        </p:nvSpPr>
        <p:spPr>
          <a:xfrm>
            <a:off x="7441558" y="3360545"/>
            <a:ext cx="4162832" cy="2970044"/>
          </a:xfrm>
          <a:prstGeom prst="rect">
            <a:avLst/>
          </a:prstGeom>
        </p:spPr>
        <p:txBody>
          <a:bodyPr wrap="square">
            <a:spAutoFit/>
          </a:bodyPr>
          <a:lstStyle/>
          <a:p>
            <a:pPr fontAlgn="base">
              <a:spcBef>
                <a:spcPct val="0"/>
              </a:spcBef>
              <a:spcAft>
                <a:spcPct val="0"/>
              </a:spcAft>
            </a:pPr>
            <a:r>
              <a:rPr lang="en-US" sz="1100" b="1" u="sng" dirty="0">
                <a:solidFill>
                  <a:prstClr val="black"/>
                </a:solidFill>
                <a:latin typeface="Arial" pitchFamily="34" charset="0"/>
                <a:cs typeface="Arial" pitchFamily="34" charset="0"/>
              </a:rPr>
              <a:t>Steps to claim the Schooling Reimbursements(taxable)</a:t>
            </a:r>
          </a:p>
          <a:p>
            <a:pPr marL="171450" indent="-171450" fontAlgn="base">
              <a:spcBef>
                <a:spcPct val="0"/>
              </a:spcBef>
              <a:spcAft>
                <a:spcPct val="0"/>
              </a:spcAft>
              <a:buFont typeface="Arial" panose="020B0604020202020204" pitchFamily="34" charset="0"/>
              <a:buChar char="•"/>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Employee to initiate the request in GCP HUB</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Employee to upload all the necessary documents after checking with HR (Child’s birth certificate and receipts (including credit card statements/ bank statements if any)and submit the request. Original receipts for the claimed amount should be submitted</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Once submitted, Approver will approve/ deny the request in the tool</a:t>
            </a:r>
          </a:p>
          <a:p>
            <a:pPr fontAlgn="base">
              <a:spcBef>
                <a:spcPct val="0"/>
              </a:spcBef>
              <a:spcAft>
                <a:spcPct val="0"/>
              </a:spcAft>
            </a:pPr>
            <a:endParaRPr lang="en-US" sz="1100" dirty="0">
              <a:solidFill>
                <a:prstClr val="black"/>
              </a:solidFill>
              <a:latin typeface="Arial" pitchFamily="34" charset="0"/>
              <a:cs typeface="Arial" pitchFamily="34" charset="0"/>
            </a:endParaRPr>
          </a:p>
          <a:p>
            <a:pPr marL="171450" indent="-171450" fontAlgn="base">
              <a:spcBef>
                <a:spcPct val="0"/>
              </a:spcBef>
              <a:spcAft>
                <a:spcPct val="0"/>
              </a:spcAft>
              <a:buFont typeface="Arial" panose="020B0604020202020204" pitchFamily="34" charset="0"/>
              <a:buChar char="•"/>
            </a:pPr>
            <a:r>
              <a:rPr lang="en-US" sz="1100" dirty="0">
                <a:solidFill>
                  <a:prstClr val="black"/>
                </a:solidFill>
                <a:latin typeface="Arial" pitchFamily="34" charset="0"/>
                <a:cs typeface="Arial" pitchFamily="34" charset="0"/>
              </a:rPr>
              <a:t>Once approver approves the request, an auto mailer will be triggered to the employee as well as the payroll team</a:t>
            </a:r>
            <a:br>
              <a:rPr lang="en-US" sz="1100" dirty="0">
                <a:solidFill>
                  <a:prstClr val="black"/>
                </a:solidFill>
                <a:latin typeface="Arial" pitchFamily="34" charset="0"/>
                <a:cs typeface="Arial" pitchFamily="34" charset="0"/>
              </a:rPr>
            </a:br>
            <a:r>
              <a:rPr lang="en-US" sz="1100" dirty="0">
                <a:solidFill>
                  <a:prstClr val="black"/>
                </a:solidFill>
                <a:latin typeface="Arial" pitchFamily="34" charset="0"/>
                <a:cs typeface="Arial" pitchFamily="34" charset="0"/>
              </a:rPr>
              <a:t>Payroll will process the request and the amount will be paid post tax deduction</a:t>
            </a:r>
          </a:p>
        </p:txBody>
      </p:sp>
      <p:pic>
        <p:nvPicPr>
          <p:cNvPr id="16" name="Picture 15">
            <a:extLst>
              <a:ext uri="{FF2B5EF4-FFF2-40B4-BE49-F238E27FC236}">
                <a16:creationId xmlns:a16="http://schemas.microsoft.com/office/drawing/2014/main" id="{C8F26C16-26F3-4DF1-8314-4A9AD0969C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6959" y="3821500"/>
            <a:ext cx="2384341" cy="2171113"/>
          </a:xfrm>
          <a:prstGeom prst="rect">
            <a:avLst/>
          </a:prstGeom>
          <a:ln>
            <a:noFill/>
          </a:ln>
          <a:effectLst>
            <a:softEdge rad="112500"/>
          </a:effectLst>
        </p:spPr>
      </p:pic>
      <p:sp>
        <p:nvSpPr>
          <p:cNvPr id="2" name="Slide Number Placeholder 1">
            <a:extLst>
              <a:ext uri="{FF2B5EF4-FFF2-40B4-BE49-F238E27FC236}">
                <a16:creationId xmlns:a16="http://schemas.microsoft.com/office/drawing/2014/main" id="{FE2CC205-C718-48EB-A95D-121F0B499B13}"/>
              </a:ext>
            </a:extLst>
          </p:cNvPr>
          <p:cNvSpPr>
            <a:spLocks noGrp="1"/>
          </p:cNvSpPr>
          <p:nvPr>
            <p:ph type="sldNum" sz="quarter" idx="12"/>
          </p:nvPr>
        </p:nvSpPr>
        <p:spPr/>
        <p:txBody>
          <a:bodyPr/>
          <a:lstStyle/>
          <a:p>
            <a:fld id="{63CDE6CA-458A-44F3-89FB-64D2661D5F85}" type="slidenum">
              <a:rPr lang="en-US" smtClean="0"/>
              <a:t>35</a:t>
            </a:fld>
            <a:endParaRPr lang="en-US"/>
          </a:p>
        </p:txBody>
      </p:sp>
    </p:spTree>
    <p:extLst>
      <p:ext uri="{BB962C8B-B14F-4D97-AF65-F5344CB8AC3E}">
        <p14:creationId xmlns:p14="http://schemas.microsoft.com/office/powerpoint/2010/main" val="2837558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2287A2-ED36-4184-BF23-BEF441BA786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CDE6CA-458A-44F3-89FB-64D2661D5F85}"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Diagonal Corners Rounded 2">
            <a:extLst>
              <a:ext uri="{FF2B5EF4-FFF2-40B4-BE49-F238E27FC236}">
                <a16:creationId xmlns:a16="http://schemas.microsoft.com/office/drawing/2014/main" id="{47966D30-2B1A-406D-9EA2-2F442EBC6DB0}"/>
              </a:ext>
            </a:extLst>
          </p:cNvPr>
          <p:cNvSpPr/>
          <p:nvPr/>
        </p:nvSpPr>
        <p:spPr>
          <a:xfrm>
            <a:off x="838200" y="767380"/>
            <a:ext cx="10515600" cy="5954097"/>
          </a:xfrm>
          <a:prstGeom prst="round2Diag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08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Employees are eligible for fly back benefit while on GCP </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You can write to </a:t>
            </a:r>
            <a:r>
              <a:rPr kumimoji="0" lang="en-US" sz="1100" b="0" i="0" u="sng" strike="noStrike" kern="0" cap="none" spc="0" normalizeH="0" baseline="0" noProof="0" dirty="0">
                <a:ln>
                  <a:noFill/>
                </a:ln>
                <a:solidFill>
                  <a:srgbClr val="333399"/>
                </a:solidFill>
                <a:effectLst/>
                <a:uLnTx/>
                <a:uFillTx/>
                <a:latin typeface="Arial" panose="020B0604020202020204" pitchFamily="34" charset="0"/>
                <a:ea typeface="+mn-ea"/>
                <a:cs typeface="Arial" panose="020B0604020202020204" pitchFamily="34" charset="0"/>
              </a:rPr>
              <a:t>atci.gcp.helpdesk@accenture.com</a:t>
            </a: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for any queries related to fly back</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Fly back Guidelines are updated on the GCP </a:t>
            </a:r>
            <a:r>
              <a:rPr lang="en-US" sz="1100" kern="0" dirty="0">
                <a:solidFill>
                  <a:srgbClr val="000000"/>
                </a:solidFill>
                <a:latin typeface="Arial" panose="020B0604020202020204" pitchFamily="34" charset="0"/>
                <a:cs typeface="Arial" panose="020B0604020202020204" pitchFamily="34" charset="0"/>
              </a:rPr>
              <a:t>HUB</a:t>
            </a:r>
            <a:r>
              <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PFB the link &amp; path to access the guidelines</a:t>
            </a:r>
          </a:p>
          <a:p>
            <a:pPr lvl="0" algn="just">
              <a:defRPr/>
            </a:pPr>
            <a:r>
              <a:rPr lang="en-US" sz="1100" dirty="0">
                <a:hlinkClick r:id="rId3"/>
              </a:rPr>
              <a:t>GCP HUB (accenture.com)</a:t>
            </a:r>
            <a:r>
              <a:rPr lang="en-US" sz="1100" dirty="0"/>
              <a:t> </a:t>
            </a: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1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Path- In the home page- go to help &amp; support tab- Fly back Help &amp; Support- Fly back Policy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and approved accompanied dependents are eligible for one return trip home at the conclusion of two years in the host country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Travel class for fly backs is economy for all employees in roles at career levels 5-13.  Approved accompanying dependents may follow the same fly back class as the employee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should refer to the Home Country Supplement section for information on any variances on fly back provisions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must fly back on vacation time accrued in host country  Fly backs must also have prior approval from the appropriate supervisor</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Fly backs are not transferrable for cash, do not accrue over the transfer duration, and are forfeited if not taken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Please note:  Fly backs while on assignment and return flights during repatriation are to be booked solely to the original home office location. Stopovers while on fly back and return flights are not permitted for host Country Global Careers Program employees except for the purpose of changing flights on a non-direct route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Security when traveling is a personal responsibility. All employees traveling to high risk locations are expected to access Global Watch on the Company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Portal prior to making reservations or embarking on travel, and to adhere to any specific Company travel guidelines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employee must book all air travel for the purpose of his/her fly back using the host country designated travel agency. Air travel for flybacks is paid for directly by the Company</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are responsible for ensuring visa validity for themselves and dependents during all flyback trips and for their return to host Country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If, at the time of flyback, the employee’s work permit expires within three months, the employee is advised to contact People Mobility to confirm if People Mobility can book an interview date for passport renewal with the consulate to coincide with the time of the flyback. Employees must adhere to Work Permit Travel Renewal Guidelines in Host country if applicable, for such travel</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Employees transitioning from Policy 0710- International Business Trips, Training and Assignments, may not count their tenure in the 0710 program toward eligibility for the host country Global Careers Program flyback benefit</a:t>
            </a:r>
          </a:p>
          <a:p>
            <a:pPr marL="171450" lvl="0" indent="-171450" fontAlgn="base">
              <a:spcBef>
                <a:spcPct val="0"/>
              </a:spcBef>
              <a:spcAft>
                <a:spcPct val="0"/>
              </a:spcAft>
              <a:buFont typeface="Wingdings" panose="05000000000000000000" pitchFamily="2" charset="2"/>
              <a:buChar char="q"/>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further details on availing Flyback you can write to </a:t>
            </a:r>
            <a:r>
              <a:rPr lang="en-US" sz="1100" u="sng" dirty="0">
                <a:solidFill>
                  <a:prstClr val="black"/>
                </a:solidFill>
                <a:latin typeface="Arial" panose="020B0604020202020204" pitchFamily="34" charset="0"/>
                <a:cs typeface="Arial" panose="020B0604020202020204" pitchFamily="34" charset="0"/>
              </a:rPr>
              <a:t>ATCI.GCP.Helpdesk@accenture.com</a:t>
            </a:r>
            <a:b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endParaRPr kumimoji="0" lang="en-IN"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2EB514F0-4410-48D4-8EA6-CC53569F8B45}"/>
              </a:ext>
            </a:extLst>
          </p:cNvPr>
          <p:cNvCxnSpPr/>
          <p:nvPr/>
        </p:nvCxnSpPr>
        <p:spPr>
          <a:xfrm>
            <a:off x="0" y="60216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DB31015-D2AF-40BB-AAD1-66A28B47662E}"/>
              </a:ext>
            </a:extLst>
          </p:cNvPr>
          <p:cNvSpPr/>
          <p:nvPr/>
        </p:nvSpPr>
        <p:spPr>
          <a:xfrm>
            <a:off x="679414" y="202056"/>
            <a:ext cx="3494867"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prstClr val="black"/>
                </a:solidFill>
                <a:effectLst/>
                <a:uLnTx/>
                <a:uFillTx/>
                <a:latin typeface="Arial Black" panose="020B0A04020102020204" pitchFamily="34" charset="0"/>
                <a:ea typeface="+mn-ea"/>
                <a:cs typeface="Arial" pitchFamily="34" charset="0"/>
              </a:rPr>
              <a:t>Instructions on Flyback</a:t>
            </a:r>
            <a:endParaRPr kumimoji="0" lang="en-GB" sz="2000" b="0" i="0" u="none" strike="noStrike" kern="1200" cap="none" spc="0" normalizeH="0" baseline="0" noProof="0">
              <a:ln>
                <a:noFill/>
              </a:ln>
              <a:solidFill>
                <a:prstClr val="black"/>
              </a:solidFill>
              <a:effectLst/>
              <a:uLnTx/>
              <a:uFillTx/>
              <a:latin typeface="Arial Black" panose="020B0A04020102020204" pitchFamily="34" charset="0"/>
              <a:ea typeface="+mn-ea"/>
              <a:cs typeface="Arial" pitchFamily="34" charset="0"/>
            </a:endParaRPr>
          </a:p>
        </p:txBody>
      </p:sp>
      <p:graphicFrame>
        <p:nvGraphicFramePr>
          <p:cNvPr id="7" name="Object 6">
            <a:extLst>
              <a:ext uri="{FF2B5EF4-FFF2-40B4-BE49-F238E27FC236}">
                <a16:creationId xmlns:a16="http://schemas.microsoft.com/office/drawing/2014/main" id="{8E2D9169-A7C5-4FA9-94F8-2CF44BBACB93}"/>
              </a:ext>
            </a:extLst>
          </p:cNvPr>
          <p:cNvGraphicFramePr>
            <a:graphicFrameLocks noChangeAspect="1"/>
          </p:cNvGraphicFramePr>
          <p:nvPr>
            <p:extLst>
              <p:ext uri="{D42A27DB-BD31-4B8C-83A1-F6EECF244321}">
                <p14:modId xmlns:p14="http://schemas.microsoft.com/office/powerpoint/2010/main" val="3352555768"/>
              </p:ext>
            </p:extLst>
          </p:nvPr>
        </p:nvGraphicFramePr>
        <p:xfrm>
          <a:off x="7778932" y="1731100"/>
          <a:ext cx="914400" cy="806450"/>
        </p:xfrm>
        <a:graphic>
          <a:graphicData uri="http://schemas.openxmlformats.org/presentationml/2006/ole">
            <mc:AlternateContent xmlns:mc="http://schemas.openxmlformats.org/markup-compatibility/2006">
              <mc:Choice xmlns:v="urn:schemas-microsoft-com:vml" Requires="v">
                <p:oleObj spid="_x0000_s7171" name="Acrobat Document" showAsIcon="1" r:id="rId4" imgW="914400" imgH="806400" progId="AcroExch.Document.DC">
                  <p:embed/>
                </p:oleObj>
              </mc:Choice>
              <mc:Fallback>
                <p:oleObj name="Acrobat Document" showAsIcon="1" r:id="rId4" imgW="914400" imgH="806400" progId="AcroExch.Document.DC">
                  <p:embed/>
                  <p:pic>
                    <p:nvPicPr>
                      <p:cNvPr id="7" name="Object 6">
                        <a:extLst>
                          <a:ext uri="{FF2B5EF4-FFF2-40B4-BE49-F238E27FC236}">
                            <a16:creationId xmlns:a16="http://schemas.microsoft.com/office/drawing/2014/main" id="{8E2D9169-A7C5-4FA9-94F8-2CF44BBACB93}"/>
                          </a:ext>
                        </a:extLst>
                      </p:cNvPr>
                      <p:cNvPicPr/>
                      <p:nvPr/>
                    </p:nvPicPr>
                    <p:blipFill>
                      <a:blip r:embed="rId5"/>
                      <a:stretch>
                        <a:fillRect/>
                      </a:stretch>
                    </p:blipFill>
                    <p:spPr>
                      <a:xfrm>
                        <a:off x="7778932" y="173110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513117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A2E1047-6059-4033-82A0-A7DD1B867B28}"/>
              </a:ext>
            </a:extLst>
          </p:cNvPr>
          <p:cNvCxnSpPr>
            <a:cxnSpLocks/>
          </p:cNvCxnSpPr>
          <p:nvPr/>
        </p:nvCxnSpPr>
        <p:spPr>
          <a:xfrm flipV="1">
            <a:off x="0" y="685024"/>
            <a:ext cx="12192000" cy="40013"/>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F1599EF-B4B4-4798-B432-B609C5B56A06}"/>
              </a:ext>
            </a:extLst>
          </p:cNvPr>
          <p:cNvSpPr/>
          <p:nvPr/>
        </p:nvSpPr>
        <p:spPr>
          <a:xfrm>
            <a:off x="433432" y="164880"/>
            <a:ext cx="4132863" cy="400110"/>
          </a:xfrm>
          <a:prstGeom prst="rect">
            <a:avLst/>
          </a:prstGeom>
        </p:spPr>
        <p:txBody>
          <a:bodyPr wrap="none">
            <a:spAutoFit/>
          </a:bodyPr>
          <a:lstStyle/>
          <a:p>
            <a:pPr fontAlgn="base">
              <a:spcBef>
                <a:spcPct val="0"/>
              </a:spcBef>
              <a:spcAft>
                <a:spcPct val="0"/>
              </a:spcAft>
              <a:defRPr/>
            </a:pPr>
            <a:r>
              <a:rPr lang="en-US" sz="2000">
                <a:solidFill>
                  <a:srgbClr val="000000"/>
                </a:solidFill>
                <a:latin typeface="Arial Black" panose="020B0A04020102020204" pitchFamily="34" charset="0"/>
                <a:cs typeface="Arial" pitchFamily="34" charset="0"/>
              </a:rPr>
              <a:t>Guidelines on India Benefits</a:t>
            </a:r>
            <a:endParaRPr lang="en-GB" sz="2000">
              <a:solidFill>
                <a:srgbClr val="000000"/>
              </a:solidFill>
              <a:latin typeface="Arial Black" panose="020B0A04020102020204" pitchFamily="34" charset="0"/>
              <a:cs typeface="Arial" pitchFamily="34" charset="0"/>
            </a:endParaRPr>
          </a:p>
        </p:txBody>
      </p:sp>
      <p:sp>
        <p:nvSpPr>
          <p:cNvPr id="4" name="Rounded Rectangle 3">
            <a:extLst>
              <a:ext uri="{FF2B5EF4-FFF2-40B4-BE49-F238E27FC236}">
                <a16:creationId xmlns:a16="http://schemas.microsoft.com/office/drawing/2014/main" id="{76CAEF40-3E0E-4685-88E3-09908A351804}"/>
              </a:ext>
            </a:extLst>
          </p:cNvPr>
          <p:cNvSpPr/>
          <p:nvPr/>
        </p:nvSpPr>
        <p:spPr>
          <a:xfrm>
            <a:off x="112542" y="892141"/>
            <a:ext cx="11873132" cy="5760966"/>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defRPr/>
            </a:pPr>
            <a:endParaRPr lang="en-US">
              <a:solidFill>
                <a:prstClr val="white"/>
              </a:solidFill>
              <a:latin typeface="Arial"/>
            </a:endParaRPr>
          </a:p>
        </p:txBody>
      </p:sp>
      <p:grpSp>
        <p:nvGrpSpPr>
          <p:cNvPr id="5" name="Group 4">
            <a:extLst>
              <a:ext uri="{FF2B5EF4-FFF2-40B4-BE49-F238E27FC236}">
                <a16:creationId xmlns:a16="http://schemas.microsoft.com/office/drawing/2014/main" id="{53F2ACC0-EEE4-4CBF-BA10-54C4C7C9DCF7}"/>
              </a:ext>
            </a:extLst>
          </p:cNvPr>
          <p:cNvGrpSpPr/>
          <p:nvPr/>
        </p:nvGrpSpPr>
        <p:grpSpPr>
          <a:xfrm>
            <a:off x="2152578" y="725037"/>
            <a:ext cx="1923062" cy="307777"/>
            <a:chOff x="1371600" y="1043435"/>
            <a:chExt cx="1713370" cy="307777"/>
          </a:xfrm>
        </p:grpSpPr>
        <p:sp>
          <p:nvSpPr>
            <p:cNvPr id="6" name="Rounded Rectangle 6">
              <a:extLst>
                <a:ext uri="{FF2B5EF4-FFF2-40B4-BE49-F238E27FC236}">
                  <a16:creationId xmlns:a16="http://schemas.microsoft.com/office/drawing/2014/main" id="{A91FDF50-0191-41C5-A19A-F9E1897972A9}"/>
                </a:ext>
              </a:extLst>
            </p:cNvPr>
            <p:cNvSpPr/>
            <p:nvPr/>
          </p:nvSpPr>
          <p:spPr>
            <a:xfrm>
              <a:off x="1371600" y="1104980"/>
              <a:ext cx="1713370" cy="231416"/>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prstClr val="white"/>
                </a:solidFill>
                <a:latin typeface="Arial"/>
              </a:endParaRPr>
            </a:p>
          </p:txBody>
        </p:sp>
        <p:sp>
          <p:nvSpPr>
            <p:cNvPr id="7" name="TextBox 6">
              <a:extLst>
                <a:ext uri="{FF2B5EF4-FFF2-40B4-BE49-F238E27FC236}">
                  <a16:creationId xmlns:a16="http://schemas.microsoft.com/office/drawing/2014/main" id="{536AF2F3-191D-447D-85C5-7BCAD515B8E5}"/>
                </a:ext>
              </a:extLst>
            </p:cNvPr>
            <p:cNvSpPr txBox="1"/>
            <p:nvPr/>
          </p:nvSpPr>
          <p:spPr>
            <a:xfrm>
              <a:off x="1504385" y="1043435"/>
              <a:ext cx="1447800" cy="307777"/>
            </a:xfrm>
            <a:prstGeom prst="rect">
              <a:avLst/>
            </a:prstGeom>
            <a:noFill/>
          </p:spPr>
          <p:txBody>
            <a:bodyPr wrap="square" rtlCol="0">
              <a:spAutoFit/>
            </a:bodyPr>
            <a:lstStyle/>
            <a:p>
              <a:pPr fontAlgn="base">
                <a:spcBef>
                  <a:spcPct val="0"/>
                </a:spcBef>
                <a:spcAft>
                  <a:spcPct val="0"/>
                </a:spcAft>
                <a:defRPr/>
              </a:pPr>
              <a:r>
                <a:rPr lang="en-US" sz="1400" b="1">
                  <a:solidFill>
                    <a:prstClr val="white"/>
                  </a:solidFill>
                  <a:latin typeface="Arial" pitchFamily="34" charset="0"/>
                  <a:cs typeface="Arial" pitchFamily="34" charset="0"/>
                </a:rPr>
                <a:t>Important</a:t>
              </a:r>
            </a:p>
          </p:txBody>
        </p:sp>
      </p:grpSp>
      <p:sp>
        <p:nvSpPr>
          <p:cNvPr id="8" name="Rectangle 7">
            <a:extLst>
              <a:ext uri="{FF2B5EF4-FFF2-40B4-BE49-F238E27FC236}">
                <a16:creationId xmlns:a16="http://schemas.microsoft.com/office/drawing/2014/main" id="{C7519BCD-C3E9-4501-B266-9FFE1FE22214}"/>
              </a:ext>
            </a:extLst>
          </p:cNvPr>
          <p:cNvSpPr/>
          <p:nvPr/>
        </p:nvSpPr>
        <p:spPr>
          <a:xfrm>
            <a:off x="660180" y="1228556"/>
            <a:ext cx="11211941" cy="4659737"/>
          </a:xfrm>
          <a:prstGeom prst="rect">
            <a:avLst/>
          </a:prstGeom>
        </p:spPr>
        <p:txBody>
          <a:bodyPr wrap="square">
            <a:spAutoFit/>
          </a:bodyPr>
          <a:lstStyle/>
          <a:p>
            <a:pPr fontAlgn="base">
              <a:spcBef>
                <a:spcPct val="0"/>
              </a:spcBef>
              <a:spcAft>
                <a:spcPct val="0"/>
              </a:spcAft>
              <a:defRPr/>
            </a:pPr>
            <a:r>
              <a:rPr lang="en-US" sz="1200" b="1" dirty="0">
                <a:solidFill>
                  <a:srgbClr val="000000"/>
                </a:solidFill>
                <a:latin typeface="Arial" pitchFamily="34" charset="0"/>
                <a:cs typeface="Arial" pitchFamily="34" charset="0"/>
              </a:rPr>
              <a:t>Benefits</a:t>
            </a:r>
            <a:r>
              <a:rPr lang="en-US" sz="1200" dirty="0">
                <a:solidFill>
                  <a:srgbClr val="000000"/>
                </a:solidFill>
                <a:latin typeface="Arial" pitchFamily="34" charset="0"/>
                <a:cs typeface="Arial" pitchFamily="34" charset="0"/>
              </a:rPr>
              <a:t> in India will be deactivated/frozen while the employee is on GCP and gets reactivated once the employee repatriates.</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Provident Fund (as per the RBI guidelines)</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India Accrued Vacation</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Medical Insurance</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a:cs typeface="Arial" pitchFamily="34" charset="0"/>
              </a:rPr>
              <a:t>India Salary cease while employee is on GCP assignment</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a:cs typeface="Arial" pitchFamily="34" charset="0"/>
              </a:rPr>
              <a:t>ATCI Skill Bonus eligibility will be defined as per the guidelines applicable on the date of repatriation</a:t>
            </a:r>
          </a:p>
          <a:p>
            <a:pPr marL="225425" lvl="1" fontAlgn="base">
              <a:spcBef>
                <a:spcPct val="0"/>
              </a:spcBef>
              <a:spcAft>
                <a:spcPct val="0"/>
              </a:spcAft>
              <a:defRPr/>
            </a:pPr>
            <a:endParaRPr lang="en-US" sz="1200" dirty="0">
              <a:solidFill>
                <a:srgbClr val="000000"/>
              </a:solidFill>
              <a:latin typeface="Arial"/>
              <a:cs typeface="Arial" pitchFamily="34" charset="0"/>
            </a:endParaRPr>
          </a:p>
          <a:p>
            <a:pPr fontAlgn="base">
              <a:spcBef>
                <a:spcPct val="0"/>
              </a:spcBef>
              <a:spcAft>
                <a:spcPct val="0"/>
              </a:spcAft>
              <a:defRPr/>
            </a:pPr>
            <a:r>
              <a:rPr lang="en-US" sz="1200" b="1" u="sng" dirty="0">
                <a:solidFill>
                  <a:srgbClr val="000000"/>
                </a:solidFill>
                <a:latin typeface="Arial" pitchFamily="34" charset="0"/>
                <a:cs typeface="Arial" pitchFamily="34" charset="0"/>
              </a:rPr>
              <a:t>Gratuity</a:t>
            </a:r>
            <a:r>
              <a:rPr lang="en-US" sz="1200" u="sng" dirty="0">
                <a:solidFill>
                  <a:srgbClr val="000000"/>
                </a:solidFill>
                <a:latin typeface="Arial" pitchFamily="34" charset="0"/>
                <a:cs typeface="Arial" pitchFamily="34" charset="0"/>
              </a:rPr>
              <a:t> </a:t>
            </a:r>
            <a:r>
              <a:rPr lang="en-US" sz="1200" dirty="0">
                <a:solidFill>
                  <a:srgbClr val="000000"/>
                </a:solidFill>
                <a:latin typeface="Arial" pitchFamily="34" charset="0"/>
                <a:cs typeface="Arial" pitchFamily="34" charset="0"/>
              </a:rPr>
              <a:t>:</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Tenure of employment with Accenture, for the purpose of gratuity, is continuous including the offshore and the GCP tenure</a:t>
            </a:r>
          </a:p>
          <a:p>
            <a:pPr lvl="1" fontAlgn="base">
              <a:spcBef>
                <a:spcPct val="0"/>
              </a:spcBef>
              <a:spcAft>
                <a:spcPct val="0"/>
              </a:spcAft>
              <a:buFont typeface="Wingdings" panose="05000000000000000000" pitchFamily="2" charset="2"/>
              <a:buChar char="§"/>
              <a:defRPr/>
            </a:pPr>
            <a:r>
              <a:rPr lang="en-US" sz="1200" dirty="0">
                <a:solidFill>
                  <a:srgbClr val="000000"/>
                </a:solidFill>
                <a:latin typeface="Arial" pitchFamily="34" charset="0"/>
                <a:cs typeface="Arial" pitchFamily="34" charset="0"/>
              </a:rPr>
              <a:t>For the purpose of gratuity calculation, the basis would be the last drawn India salary (Basic)</a:t>
            </a:r>
          </a:p>
          <a:p>
            <a:pPr fontAlgn="base">
              <a:spcBef>
                <a:spcPct val="0"/>
              </a:spcBef>
              <a:spcAft>
                <a:spcPct val="0"/>
              </a:spcAft>
              <a:defRPr/>
            </a:pPr>
            <a:endParaRPr lang="en-US" sz="1200" b="1" u="sng" dirty="0">
              <a:solidFill>
                <a:srgbClr val="000000"/>
              </a:solidFill>
              <a:latin typeface="Arial" pitchFamily="34" charset="0"/>
              <a:cs typeface="Arial" pitchFamily="34" charset="0"/>
            </a:endParaRPr>
          </a:p>
          <a:p>
            <a:pPr marL="0" lvl="2" algn="just" eaLnBrk="0" fontAlgn="base" hangingPunct="0">
              <a:lnSpc>
                <a:spcPct val="80000"/>
              </a:lnSpc>
              <a:spcBef>
                <a:spcPct val="25000"/>
              </a:spcBef>
              <a:spcAft>
                <a:spcPct val="25000"/>
              </a:spcAft>
              <a:buSzPct val="100000"/>
              <a:defRPr/>
            </a:pPr>
            <a:r>
              <a:rPr lang="en-US" sz="1200" b="1" u="sng" kern="0" dirty="0">
                <a:solidFill>
                  <a:srgbClr val="000000"/>
                </a:solidFill>
                <a:latin typeface="Arial" pitchFamily="34" charset="0"/>
                <a:cs typeface="Arial" pitchFamily="34" charset="0"/>
              </a:rPr>
              <a:t>Property Insurance</a:t>
            </a:r>
          </a:p>
          <a:p>
            <a:pPr marL="0" lvl="2" algn="just" eaLnBrk="0" fontAlgn="base" hangingPunct="0">
              <a:lnSpc>
                <a:spcPct val="80000"/>
              </a:lnSpc>
              <a:spcBef>
                <a:spcPct val="25000"/>
              </a:spcBef>
              <a:spcAft>
                <a:spcPct val="25000"/>
              </a:spcAft>
              <a:buSzPct val="100000"/>
              <a:defRPr/>
            </a:pPr>
            <a:r>
              <a:rPr lang="en-US" sz="1200" kern="0" dirty="0">
                <a:solidFill>
                  <a:srgbClr val="000000"/>
                </a:solidFill>
                <a:latin typeface="Arial" pitchFamily="34" charset="0"/>
                <a:cs typeface="Arial" pitchFamily="34" charset="0"/>
              </a:rPr>
              <a:t>The employee is responsible for insuring personal property in the host country (put country name) by extending home location coverage or obtaining supplemental insurance.  The Company does not provide insurance, cover insurance costs, or accept liability for personal property in the home or transfer locations.</a:t>
            </a:r>
          </a:p>
          <a:p>
            <a:pPr fontAlgn="base">
              <a:spcBef>
                <a:spcPct val="0"/>
              </a:spcBef>
              <a:defRPr/>
            </a:pPr>
            <a:r>
              <a:rPr lang="en-US" sz="1200" kern="0" dirty="0">
                <a:solidFill>
                  <a:srgbClr val="000000"/>
                </a:solidFill>
                <a:latin typeface="Arial" pitchFamily="34" charset="0"/>
                <a:cs typeface="Arial" pitchFamily="34" charset="0"/>
              </a:rPr>
              <a:t> Any damages or mishap to the property occurring due to negligence on the part of the employee while on assignment are the sole responsibility of the employee and are not reimbursed.</a:t>
            </a:r>
          </a:p>
          <a:p>
            <a:pPr fontAlgn="base">
              <a:spcBef>
                <a:spcPct val="0"/>
              </a:spcBef>
              <a:defRPr/>
            </a:pPr>
            <a:endParaRPr lang="en-US" sz="1200" b="1" u="sng" kern="0" dirty="0">
              <a:solidFill>
                <a:srgbClr val="000000"/>
              </a:solidFill>
              <a:latin typeface="Arial" pitchFamily="34" charset="0"/>
              <a:ea typeface="Calibri" panose="020F0502020204030204" pitchFamily="34" charset="0"/>
              <a:cs typeface="Arial" pitchFamily="34" charset="0"/>
            </a:endParaRPr>
          </a:p>
          <a:p>
            <a:pPr fontAlgn="base">
              <a:spcBef>
                <a:spcPct val="0"/>
              </a:spcBef>
              <a:defRPr/>
            </a:pPr>
            <a:r>
              <a:rPr lang="en-US" sz="1200" b="1" u="sng" dirty="0">
                <a:ea typeface="Calibri" panose="020F0502020204030204" pitchFamily="34" charset="0"/>
              </a:rPr>
              <a:t>Childcare/Day care facility:</a:t>
            </a:r>
          </a:p>
          <a:p>
            <a:pPr fontAlgn="base">
              <a:spcBef>
                <a:spcPct val="0"/>
              </a:spcBef>
              <a:defRPr/>
            </a:pPr>
            <a:endParaRPr lang="en-US" sz="1200" b="1" u="sng" dirty="0">
              <a:ea typeface="Calibri" panose="020F0502020204030204" pitchFamily="34" charset="0"/>
            </a:endParaRPr>
          </a:p>
          <a:p>
            <a:pPr fontAlgn="base">
              <a:spcBef>
                <a:spcPct val="0"/>
              </a:spcBef>
              <a:defRPr/>
            </a:pPr>
            <a:r>
              <a:rPr lang="en-US" sz="1200" dirty="0">
                <a:ea typeface="Calibri" panose="020F0502020204030204" pitchFamily="34" charset="0"/>
              </a:rPr>
              <a:t>Accenture GCP policies guidelines define that employees on GCP are eligible to receive benefits only of the geography they currently deployed in, irrespective of the location their family is in. Hence the Childcare/ Day care benefits will be ceased till the employee repatriates.</a:t>
            </a:r>
          </a:p>
          <a:p>
            <a:endParaRPr lang="en-US" sz="1200" dirty="0">
              <a:ea typeface="Calibri" panose="020F0502020204030204" pitchFamily="34" charset="0"/>
            </a:endParaRPr>
          </a:p>
          <a:p>
            <a:r>
              <a:rPr lang="en-US" sz="1200" dirty="0">
                <a:ea typeface="Calibri" panose="020F0502020204030204" pitchFamily="34" charset="0"/>
              </a:rPr>
              <a:t>For further clarification please visit the </a:t>
            </a:r>
            <a:r>
              <a:rPr lang="en-US" sz="1200" dirty="0">
                <a:ea typeface="Calibri" panose="020F0502020204030204" pitchFamily="34" charset="0"/>
                <a:hlinkClick r:id="rId2"/>
              </a:rPr>
              <a:t>https://policies.accenture.com</a:t>
            </a:r>
            <a:r>
              <a:rPr lang="en-US" sz="1200" dirty="0">
                <a:ea typeface="Calibri" panose="020F0502020204030204" pitchFamily="34" charset="0"/>
              </a:rPr>
              <a:t> or login your query </a:t>
            </a:r>
            <a:r>
              <a:rPr lang="en-US" sz="1200" b="1" u="sng" dirty="0">
                <a:cs typeface="Arial" panose="020B0604020202020204" pitchFamily="34" charset="0"/>
                <a:hlinkClick r:id="rId3"/>
              </a:rPr>
              <a:t>Service Now Tool</a:t>
            </a:r>
            <a:r>
              <a:rPr lang="en-US" sz="1200" dirty="0">
                <a:ea typeface="Calibri" panose="020F0502020204030204" pitchFamily="34" charset="0"/>
              </a:rPr>
              <a:t> – HR questions</a:t>
            </a:r>
          </a:p>
          <a:p>
            <a:pPr marL="457200" marR="0" indent="457200">
              <a:spcBef>
                <a:spcPts val="0"/>
              </a:spcBef>
              <a:spcAft>
                <a:spcPts val="0"/>
              </a:spcAft>
            </a:pPr>
            <a:r>
              <a:rPr lang="en-US" sz="1200" dirty="0">
                <a:ea typeface="Calibri" panose="020F0502020204030204" pitchFamily="34" charset="0"/>
              </a:rPr>
              <a:t> </a:t>
            </a:r>
            <a:r>
              <a:rPr lang="en-US" sz="1200" kern="0" dirty="0">
                <a:cs typeface="Arial" pitchFamily="34" charset="0"/>
              </a:rPr>
              <a:t>  </a:t>
            </a:r>
            <a:endParaRPr lang="en-US" sz="1200" dirty="0">
              <a:cs typeface="Arial" pitchFamily="34" charset="0"/>
            </a:endParaRPr>
          </a:p>
        </p:txBody>
      </p:sp>
    </p:spTree>
    <p:extLst>
      <p:ext uri="{BB962C8B-B14F-4D97-AF65-F5344CB8AC3E}">
        <p14:creationId xmlns:p14="http://schemas.microsoft.com/office/powerpoint/2010/main" val="140223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33">
            <a:extLst>
              <a:ext uri="{FF2B5EF4-FFF2-40B4-BE49-F238E27FC236}">
                <a16:creationId xmlns:a16="http://schemas.microsoft.com/office/drawing/2014/main" id="{655A3DCD-D967-41AB-8C1E-CCCEC13B674B}"/>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800" b="0" i="0" u="none" strike="noStrike" kern="1200" cap="none" spc="0" normalizeH="0" baseline="0" noProof="0" smtClean="0">
                <a:ln>
                  <a:noFill/>
                </a:ln>
                <a:solidFill>
                  <a:srgbClr val="000000">
                    <a:alpha val="40000"/>
                  </a:srgbClr>
                </a:solidFill>
                <a:effectLst/>
                <a:uLnTx/>
                <a:uFillTx/>
                <a:latin typeface="Graphik"/>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a:ln>
                <a:noFill/>
              </a:ln>
              <a:solidFill>
                <a:srgbClr val="000000">
                  <a:alpha val="40000"/>
                </a:srgbClr>
              </a:solidFill>
              <a:effectLst/>
              <a:uLnTx/>
              <a:uFillTx/>
              <a:latin typeface="Graphik"/>
              <a:ea typeface="+mn-ea"/>
              <a:cs typeface="+mn-cs"/>
            </a:endParaRPr>
          </a:p>
        </p:txBody>
      </p:sp>
      <p:sp>
        <p:nvSpPr>
          <p:cNvPr id="18" name="Rectangle: Rounded Corners 17">
            <a:extLst>
              <a:ext uri="{FF2B5EF4-FFF2-40B4-BE49-F238E27FC236}">
                <a16:creationId xmlns:a16="http://schemas.microsoft.com/office/drawing/2014/main" id="{2CC0B8D6-8CED-46C3-A795-7AD3330B8BF2}"/>
              </a:ext>
            </a:extLst>
          </p:cNvPr>
          <p:cNvSpPr/>
          <p:nvPr/>
        </p:nvSpPr>
        <p:spPr>
          <a:xfrm>
            <a:off x="234418" y="677273"/>
            <a:ext cx="3681696" cy="5609963"/>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Mediclaim policy (Policy 1) which covers employee, spouse and two dependent children, is applicable in India shall </a:t>
            </a:r>
            <a:r>
              <a:rPr kumimoji="0" lang="en-IN"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cease for  the employee effective GCP start date.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 case, the employee has opted for optional medical insurance policies like GMC – Top Up/ Critical illness by paying the premium, the policy </a:t>
            </a:r>
            <a:r>
              <a:rPr kumimoji="0" lang="en-IN"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will cease for the employee effective GCP start date</a:t>
            </a: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unless opted for portability along with policy 1 by intimating 45 days prior to their GCP start date.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In case, the employee has opted for optional medical insurance policies for their dependent parents/ parents-in-laws by paying the premium, </a:t>
            </a:r>
            <a:r>
              <a:rPr kumimoji="0" lang="en-IN"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policy will continue only till the end of the policy period in that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GCP resources have an option to </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opt for portability with current insurer for their non accompanying dependents (details in the next section).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decision to avail this arrangement is employee’s personal choice, for which, Accenture bears no liability of any nature whatsoever. </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9" name="Rectangle 18">
            <a:extLst>
              <a:ext uri="{FF2B5EF4-FFF2-40B4-BE49-F238E27FC236}">
                <a16:creationId xmlns:a16="http://schemas.microsoft.com/office/drawing/2014/main" id="{16691AC0-DE6A-49BB-9AF1-E32288C5B2F4}"/>
              </a:ext>
            </a:extLst>
          </p:cNvPr>
          <p:cNvSpPr/>
          <p:nvPr/>
        </p:nvSpPr>
        <p:spPr>
          <a:xfrm>
            <a:off x="858378" y="677273"/>
            <a:ext cx="264315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a:ln>
                  <a:noFill/>
                </a:ln>
                <a:solidFill>
                  <a:prstClr val="black"/>
                </a:solidFill>
                <a:effectLst/>
                <a:uLnTx/>
                <a:uFillTx/>
                <a:latin typeface="Calibri" panose="020F0502020204030204"/>
                <a:ea typeface="+mn-ea"/>
                <a:cs typeface="+mn-cs"/>
              </a:rPr>
              <a:t>Medical Insurance Policy </a:t>
            </a: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EAF7A526-E763-4A9A-9581-0F31EFF3D032}"/>
              </a:ext>
            </a:extLst>
          </p:cNvPr>
          <p:cNvSpPr/>
          <p:nvPr/>
        </p:nvSpPr>
        <p:spPr>
          <a:xfrm>
            <a:off x="381002" y="172519"/>
            <a:ext cx="8835734"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Arial Black" panose="020B0A04020102020204" pitchFamily="34" charset="0"/>
                <a:ea typeface="+mn-ea"/>
                <a:cs typeface="Arial" pitchFamily="34" charset="0"/>
              </a:rPr>
              <a:t>Medical Insurance – GCP Treatment and Portability options</a:t>
            </a:r>
            <a:endParaRPr kumimoji="0" lang="en-GB" sz="2000" b="0"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itchFamily="34" charset="0"/>
            </a:endParaRPr>
          </a:p>
        </p:txBody>
      </p:sp>
      <p:sp>
        <p:nvSpPr>
          <p:cNvPr id="21" name="Rounded Rectangle 2">
            <a:extLst>
              <a:ext uri="{FF2B5EF4-FFF2-40B4-BE49-F238E27FC236}">
                <a16:creationId xmlns:a16="http://schemas.microsoft.com/office/drawing/2014/main" id="{43563388-A946-4431-B164-3E291AD43BFE}"/>
              </a:ext>
            </a:extLst>
          </p:cNvPr>
          <p:cNvSpPr/>
          <p:nvPr/>
        </p:nvSpPr>
        <p:spPr>
          <a:xfrm>
            <a:off x="4683560" y="889996"/>
            <a:ext cx="4034413" cy="2366004"/>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Employees traveling on GCP can insure their dependants by intimating </a:t>
            </a:r>
            <a:r>
              <a:rPr kumimoji="0" lang="en-IN" sz="1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45 days prior to the GCP start date</a:t>
            </a: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to port the Mediclaim policy (policy 1) for the non – accompanying dependents. If in case, the employee had purchased GMC – Top Up/ Critical Illness policy, they can choose to port them as well along with Policy 1. </a:t>
            </a:r>
          </a:p>
          <a:p>
            <a:pPr marL="1285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28588" marR="0" lvl="1" indent="-12858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ported policy will remain in effect till the policy end date of the policy period and will have to be renewed periodically every year, if opted for portability. </a:t>
            </a:r>
            <a:r>
              <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Premium will be borne by the employee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IN"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1" i="0" u="sng"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350" b="1" i="0" u="sng"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 name="Rectangle: Rounded Corners 22">
            <a:extLst>
              <a:ext uri="{FF2B5EF4-FFF2-40B4-BE49-F238E27FC236}">
                <a16:creationId xmlns:a16="http://schemas.microsoft.com/office/drawing/2014/main" id="{C3811975-5DFB-4AEA-B7C4-1F0D731F2A0A}"/>
              </a:ext>
            </a:extLst>
          </p:cNvPr>
          <p:cNvSpPr/>
          <p:nvPr/>
        </p:nvSpPr>
        <p:spPr>
          <a:xfrm>
            <a:off x="5434595" y="699168"/>
            <a:ext cx="2515932" cy="325543"/>
          </a:xfrm>
          <a:prstGeom prst="roundRect">
            <a:avLst/>
          </a:prstGeom>
          <a:solidFill>
            <a:schemeClr val="bg1"/>
          </a:solidFill>
          <a:ln w="1905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Portability</a:t>
            </a:r>
            <a:r>
              <a:rPr kumimoji="0" lang="en-GB"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IN"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Dependant spouse and children</a:t>
            </a:r>
            <a:endParaRPr kumimoji="0" lang="en-GB"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Rounded Rectangle 2">
            <a:extLst>
              <a:ext uri="{FF2B5EF4-FFF2-40B4-BE49-F238E27FC236}">
                <a16:creationId xmlns:a16="http://schemas.microsoft.com/office/drawing/2014/main" id="{3BD99923-A20C-447F-96E9-16937010A6B0}"/>
              </a:ext>
            </a:extLst>
          </p:cNvPr>
          <p:cNvSpPr/>
          <p:nvPr/>
        </p:nvSpPr>
        <p:spPr>
          <a:xfrm>
            <a:off x="4630572" y="3659662"/>
            <a:ext cx="4191310" cy="2644152"/>
          </a:xfrm>
          <a:prstGeom prst="round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1" indent="-12858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a:p>
            <a:pPr marL="128588" marR="0" lvl="1" indent="-12858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N"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If in case, the employee had purchased GMC policy for their dependent parents or parents-in-law, they can choose to port these policies by intimating </a:t>
            </a:r>
            <a:r>
              <a:rPr kumimoji="0" lang="en-IN" sz="12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45 days prior to the Policy end date</a:t>
            </a:r>
            <a:r>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for their dependent parents/ parents-in-law to continue with the policy for the next year.</a:t>
            </a:r>
          </a:p>
          <a:p>
            <a:pPr marL="0" marR="0" lvl="1"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a:p>
            <a:pPr marL="128588" marR="0" lvl="1" indent="-12858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The ported policy will remain in effect till the policy end date of the policy period and will have to be renewed periodically every year, if opted for portability. </a:t>
            </a:r>
            <a:r>
              <a:rPr kumimoji="0" lang="en-IN"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Premium will be borne by the employee</a:t>
            </a:r>
            <a:r>
              <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IN" sz="1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5" name="Rectangle: Rounded Corners 24">
            <a:extLst>
              <a:ext uri="{FF2B5EF4-FFF2-40B4-BE49-F238E27FC236}">
                <a16:creationId xmlns:a16="http://schemas.microsoft.com/office/drawing/2014/main" id="{E7E36E82-4C5E-4978-BD28-991A27A9C46D}"/>
              </a:ext>
            </a:extLst>
          </p:cNvPr>
          <p:cNvSpPr/>
          <p:nvPr/>
        </p:nvSpPr>
        <p:spPr>
          <a:xfrm>
            <a:off x="5523411" y="3503228"/>
            <a:ext cx="2385003" cy="325543"/>
          </a:xfrm>
          <a:prstGeom prst="roundRect">
            <a:avLst/>
          </a:prstGeom>
          <a:solidFill>
            <a:schemeClr val="bg1"/>
          </a:solidFill>
          <a:ln w="19050">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Portability– </a:t>
            </a:r>
            <a:r>
              <a:rPr kumimoji="0" lang="en-IN"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Dependant Parents/ Parents-in-law</a:t>
            </a:r>
            <a:endParaRPr kumimoji="0" lang="en-GB"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Rectangle 25">
            <a:extLst>
              <a:ext uri="{FF2B5EF4-FFF2-40B4-BE49-F238E27FC236}">
                <a16:creationId xmlns:a16="http://schemas.microsoft.com/office/drawing/2014/main" id="{9858DFD8-23E8-4ECC-9928-B0423CA2075B}"/>
              </a:ext>
            </a:extLst>
          </p:cNvPr>
          <p:cNvSpPr/>
          <p:nvPr/>
        </p:nvSpPr>
        <p:spPr>
          <a:xfrm>
            <a:off x="9256680" y="1413271"/>
            <a:ext cx="2214884" cy="1568920"/>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Employee ID</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Employee Name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Date of Joining</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GCP start date/End Date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Dependents name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Relation </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Sum Insured </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DOB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54BEF65-CF4D-48D4-A2C7-C7CE3C5F47B4}"/>
              </a:ext>
            </a:extLst>
          </p:cNvPr>
          <p:cNvSpPr/>
          <p:nvPr/>
        </p:nvSpPr>
        <p:spPr>
          <a:xfrm>
            <a:off x="9173485" y="867910"/>
            <a:ext cx="289540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Intimation to be sent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 </a:t>
            </a:r>
            <a:r>
              <a:rPr kumimoji="0" lang="en-US" sz="12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india.benefits.portability@accenture.com</a:t>
            </a:r>
            <a:r>
              <a:rPr kumimoji="0" lang="en-US" sz="12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rPr>
              <a:t> </a:t>
            </a:r>
            <a:endParaRPr kumimoji="0" lang="en-IN" sz="1200" b="1" i="0" u="sng"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28" name="Rectangle 27">
            <a:extLst>
              <a:ext uri="{FF2B5EF4-FFF2-40B4-BE49-F238E27FC236}">
                <a16:creationId xmlns:a16="http://schemas.microsoft.com/office/drawing/2014/main" id="{E389C2B1-D2DE-4910-A9B8-2DE80A2E6D27}"/>
              </a:ext>
            </a:extLst>
          </p:cNvPr>
          <p:cNvSpPr/>
          <p:nvPr/>
        </p:nvSpPr>
        <p:spPr>
          <a:xfrm>
            <a:off x="9319025" y="3954435"/>
            <a:ext cx="2287619" cy="1469620"/>
          </a:xfrm>
          <a:prstGeom prst="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Employee ID</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Employee Name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Date of Joining</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GCP start date/End Date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Dependents name</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Relation </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Sum Insured </a:t>
            </a:r>
          </a:p>
          <a:p>
            <a:pPr marL="471488" marR="0" lvl="1"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DOB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AC46628-7CC0-4E20-B399-CCF71B8F87E5}"/>
              </a:ext>
            </a:extLst>
          </p:cNvPr>
          <p:cNvCxnSpPr>
            <a:cxnSpLocks/>
          </p:cNvCxnSpPr>
          <p:nvPr/>
        </p:nvCxnSpPr>
        <p:spPr>
          <a:xfrm>
            <a:off x="8726231" y="1890503"/>
            <a:ext cx="53219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2" name="Straight Arrow Connector 31">
            <a:extLst>
              <a:ext uri="{FF2B5EF4-FFF2-40B4-BE49-F238E27FC236}">
                <a16:creationId xmlns:a16="http://schemas.microsoft.com/office/drawing/2014/main" id="{9729B69B-F473-4604-9F03-8D9925F8E2E6}"/>
              </a:ext>
            </a:extLst>
          </p:cNvPr>
          <p:cNvCxnSpPr>
            <a:cxnSpLocks/>
          </p:cNvCxnSpPr>
          <p:nvPr/>
        </p:nvCxnSpPr>
        <p:spPr>
          <a:xfrm>
            <a:off x="8798968" y="4680210"/>
            <a:ext cx="532192"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 name="Rectangle 1">
            <a:extLst>
              <a:ext uri="{FF2B5EF4-FFF2-40B4-BE49-F238E27FC236}">
                <a16:creationId xmlns:a16="http://schemas.microsoft.com/office/drawing/2014/main" id="{D2175A8F-11E5-429B-8816-EE3C98BE377C}"/>
              </a:ext>
            </a:extLst>
          </p:cNvPr>
          <p:cNvSpPr/>
          <p:nvPr/>
        </p:nvSpPr>
        <p:spPr>
          <a:xfrm>
            <a:off x="9228064" y="3418625"/>
            <a:ext cx="281846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sng"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rPr>
              <a:t>Intimation to be sent to:</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india.benefits.portability@accenture.com</a:t>
            </a:r>
            <a:r>
              <a:rPr kumimoji="0" lang="en-US" sz="1200" b="0" i="0" u="sng" strike="noStrike" kern="1200" cap="none" spc="0" normalizeH="0" baseline="0" noProof="0">
                <a:ln>
                  <a:noFill/>
                </a:ln>
                <a:solidFill>
                  <a:srgbClr val="0563C1"/>
                </a:solidFill>
                <a:effectLst/>
                <a:uLnTx/>
                <a:uFillTx/>
                <a:latin typeface="Calibri" panose="020F0502020204030204" pitchFamily="34" charset="0"/>
                <a:ea typeface="Times New Roman" panose="02020603050405020304" pitchFamily="18" charset="0"/>
                <a:cs typeface="+mn-cs"/>
              </a:rPr>
              <a:t> </a:t>
            </a:r>
            <a:endParaRPr kumimoji="0" lang="en-US" sz="1600" b="0"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CD641047-D658-4BBF-8982-8A81EE757E46}"/>
              </a:ext>
            </a:extLst>
          </p:cNvPr>
          <p:cNvSpPr txBox="1"/>
          <p:nvPr/>
        </p:nvSpPr>
        <p:spPr>
          <a:xfrm>
            <a:off x="83125" y="6370932"/>
            <a:ext cx="11523519" cy="446276"/>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Employees reaching out after LWD for portability : we will not be able to take these requests and in such situations employee can directly contact the insurance provider for retail insurance policies</a:t>
            </a:r>
            <a:r>
              <a:rPr kumimoji="0" lang="en-IN"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IN"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Conta</a:t>
            </a:r>
            <a:r>
              <a:rPr kumimoji="0" lang="en-IN" sz="1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ct</a:t>
            </a:r>
            <a:r>
              <a:rPr kumimoji="0" lang="en-IN" sz="14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IN" sz="12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1) E Ramesh </a:t>
            </a:r>
            <a:r>
              <a:rPr kumimoji="0" lang="en-IN" sz="12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IN" sz="1200" b="0" i="0" u="sng" strike="noStrike" kern="1200" cap="none" spc="0" normalizeH="0" baseline="0" noProof="0">
                <a:ln>
                  <a:noFill/>
                </a:ln>
                <a:solidFill>
                  <a:srgbClr val="0563C1"/>
                </a:solidFill>
                <a:effectLst/>
                <a:uLnTx/>
                <a:uFillTx/>
                <a:latin typeface="Calibri" panose="020F0502020204030204" pitchFamily="34" charset="0"/>
                <a:ea typeface="+mn-ea"/>
                <a:cs typeface="Calibri" panose="020F0502020204030204" pitchFamily="34" charset="0"/>
                <a:hlinkClick r:id="rId5">
                  <a:extLst>
                    <a:ext uri="{A12FA001-AC4F-418D-AE19-62706E023703}">
                      <ahyp:hlinkClr xmlns:ahyp="http://schemas.microsoft.com/office/drawing/2018/hyperlinkcolor" val="tx"/>
                    </a:ext>
                  </a:extLst>
                </a:hlinkClick>
              </a:rPr>
              <a:t>eramesh@orientalinsurance.co.in</a:t>
            </a:r>
            <a:r>
              <a:rPr kumimoji="0" lang="en-IN" sz="1200" b="0" i="0" u="none" strike="noStrike" kern="1200" cap="none" spc="0" normalizeH="0" baseline="0" noProof="0">
                <a:ln>
                  <a:noFill/>
                </a:ln>
                <a:solidFill>
                  <a:srgbClr val="0563C1"/>
                </a:solidFill>
                <a:effectLst/>
                <a:uLnTx/>
                <a:uFillTx/>
                <a:latin typeface="Calibri" panose="020F0502020204030204" pitchFamily="34" charset="0"/>
                <a:ea typeface="+mn-ea"/>
                <a:cs typeface="Calibri" panose="020F0502020204030204" pitchFamily="34" charset="0"/>
              </a:rPr>
              <a:t>       </a:t>
            </a:r>
            <a:r>
              <a:rPr kumimoji="0" lang="en-IN" sz="12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2)</a:t>
            </a:r>
            <a:r>
              <a:rPr kumimoji="0" lang="en-IN" sz="1200" b="0" i="0" u="none" strike="noStrike" kern="1200" cap="none" spc="0" normalizeH="0" baseline="0" noProof="0">
                <a:ln>
                  <a:noFill/>
                </a:ln>
                <a:solidFill>
                  <a:srgbClr val="0563C1"/>
                </a:solidFill>
                <a:effectLst/>
                <a:uLnTx/>
                <a:uFillTx/>
                <a:latin typeface="Calibri" panose="020F0502020204030204" pitchFamily="34" charset="0"/>
                <a:ea typeface="+mn-ea"/>
                <a:cs typeface="Calibri" panose="020F0502020204030204" pitchFamily="34" charset="0"/>
              </a:rPr>
              <a:t> </a:t>
            </a:r>
            <a:r>
              <a:rPr kumimoji="0" lang="en-IN" sz="12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Indira - </a:t>
            </a:r>
            <a:r>
              <a:rPr kumimoji="0" lang="en-IN" sz="1200" b="0" i="0" u="sng" strike="noStrike" kern="1200" cap="none" spc="0" normalizeH="0" baseline="0" noProof="0">
                <a:ln>
                  <a:noFill/>
                </a:ln>
                <a:solidFill>
                  <a:srgbClr val="0563C1"/>
                </a:solidFill>
                <a:effectLst/>
                <a:uLnTx/>
                <a:uFillTx/>
                <a:latin typeface="Calibri" panose="020F0502020204030204" pitchFamily="34" charset="0"/>
                <a:ea typeface="+mn-ea"/>
                <a:cs typeface="Calibri" panose="020F0502020204030204" pitchFamily="34" charset="0"/>
              </a:rPr>
              <a:t>indira.ms@orientalinsurance.co.in</a:t>
            </a:r>
          </a:p>
        </p:txBody>
      </p:sp>
      <p:graphicFrame>
        <p:nvGraphicFramePr>
          <p:cNvPr id="7" name="Object 6">
            <a:extLst>
              <a:ext uri="{FF2B5EF4-FFF2-40B4-BE49-F238E27FC236}">
                <a16:creationId xmlns:a16="http://schemas.microsoft.com/office/drawing/2014/main" id="{80EA2D12-4604-4E16-9172-85FA076B51C1}"/>
              </a:ext>
            </a:extLst>
          </p:cNvPr>
          <p:cNvGraphicFramePr>
            <a:graphicFrameLocks noChangeAspect="1"/>
          </p:cNvGraphicFramePr>
          <p:nvPr/>
        </p:nvGraphicFramePr>
        <p:xfrm>
          <a:off x="9670548" y="5586865"/>
          <a:ext cx="914400" cy="806450"/>
        </p:xfrm>
        <a:graphic>
          <a:graphicData uri="http://schemas.openxmlformats.org/presentationml/2006/ole">
            <mc:AlternateContent xmlns:mc="http://schemas.openxmlformats.org/markup-compatibility/2006">
              <mc:Choice xmlns:v="urn:schemas-microsoft-com:vml" Requires="v">
                <p:oleObj spid="_x0000_s8195" name="Acrobat Document" showAsIcon="1" r:id="rId6" imgW="914400" imgH="806400" progId="AcroExch.Document.DC">
                  <p:embed/>
                </p:oleObj>
              </mc:Choice>
              <mc:Fallback>
                <p:oleObj name="Acrobat Document" showAsIcon="1" r:id="rId6" imgW="914400" imgH="806400" progId="AcroExch.Document.DC">
                  <p:embed/>
                  <p:pic>
                    <p:nvPicPr>
                      <p:cNvPr id="7" name="Object 6">
                        <a:extLst>
                          <a:ext uri="{FF2B5EF4-FFF2-40B4-BE49-F238E27FC236}">
                            <a16:creationId xmlns:a16="http://schemas.microsoft.com/office/drawing/2014/main" id="{80EA2D12-4604-4E16-9172-85FA076B51C1}"/>
                          </a:ext>
                        </a:extLst>
                      </p:cNvPr>
                      <p:cNvPicPr/>
                      <p:nvPr/>
                    </p:nvPicPr>
                    <p:blipFill>
                      <a:blip r:embed="rId7"/>
                      <a:stretch>
                        <a:fillRect/>
                      </a:stretch>
                    </p:blipFill>
                    <p:spPr>
                      <a:xfrm>
                        <a:off x="9670548" y="5586865"/>
                        <a:ext cx="914400" cy="8064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3AC84397-4A4B-4E5C-8453-7BA42204831C}"/>
              </a:ext>
            </a:extLst>
          </p:cNvPr>
          <p:cNvSpPr txBox="1"/>
          <p:nvPr/>
        </p:nvSpPr>
        <p:spPr>
          <a:xfrm>
            <a:off x="10584948" y="5763455"/>
            <a:ext cx="1012706" cy="215444"/>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Portability FAQ</a:t>
            </a:r>
          </a:p>
        </p:txBody>
      </p:sp>
    </p:spTree>
    <p:extLst>
      <p:ext uri="{BB962C8B-B14F-4D97-AF65-F5344CB8AC3E}">
        <p14:creationId xmlns:p14="http://schemas.microsoft.com/office/powerpoint/2010/main" val="2576364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92E54-C5FC-4FE3-B95B-11072ABFD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3D2483F-33B5-4E4F-A15D-60AB2B891300}"/>
              </a:ext>
            </a:extLst>
          </p:cNvPr>
          <p:cNvSpPr txBox="1"/>
          <p:nvPr/>
        </p:nvSpPr>
        <p:spPr>
          <a:xfrm>
            <a:off x="1828800" y="304801"/>
            <a:ext cx="6324600" cy="523220"/>
          </a:xfrm>
          <a:prstGeom prst="rect">
            <a:avLst/>
          </a:prstGeom>
          <a:noFill/>
        </p:spPr>
        <p:txBody>
          <a:bodyPr wrap="square" rtlCol="0">
            <a:spAutoFit/>
          </a:bodyPr>
          <a:lstStyle/>
          <a:p>
            <a:pPr fontAlgn="base">
              <a:spcBef>
                <a:spcPct val="0"/>
              </a:spcBef>
              <a:spcAft>
                <a:spcPct val="0"/>
              </a:spcAft>
            </a:pPr>
            <a:r>
              <a:rPr lang="en-GB" sz="2800" b="1" dirty="0">
                <a:solidFill>
                  <a:prstClr val="white"/>
                </a:solidFill>
                <a:latin typeface="+mj-lt"/>
                <a:cs typeface="Arial" pitchFamily="34" charset="0"/>
              </a:rPr>
              <a:t>WHILE ON GCP</a:t>
            </a:r>
          </a:p>
        </p:txBody>
      </p:sp>
    </p:spTree>
    <p:extLst>
      <p:ext uri="{BB962C8B-B14F-4D97-AF65-F5344CB8AC3E}">
        <p14:creationId xmlns:p14="http://schemas.microsoft.com/office/powerpoint/2010/main" val="3240346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BBAEB1C2-9641-4B0C-8BAE-32BC35CF26A4}"/>
              </a:ext>
            </a:extLst>
          </p:cNvPr>
          <p:cNvSpPr/>
          <p:nvPr/>
        </p:nvSpPr>
        <p:spPr>
          <a:xfrm>
            <a:off x="135467" y="964795"/>
            <a:ext cx="12025726" cy="569545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defTabSz="685800">
              <a:defRPr/>
            </a:pPr>
            <a:endParaRPr lang="en-US" sz="1350">
              <a:solidFill>
                <a:prstClr val="white"/>
              </a:solidFill>
              <a:latin typeface="Arial"/>
            </a:endParaRPr>
          </a:p>
        </p:txBody>
      </p:sp>
      <p:sp>
        <p:nvSpPr>
          <p:cNvPr id="4" name="Rectangle 3"/>
          <p:cNvSpPr/>
          <p:nvPr/>
        </p:nvSpPr>
        <p:spPr>
          <a:xfrm>
            <a:off x="1743565" y="905933"/>
            <a:ext cx="8888971" cy="5715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pa">
            <a:extLst>
              <a:ext uri="{FF2B5EF4-FFF2-40B4-BE49-F238E27FC236}">
                <a16:creationId xmlns:a16="http://schemas.microsoft.com/office/drawing/2014/main" id="{EBF40BD3-C340-4470-A541-C189489D742F}"/>
              </a:ext>
            </a:extLst>
          </p:cNvPr>
          <p:cNvPicPr>
            <a:picLocks noChangeArrowheads="1"/>
          </p:cNvPicPr>
          <p:nvPr/>
        </p:nvPicPr>
        <p:blipFill>
          <a:blip r:embed="rId3" cstate="print">
            <a:lum bright="10000"/>
            <a:extLst>
              <a:ext uri="{28A0092B-C50C-407E-A947-70E740481C1C}">
                <a14:useLocalDpi xmlns:a14="http://schemas.microsoft.com/office/drawing/2010/main" val="0"/>
              </a:ext>
            </a:extLst>
          </a:blip>
          <a:srcRect/>
          <a:stretch>
            <a:fillRect/>
          </a:stretch>
        </p:blipFill>
        <p:spPr bwMode="auto">
          <a:xfrm>
            <a:off x="1885344" y="1439334"/>
            <a:ext cx="8758342" cy="5159603"/>
          </a:xfrm>
          <a:prstGeom prst="rect">
            <a:avLst/>
          </a:prstGeom>
          <a:solidFill>
            <a:schemeClr val="bg2">
              <a:lumMod val="75000"/>
            </a:schemeClr>
          </a:solidFill>
          <a:ln>
            <a:noFill/>
          </a:ln>
        </p:spPr>
      </p:pic>
      <p:sp>
        <p:nvSpPr>
          <p:cNvPr id="8" name="4-Point Star 7">
            <a:extLst>
              <a:ext uri="{FF2B5EF4-FFF2-40B4-BE49-F238E27FC236}">
                <a16:creationId xmlns:a16="http://schemas.microsoft.com/office/drawing/2014/main" id="{06CAA0C8-39A8-414E-8E25-A75A259DF4C2}"/>
              </a:ext>
            </a:extLst>
          </p:cNvPr>
          <p:cNvSpPr/>
          <p:nvPr/>
        </p:nvSpPr>
        <p:spPr>
          <a:xfrm>
            <a:off x="8182672" y="3893779"/>
            <a:ext cx="362085" cy="360671"/>
          </a:xfrm>
          <a:prstGeom prst="star4">
            <a:avLst>
              <a:gd name="adj" fmla="val 157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rial"/>
            </a:endParaRPr>
          </a:p>
        </p:txBody>
      </p:sp>
      <p:sp>
        <p:nvSpPr>
          <p:cNvPr id="9" name="TextBox 8">
            <a:extLst>
              <a:ext uri="{FF2B5EF4-FFF2-40B4-BE49-F238E27FC236}">
                <a16:creationId xmlns:a16="http://schemas.microsoft.com/office/drawing/2014/main" id="{DFF2E9D5-C48A-45D3-8E28-E6DB648FFDB6}"/>
              </a:ext>
            </a:extLst>
          </p:cNvPr>
          <p:cNvSpPr txBox="1"/>
          <p:nvPr/>
        </p:nvSpPr>
        <p:spPr>
          <a:xfrm>
            <a:off x="3206286" y="2925002"/>
            <a:ext cx="560126" cy="230832"/>
          </a:xfrm>
          <a:prstGeom prst="rect">
            <a:avLst/>
          </a:prstGeom>
          <a:noFill/>
        </p:spPr>
        <p:txBody>
          <a:bodyPr wrap="square" rtlCol="0">
            <a:spAutoFit/>
          </a:bodyPr>
          <a:lstStyle/>
          <a:p>
            <a:r>
              <a:rPr lang="en-US" sz="900">
                <a:solidFill>
                  <a:srgbClr val="000000"/>
                </a:solidFill>
                <a:latin typeface="Arial"/>
              </a:rPr>
              <a:t>USA</a:t>
            </a:r>
          </a:p>
        </p:txBody>
      </p:sp>
      <p:sp>
        <p:nvSpPr>
          <p:cNvPr id="10" name="TextBox 9">
            <a:extLst>
              <a:ext uri="{FF2B5EF4-FFF2-40B4-BE49-F238E27FC236}">
                <a16:creationId xmlns:a16="http://schemas.microsoft.com/office/drawing/2014/main" id="{E21A59B3-E082-4DD5-AF48-B7A4605A5C42}"/>
              </a:ext>
            </a:extLst>
          </p:cNvPr>
          <p:cNvSpPr txBox="1"/>
          <p:nvPr/>
        </p:nvSpPr>
        <p:spPr>
          <a:xfrm>
            <a:off x="3355082" y="2297503"/>
            <a:ext cx="608145" cy="230832"/>
          </a:xfrm>
          <a:prstGeom prst="rect">
            <a:avLst/>
          </a:prstGeom>
          <a:noFill/>
        </p:spPr>
        <p:txBody>
          <a:bodyPr wrap="square" rtlCol="0">
            <a:spAutoFit/>
          </a:bodyPr>
          <a:lstStyle/>
          <a:p>
            <a:r>
              <a:rPr lang="en-US" sz="900">
                <a:solidFill>
                  <a:srgbClr val="000000"/>
                </a:solidFill>
                <a:latin typeface="Arial"/>
              </a:rPr>
              <a:t>Canada </a:t>
            </a:r>
          </a:p>
        </p:txBody>
      </p:sp>
      <p:sp>
        <p:nvSpPr>
          <p:cNvPr id="11" name="TextBox 10">
            <a:extLst>
              <a:ext uri="{FF2B5EF4-FFF2-40B4-BE49-F238E27FC236}">
                <a16:creationId xmlns:a16="http://schemas.microsoft.com/office/drawing/2014/main" id="{48052783-B350-4F47-90D1-5BA7C3D36871}"/>
              </a:ext>
            </a:extLst>
          </p:cNvPr>
          <p:cNvSpPr txBox="1"/>
          <p:nvPr/>
        </p:nvSpPr>
        <p:spPr>
          <a:xfrm>
            <a:off x="9497971" y="5506806"/>
            <a:ext cx="658752" cy="230832"/>
          </a:xfrm>
          <a:prstGeom prst="rect">
            <a:avLst/>
          </a:prstGeom>
          <a:noFill/>
        </p:spPr>
        <p:txBody>
          <a:bodyPr wrap="square" rtlCol="0">
            <a:spAutoFit/>
          </a:bodyPr>
          <a:lstStyle/>
          <a:p>
            <a:r>
              <a:rPr lang="en-US" sz="900">
                <a:solidFill>
                  <a:srgbClr val="000000"/>
                </a:solidFill>
                <a:latin typeface="Arial"/>
              </a:rPr>
              <a:t>Australia</a:t>
            </a:r>
          </a:p>
        </p:txBody>
      </p:sp>
      <p:pic>
        <p:nvPicPr>
          <p:cNvPr id="12" name="Picture 11" descr="C:\Users\meera.m.warrier\Downloads\download.jpg">
            <a:extLst>
              <a:ext uri="{FF2B5EF4-FFF2-40B4-BE49-F238E27FC236}">
                <a16:creationId xmlns:a16="http://schemas.microsoft.com/office/drawing/2014/main" id="{97384D32-DFE7-4F3C-A9A8-4DD6356DE7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98580" y="5315518"/>
            <a:ext cx="198293" cy="236369"/>
          </a:xfrm>
          <a:prstGeom prst="rect">
            <a:avLst/>
          </a:prstGeom>
          <a:noFill/>
          <a:ln>
            <a:noFill/>
          </a:ln>
        </p:spPr>
      </p:pic>
      <p:pic>
        <p:nvPicPr>
          <p:cNvPr id="13" name="Picture 12" descr="C:\Users\meera.m.warrier\Downloads\download.jpg">
            <a:extLst>
              <a:ext uri="{FF2B5EF4-FFF2-40B4-BE49-F238E27FC236}">
                <a16:creationId xmlns:a16="http://schemas.microsoft.com/office/drawing/2014/main" id="{4C1C4BCB-4BE0-4EE9-A9EF-CC1004D4F1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8121" y="2082159"/>
            <a:ext cx="198293" cy="236369"/>
          </a:xfrm>
          <a:prstGeom prst="rect">
            <a:avLst/>
          </a:prstGeom>
          <a:noFill/>
          <a:ln>
            <a:noFill/>
          </a:ln>
        </p:spPr>
      </p:pic>
      <p:pic>
        <p:nvPicPr>
          <p:cNvPr id="14" name="Picture 13" descr="C:\Users\meera.m.warrier\Downloads\download.jpg">
            <a:extLst>
              <a:ext uri="{FF2B5EF4-FFF2-40B4-BE49-F238E27FC236}">
                <a16:creationId xmlns:a16="http://schemas.microsoft.com/office/drawing/2014/main" id="{601224B3-CE80-4015-ADC4-C6DDA28BE3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8695" y="2704977"/>
            <a:ext cx="198293" cy="236369"/>
          </a:xfrm>
          <a:prstGeom prst="rect">
            <a:avLst/>
          </a:prstGeom>
          <a:noFill/>
          <a:ln>
            <a:noFill/>
          </a:ln>
        </p:spPr>
      </p:pic>
      <p:sp>
        <p:nvSpPr>
          <p:cNvPr id="15" name="TextBox 14">
            <a:extLst>
              <a:ext uri="{FF2B5EF4-FFF2-40B4-BE49-F238E27FC236}">
                <a16:creationId xmlns:a16="http://schemas.microsoft.com/office/drawing/2014/main" id="{9E852C49-3E37-4DC3-8ACF-275155482DA8}"/>
              </a:ext>
            </a:extLst>
          </p:cNvPr>
          <p:cNvSpPr txBox="1"/>
          <p:nvPr/>
        </p:nvSpPr>
        <p:spPr>
          <a:xfrm>
            <a:off x="8782987" y="3195366"/>
            <a:ext cx="493940" cy="230832"/>
          </a:xfrm>
          <a:prstGeom prst="rect">
            <a:avLst/>
          </a:prstGeom>
          <a:noFill/>
        </p:spPr>
        <p:txBody>
          <a:bodyPr wrap="square" rtlCol="0">
            <a:spAutoFit/>
          </a:bodyPr>
          <a:lstStyle/>
          <a:p>
            <a:r>
              <a:rPr lang="en-US" sz="900">
                <a:solidFill>
                  <a:srgbClr val="000000"/>
                </a:solidFill>
                <a:latin typeface="Arial"/>
              </a:rPr>
              <a:t>China</a:t>
            </a:r>
          </a:p>
        </p:txBody>
      </p:sp>
      <p:pic>
        <p:nvPicPr>
          <p:cNvPr id="16" name="Picture 15" descr="C:\Users\meera.m.warrier\Downloads\download.jpg">
            <a:extLst>
              <a:ext uri="{FF2B5EF4-FFF2-40B4-BE49-F238E27FC236}">
                <a16:creationId xmlns:a16="http://schemas.microsoft.com/office/drawing/2014/main" id="{0B85E001-C97F-4C6B-A708-0FC50A3C03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1763" y="1709550"/>
            <a:ext cx="198293" cy="236369"/>
          </a:xfrm>
          <a:prstGeom prst="rect">
            <a:avLst/>
          </a:prstGeom>
          <a:noFill/>
          <a:ln>
            <a:noFill/>
          </a:ln>
        </p:spPr>
      </p:pic>
      <p:sp>
        <p:nvSpPr>
          <p:cNvPr id="17" name="TextBox 16">
            <a:extLst>
              <a:ext uri="{FF2B5EF4-FFF2-40B4-BE49-F238E27FC236}">
                <a16:creationId xmlns:a16="http://schemas.microsoft.com/office/drawing/2014/main" id="{2E088FF9-0E63-4DF4-A6C8-B731DF34B437}"/>
              </a:ext>
            </a:extLst>
          </p:cNvPr>
          <p:cNvSpPr txBox="1"/>
          <p:nvPr/>
        </p:nvSpPr>
        <p:spPr>
          <a:xfrm>
            <a:off x="6950325" y="1722277"/>
            <a:ext cx="595909" cy="230832"/>
          </a:xfrm>
          <a:prstGeom prst="rect">
            <a:avLst/>
          </a:prstGeom>
          <a:noFill/>
        </p:spPr>
        <p:txBody>
          <a:bodyPr wrap="square" rtlCol="0">
            <a:spAutoFit/>
          </a:bodyPr>
          <a:lstStyle/>
          <a:p>
            <a:r>
              <a:rPr lang="en-US" sz="900">
                <a:solidFill>
                  <a:srgbClr val="000000"/>
                </a:solidFill>
                <a:latin typeface="Arial"/>
              </a:rPr>
              <a:t>Finland</a:t>
            </a:r>
          </a:p>
        </p:txBody>
      </p:sp>
      <p:pic>
        <p:nvPicPr>
          <p:cNvPr id="18" name="Picture 17" descr="C:\Users\meera.m.warrier\Downloads\download.jpg">
            <a:extLst>
              <a:ext uri="{FF2B5EF4-FFF2-40B4-BE49-F238E27FC236}">
                <a16:creationId xmlns:a16="http://schemas.microsoft.com/office/drawing/2014/main" id="{831DE651-EA36-4EE5-B34F-F0DE780284E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802" y="2344348"/>
            <a:ext cx="198293" cy="236369"/>
          </a:xfrm>
          <a:prstGeom prst="rect">
            <a:avLst/>
          </a:prstGeom>
          <a:noFill/>
          <a:ln>
            <a:noFill/>
          </a:ln>
        </p:spPr>
      </p:pic>
      <p:sp>
        <p:nvSpPr>
          <p:cNvPr id="19" name="TextBox 18">
            <a:extLst>
              <a:ext uri="{FF2B5EF4-FFF2-40B4-BE49-F238E27FC236}">
                <a16:creationId xmlns:a16="http://schemas.microsoft.com/office/drawing/2014/main" id="{5CE37A04-4E86-44D6-B738-F517692732C8}"/>
              </a:ext>
            </a:extLst>
          </p:cNvPr>
          <p:cNvSpPr txBox="1"/>
          <p:nvPr/>
        </p:nvSpPr>
        <p:spPr>
          <a:xfrm>
            <a:off x="6548744" y="2465919"/>
            <a:ext cx="687682" cy="230832"/>
          </a:xfrm>
          <a:prstGeom prst="rect">
            <a:avLst/>
          </a:prstGeom>
          <a:noFill/>
        </p:spPr>
        <p:txBody>
          <a:bodyPr wrap="square" rtlCol="0">
            <a:spAutoFit/>
          </a:bodyPr>
          <a:lstStyle/>
          <a:p>
            <a:r>
              <a:rPr lang="en-US" sz="900">
                <a:solidFill>
                  <a:srgbClr val="000000"/>
                </a:solidFill>
                <a:latin typeface="Arial"/>
              </a:rPr>
              <a:t>Germany</a:t>
            </a:r>
          </a:p>
        </p:txBody>
      </p:sp>
      <p:pic>
        <p:nvPicPr>
          <p:cNvPr id="20" name="Picture 19" descr="C:\Users\meera.m.warrier\Downloads\download.jpg">
            <a:extLst>
              <a:ext uri="{FF2B5EF4-FFF2-40B4-BE49-F238E27FC236}">
                <a16:creationId xmlns:a16="http://schemas.microsoft.com/office/drawing/2014/main" id="{4D2BA53B-DFE4-46D6-B714-730C390BC8E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2566" y="2474423"/>
            <a:ext cx="198293" cy="236369"/>
          </a:xfrm>
          <a:prstGeom prst="rect">
            <a:avLst/>
          </a:prstGeom>
          <a:noFill/>
          <a:ln>
            <a:noFill/>
          </a:ln>
        </p:spPr>
      </p:pic>
      <p:sp>
        <p:nvSpPr>
          <p:cNvPr id="21" name="TextBox 20">
            <a:extLst>
              <a:ext uri="{FF2B5EF4-FFF2-40B4-BE49-F238E27FC236}">
                <a16:creationId xmlns:a16="http://schemas.microsoft.com/office/drawing/2014/main" id="{E88637FE-6766-480A-B0CE-7506E015797C}"/>
              </a:ext>
            </a:extLst>
          </p:cNvPr>
          <p:cNvSpPr txBox="1"/>
          <p:nvPr/>
        </p:nvSpPr>
        <p:spPr>
          <a:xfrm>
            <a:off x="6041178" y="2652934"/>
            <a:ext cx="1199313" cy="230832"/>
          </a:xfrm>
          <a:prstGeom prst="rect">
            <a:avLst/>
          </a:prstGeom>
          <a:noFill/>
        </p:spPr>
        <p:txBody>
          <a:bodyPr wrap="square" rtlCol="0">
            <a:spAutoFit/>
          </a:bodyPr>
          <a:lstStyle/>
          <a:p>
            <a:r>
              <a:rPr lang="en-US" sz="900">
                <a:solidFill>
                  <a:srgbClr val="000000"/>
                </a:solidFill>
                <a:latin typeface="Arial"/>
              </a:rPr>
              <a:t>France</a:t>
            </a:r>
          </a:p>
        </p:txBody>
      </p:sp>
      <p:pic>
        <p:nvPicPr>
          <p:cNvPr id="22" name="Picture 21" descr="C:\Users\meera.m.warrier\Downloads\download.jpg">
            <a:extLst>
              <a:ext uri="{FF2B5EF4-FFF2-40B4-BE49-F238E27FC236}">
                <a16:creationId xmlns:a16="http://schemas.microsoft.com/office/drawing/2014/main" id="{A8537791-B548-4BF2-B33F-2BDD878675E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02018" y="4264794"/>
            <a:ext cx="198293" cy="236369"/>
          </a:xfrm>
          <a:prstGeom prst="rect">
            <a:avLst/>
          </a:prstGeom>
          <a:noFill/>
          <a:ln>
            <a:noFill/>
          </a:ln>
        </p:spPr>
      </p:pic>
      <p:sp>
        <p:nvSpPr>
          <p:cNvPr id="23" name="TextBox 22">
            <a:extLst>
              <a:ext uri="{FF2B5EF4-FFF2-40B4-BE49-F238E27FC236}">
                <a16:creationId xmlns:a16="http://schemas.microsoft.com/office/drawing/2014/main" id="{4390A4F6-5012-4C79-B824-C50FF241CE91}"/>
              </a:ext>
            </a:extLst>
          </p:cNvPr>
          <p:cNvSpPr txBox="1"/>
          <p:nvPr/>
        </p:nvSpPr>
        <p:spPr>
          <a:xfrm>
            <a:off x="9122189" y="3612442"/>
            <a:ext cx="371578" cy="230832"/>
          </a:xfrm>
          <a:prstGeom prst="rect">
            <a:avLst/>
          </a:prstGeom>
          <a:noFill/>
        </p:spPr>
        <p:txBody>
          <a:bodyPr wrap="square" rtlCol="0">
            <a:spAutoFit/>
          </a:bodyPr>
          <a:lstStyle/>
          <a:p>
            <a:r>
              <a:rPr lang="en-US" sz="900">
                <a:solidFill>
                  <a:srgbClr val="000000"/>
                </a:solidFill>
                <a:latin typeface="Arial"/>
              </a:rPr>
              <a:t>HK</a:t>
            </a:r>
          </a:p>
        </p:txBody>
      </p:sp>
      <p:sp>
        <p:nvSpPr>
          <p:cNvPr id="24" name="TextBox 23">
            <a:extLst>
              <a:ext uri="{FF2B5EF4-FFF2-40B4-BE49-F238E27FC236}">
                <a16:creationId xmlns:a16="http://schemas.microsoft.com/office/drawing/2014/main" id="{DD1ACD84-3538-41C8-B15A-52AEED352879}"/>
              </a:ext>
            </a:extLst>
          </p:cNvPr>
          <p:cNvSpPr txBox="1"/>
          <p:nvPr/>
        </p:nvSpPr>
        <p:spPr>
          <a:xfrm>
            <a:off x="9180645" y="4507940"/>
            <a:ext cx="777354" cy="230832"/>
          </a:xfrm>
          <a:prstGeom prst="rect">
            <a:avLst/>
          </a:prstGeom>
          <a:noFill/>
        </p:spPr>
        <p:txBody>
          <a:bodyPr wrap="square" rtlCol="0">
            <a:spAutoFit/>
          </a:bodyPr>
          <a:lstStyle/>
          <a:p>
            <a:r>
              <a:rPr lang="en-US" sz="900">
                <a:solidFill>
                  <a:srgbClr val="000000"/>
                </a:solidFill>
                <a:latin typeface="Arial"/>
              </a:rPr>
              <a:t>Indonesia</a:t>
            </a:r>
          </a:p>
        </p:txBody>
      </p:sp>
      <p:pic>
        <p:nvPicPr>
          <p:cNvPr id="25" name="Picture 24" descr="C:\Users\meera.m.warrier\Downloads\download.jpg">
            <a:extLst>
              <a:ext uri="{FF2B5EF4-FFF2-40B4-BE49-F238E27FC236}">
                <a16:creationId xmlns:a16="http://schemas.microsoft.com/office/drawing/2014/main" id="{2DED33CF-3688-447B-AB66-FA08F544BD6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4564" y="2218595"/>
            <a:ext cx="198293" cy="236369"/>
          </a:xfrm>
          <a:prstGeom prst="rect">
            <a:avLst/>
          </a:prstGeom>
          <a:noFill/>
          <a:ln>
            <a:noFill/>
          </a:ln>
        </p:spPr>
      </p:pic>
      <p:sp>
        <p:nvSpPr>
          <p:cNvPr id="26" name="TextBox 25">
            <a:extLst>
              <a:ext uri="{FF2B5EF4-FFF2-40B4-BE49-F238E27FC236}">
                <a16:creationId xmlns:a16="http://schemas.microsoft.com/office/drawing/2014/main" id="{AEBE5DCA-2033-48C1-AB02-CFB88C2F9CE0}"/>
              </a:ext>
            </a:extLst>
          </p:cNvPr>
          <p:cNvSpPr txBox="1"/>
          <p:nvPr/>
        </p:nvSpPr>
        <p:spPr>
          <a:xfrm>
            <a:off x="5653710" y="2402533"/>
            <a:ext cx="1199313" cy="230832"/>
          </a:xfrm>
          <a:prstGeom prst="rect">
            <a:avLst/>
          </a:prstGeom>
          <a:noFill/>
        </p:spPr>
        <p:txBody>
          <a:bodyPr wrap="square" rtlCol="0">
            <a:spAutoFit/>
          </a:bodyPr>
          <a:lstStyle/>
          <a:p>
            <a:r>
              <a:rPr lang="en-US" sz="900">
                <a:solidFill>
                  <a:srgbClr val="000000"/>
                </a:solidFill>
                <a:latin typeface="Arial"/>
              </a:rPr>
              <a:t>Ireland</a:t>
            </a:r>
          </a:p>
        </p:txBody>
      </p:sp>
      <p:pic>
        <p:nvPicPr>
          <p:cNvPr id="27" name="Picture 26" descr="C:\Users\meera.m.warrier\Downloads\download.jpg">
            <a:extLst>
              <a:ext uri="{FF2B5EF4-FFF2-40B4-BE49-F238E27FC236}">
                <a16:creationId xmlns:a16="http://schemas.microsoft.com/office/drawing/2014/main" id="{B388B34D-D836-4352-B8D2-228298915D5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6657" y="2749460"/>
            <a:ext cx="198293" cy="236369"/>
          </a:xfrm>
          <a:prstGeom prst="rect">
            <a:avLst/>
          </a:prstGeom>
          <a:noFill/>
          <a:ln>
            <a:noFill/>
          </a:ln>
        </p:spPr>
      </p:pic>
      <p:sp>
        <p:nvSpPr>
          <p:cNvPr id="28" name="TextBox 27">
            <a:extLst>
              <a:ext uri="{FF2B5EF4-FFF2-40B4-BE49-F238E27FC236}">
                <a16:creationId xmlns:a16="http://schemas.microsoft.com/office/drawing/2014/main" id="{75A84646-4290-4BB0-8E3A-5C590FBAFF8C}"/>
              </a:ext>
            </a:extLst>
          </p:cNvPr>
          <p:cNvSpPr txBox="1"/>
          <p:nvPr/>
        </p:nvSpPr>
        <p:spPr>
          <a:xfrm>
            <a:off x="6346921" y="2931310"/>
            <a:ext cx="1199313" cy="230832"/>
          </a:xfrm>
          <a:prstGeom prst="rect">
            <a:avLst/>
          </a:prstGeom>
          <a:noFill/>
        </p:spPr>
        <p:txBody>
          <a:bodyPr wrap="square" rtlCol="0">
            <a:spAutoFit/>
          </a:bodyPr>
          <a:lstStyle/>
          <a:p>
            <a:r>
              <a:rPr lang="en-US" sz="900">
                <a:solidFill>
                  <a:srgbClr val="000000"/>
                </a:solidFill>
                <a:latin typeface="Arial"/>
              </a:rPr>
              <a:t>Italy</a:t>
            </a:r>
          </a:p>
        </p:txBody>
      </p:sp>
      <p:pic>
        <p:nvPicPr>
          <p:cNvPr id="29" name="Picture 28" descr="C:\Users\meera.m.warrier\Downloads\download.jpg">
            <a:extLst>
              <a:ext uri="{FF2B5EF4-FFF2-40B4-BE49-F238E27FC236}">
                <a16:creationId xmlns:a16="http://schemas.microsoft.com/office/drawing/2014/main" id="{69B68472-838B-4B8F-A10C-24C2FC0785F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80647" y="3430633"/>
            <a:ext cx="198293" cy="236369"/>
          </a:xfrm>
          <a:prstGeom prst="rect">
            <a:avLst/>
          </a:prstGeom>
          <a:noFill/>
          <a:ln>
            <a:noFill/>
          </a:ln>
        </p:spPr>
      </p:pic>
      <p:pic>
        <p:nvPicPr>
          <p:cNvPr id="30" name="Picture 29" descr="C:\Users\meera.m.warrier\Downloads\download.jpg">
            <a:extLst>
              <a:ext uri="{FF2B5EF4-FFF2-40B4-BE49-F238E27FC236}">
                <a16:creationId xmlns:a16="http://schemas.microsoft.com/office/drawing/2014/main" id="{EECF0AE6-6181-44FE-B68E-673A1E96300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3128" y="3469994"/>
            <a:ext cx="198293" cy="236369"/>
          </a:xfrm>
          <a:prstGeom prst="rect">
            <a:avLst/>
          </a:prstGeom>
          <a:noFill/>
          <a:ln>
            <a:noFill/>
          </a:ln>
        </p:spPr>
      </p:pic>
      <p:pic>
        <p:nvPicPr>
          <p:cNvPr id="31" name="Picture 30" descr="C:\Users\meera.m.warrier\Downloads\download.jpg">
            <a:extLst>
              <a:ext uri="{FF2B5EF4-FFF2-40B4-BE49-F238E27FC236}">
                <a16:creationId xmlns:a16="http://schemas.microsoft.com/office/drawing/2014/main" id="{9CA36E44-1AFE-4AB3-B427-89CE408940F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59708" y="2751165"/>
            <a:ext cx="198293" cy="236369"/>
          </a:xfrm>
          <a:prstGeom prst="rect">
            <a:avLst/>
          </a:prstGeom>
          <a:noFill/>
          <a:ln>
            <a:noFill/>
          </a:ln>
        </p:spPr>
      </p:pic>
      <p:sp>
        <p:nvSpPr>
          <p:cNvPr id="32" name="TextBox 31">
            <a:extLst>
              <a:ext uri="{FF2B5EF4-FFF2-40B4-BE49-F238E27FC236}">
                <a16:creationId xmlns:a16="http://schemas.microsoft.com/office/drawing/2014/main" id="{642EB53E-27A9-4232-A090-A98646F62CE9}"/>
              </a:ext>
            </a:extLst>
          </p:cNvPr>
          <p:cNvSpPr txBox="1"/>
          <p:nvPr/>
        </p:nvSpPr>
        <p:spPr>
          <a:xfrm>
            <a:off x="9817431" y="2931310"/>
            <a:ext cx="504135" cy="230832"/>
          </a:xfrm>
          <a:prstGeom prst="rect">
            <a:avLst/>
          </a:prstGeom>
          <a:noFill/>
        </p:spPr>
        <p:txBody>
          <a:bodyPr wrap="square" rtlCol="0">
            <a:spAutoFit/>
          </a:bodyPr>
          <a:lstStyle/>
          <a:p>
            <a:r>
              <a:rPr lang="en-US" sz="900">
                <a:solidFill>
                  <a:srgbClr val="000000"/>
                </a:solidFill>
                <a:latin typeface="Arial"/>
              </a:rPr>
              <a:t>Japan</a:t>
            </a:r>
          </a:p>
        </p:txBody>
      </p:sp>
      <p:pic>
        <p:nvPicPr>
          <p:cNvPr id="33" name="Picture 32" descr="C:\Users\meera.m.warrier\Downloads\download.jpg">
            <a:extLst>
              <a:ext uri="{FF2B5EF4-FFF2-40B4-BE49-F238E27FC236}">
                <a16:creationId xmlns:a16="http://schemas.microsoft.com/office/drawing/2014/main" id="{4C299204-1FCE-43EF-9596-CB1F44E72EC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4785" y="2071816"/>
            <a:ext cx="215268" cy="236369"/>
          </a:xfrm>
          <a:prstGeom prst="rect">
            <a:avLst/>
          </a:prstGeom>
          <a:noFill/>
          <a:ln>
            <a:noFill/>
          </a:ln>
        </p:spPr>
      </p:pic>
      <p:sp>
        <p:nvSpPr>
          <p:cNvPr id="34" name="TextBox 33">
            <a:extLst>
              <a:ext uri="{FF2B5EF4-FFF2-40B4-BE49-F238E27FC236}">
                <a16:creationId xmlns:a16="http://schemas.microsoft.com/office/drawing/2014/main" id="{CCE69149-4B62-4297-8093-DFBE4B8904A0}"/>
              </a:ext>
            </a:extLst>
          </p:cNvPr>
          <p:cNvSpPr txBox="1"/>
          <p:nvPr/>
        </p:nvSpPr>
        <p:spPr>
          <a:xfrm>
            <a:off x="6769028" y="2275806"/>
            <a:ext cx="528609" cy="230832"/>
          </a:xfrm>
          <a:prstGeom prst="rect">
            <a:avLst/>
          </a:prstGeom>
          <a:noFill/>
        </p:spPr>
        <p:txBody>
          <a:bodyPr wrap="square" rtlCol="0">
            <a:spAutoFit/>
          </a:bodyPr>
          <a:lstStyle/>
          <a:p>
            <a:r>
              <a:rPr lang="en-US" sz="900">
                <a:solidFill>
                  <a:srgbClr val="000000"/>
                </a:solidFill>
                <a:latin typeface="Arial"/>
              </a:rPr>
              <a:t>Latvia</a:t>
            </a:r>
          </a:p>
        </p:txBody>
      </p:sp>
      <p:pic>
        <p:nvPicPr>
          <p:cNvPr id="35" name="Picture 34" descr="C:\Users\meera.m.warrier\Downloads\download.jpg">
            <a:extLst>
              <a:ext uri="{FF2B5EF4-FFF2-40B4-BE49-F238E27FC236}">
                <a16:creationId xmlns:a16="http://schemas.microsoft.com/office/drawing/2014/main" id="{E05BFD78-B1CA-423F-9A4A-215BAB7A97C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5127" y="4079286"/>
            <a:ext cx="198293" cy="236369"/>
          </a:xfrm>
          <a:prstGeom prst="rect">
            <a:avLst/>
          </a:prstGeom>
          <a:noFill/>
          <a:ln>
            <a:noFill/>
          </a:ln>
        </p:spPr>
      </p:pic>
      <p:sp>
        <p:nvSpPr>
          <p:cNvPr id="36" name="TextBox 35">
            <a:extLst>
              <a:ext uri="{FF2B5EF4-FFF2-40B4-BE49-F238E27FC236}">
                <a16:creationId xmlns:a16="http://schemas.microsoft.com/office/drawing/2014/main" id="{15A18971-00EB-41E9-84A0-76C831478122}"/>
              </a:ext>
            </a:extLst>
          </p:cNvPr>
          <p:cNvSpPr txBox="1"/>
          <p:nvPr/>
        </p:nvSpPr>
        <p:spPr>
          <a:xfrm>
            <a:off x="8591272" y="4322430"/>
            <a:ext cx="759571" cy="230832"/>
          </a:xfrm>
          <a:prstGeom prst="rect">
            <a:avLst/>
          </a:prstGeom>
          <a:noFill/>
        </p:spPr>
        <p:txBody>
          <a:bodyPr wrap="square" rtlCol="0">
            <a:spAutoFit/>
          </a:bodyPr>
          <a:lstStyle/>
          <a:p>
            <a:r>
              <a:rPr lang="en-US" sz="900">
                <a:solidFill>
                  <a:srgbClr val="000000"/>
                </a:solidFill>
                <a:latin typeface="Arial"/>
              </a:rPr>
              <a:t>Malaysia</a:t>
            </a:r>
          </a:p>
        </p:txBody>
      </p:sp>
      <p:pic>
        <p:nvPicPr>
          <p:cNvPr id="37" name="Picture 36" descr="C:\Users\meera.m.warrier\Downloads\download.jpg">
            <a:extLst>
              <a:ext uri="{FF2B5EF4-FFF2-40B4-BE49-F238E27FC236}">
                <a16:creationId xmlns:a16="http://schemas.microsoft.com/office/drawing/2014/main" id="{99C4C6A4-B332-431C-AAE2-5EEC23BB84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3506" y="5054115"/>
            <a:ext cx="198293" cy="236369"/>
          </a:xfrm>
          <a:prstGeom prst="rect">
            <a:avLst/>
          </a:prstGeom>
          <a:noFill/>
          <a:ln>
            <a:noFill/>
          </a:ln>
        </p:spPr>
      </p:pic>
      <p:sp>
        <p:nvSpPr>
          <p:cNvPr id="38" name="TextBox 37">
            <a:extLst>
              <a:ext uri="{FF2B5EF4-FFF2-40B4-BE49-F238E27FC236}">
                <a16:creationId xmlns:a16="http://schemas.microsoft.com/office/drawing/2014/main" id="{3776EDAC-88E4-417C-A390-38FE47EAADFF}"/>
              </a:ext>
            </a:extLst>
          </p:cNvPr>
          <p:cNvSpPr txBox="1"/>
          <p:nvPr/>
        </p:nvSpPr>
        <p:spPr>
          <a:xfrm>
            <a:off x="7540380" y="5278028"/>
            <a:ext cx="735133" cy="230832"/>
          </a:xfrm>
          <a:prstGeom prst="rect">
            <a:avLst/>
          </a:prstGeom>
          <a:noFill/>
        </p:spPr>
        <p:txBody>
          <a:bodyPr wrap="square" rtlCol="0">
            <a:spAutoFit/>
          </a:bodyPr>
          <a:lstStyle/>
          <a:p>
            <a:r>
              <a:rPr lang="en-US" sz="900">
                <a:solidFill>
                  <a:srgbClr val="000000"/>
                </a:solidFill>
                <a:latin typeface="Arial"/>
              </a:rPr>
              <a:t>Mauritius</a:t>
            </a:r>
          </a:p>
        </p:txBody>
      </p:sp>
      <p:sp>
        <p:nvSpPr>
          <p:cNvPr id="39" name="TextBox 38">
            <a:extLst>
              <a:ext uri="{FF2B5EF4-FFF2-40B4-BE49-F238E27FC236}">
                <a16:creationId xmlns:a16="http://schemas.microsoft.com/office/drawing/2014/main" id="{C9556503-38A1-43E8-8B5A-522FB0F99CDB}"/>
              </a:ext>
            </a:extLst>
          </p:cNvPr>
          <p:cNvSpPr txBox="1"/>
          <p:nvPr/>
        </p:nvSpPr>
        <p:spPr>
          <a:xfrm>
            <a:off x="2833424" y="3683179"/>
            <a:ext cx="546963" cy="230832"/>
          </a:xfrm>
          <a:prstGeom prst="rect">
            <a:avLst/>
          </a:prstGeom>
          <a:noFill/>
        </p:spPr>
        <p:txBody>
          <a:bodyPr wrap="square" rtlCol="0">
            <a:spAutoFit/>
          </a:bodyPr>
          <a:lstStyle/>
          <a:p>
            <a:r>
              <a:rPr lang="en-US" sz="900">
                <a:solidFill>
                  <a:srgbClr val="000000"/>
                </a:solidFill>
                <a:latin typeface="Arial"/>
              </a:rPr>
              <a:t>Mexico</a:t>
            </a:r>
          </a:p>
        </p:txBody>
      </p:sp>
      <p:sp>
        <p:nvSpPr>
          <p:cNvPr id="40" name="TextBox 39">
            <a:extLst>
              <a:ext uri="{FF2B5EF4-FFF2-40B4-BE49-F238E27FC236}">
                <a16:creationId xmlns:a16="http://schemas.microsoft.com/office/drawing/2014/main" id="{EA4D2DBF-0780-49F2-A1D5-1D72E7B495CA}"/>
              </a:ext>
            </a:extLst>
          </p:cNvPr>
          <p:cNvSpPr txBox="1"/>
          <p:nvPr/>
        </p:nvSpPr>
        <p:spPr>
          <a:xfrm>
            <a:off x="6301000" y="2041092"/>
            <a:ext cx="857913" cy="230832"/>
          </a:xfrm>
          <a:prstGeom prst="rect">
            <a:avLst/>
          </a:prstGeom>
          <a:noFill/>
        </p:spPr>
        <p:txBody>
          <a:bodyPr wrap="square" rtlCol="0">
            <a:spAutoFit/>
          </a:bodyPr>
          <a:lstStyle/>
          <a:p>
            <a:r>
              <a:rPr lang="en-US" sz="900">
                <a:solidFill>
                  <a:srgbClr val="000000"/>
                </a:solidFill>
                <a:latin typeface="Arial"/>
              </a:rPr>
              <a:t>NL</a:t>
            </a:r>
          </a:p>
        </p:txBody>
      </p:sp>
      <p:pic>
        <p:nvPicPr>
          <p:cNvPr id="41" name="Picture 40" descr="C:\Users\meera.m.warrier\Downloads\download.jpg">
            <a:extLst>
              <a:ext uri="{FF2B5EF4-FFF2-40B4-BE49-F238E27FC236}">
                <a16:creationId xmlns:a16="http://schemas.microsoft.com/office/drawing/2014/main" id="{818F7D88-75BB-42FA-8DC4-59095511972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9115" y="4389759"/>
            <a:ext cx="198293" cy="236369"/>
          </a:xfrm>
          <a:prstGeom prst="rect">
            <a:avLst/>
          </a:prstGeom>
          <a:noFill/>
          <a:ln>
            <a:noFill/>
          </a:ln>
        </p:spPr>
      </p:pic>
      <p:sp>
        <p:nvSpPr>
          <p:cNvPr id="42" name="TextBox 41">
            <a:extLst>
              <a:ext uri="{FF2B5EF4-FFF2-40B4-BE49-F238E27FC236}">
                <a16:creationId xmlns:a16="http://schemas.microsoft.com/office/drawing/2014/main" id="{5D758AD4-A2E1-4F14-9B97-661E0EB2B903}"/>
              </a:ext>
            </a:extLst>
          </p:cNvPr>
          <p:cNvSpPr txBox="1"/>
          <p:nvPr/>
        </p:nvSpPr>
        <p:spPr>
          <a:xfrm>
            <a:off x="10114976" y="4598610"/>
            <a:ext cx="365458" cy="230832"/>
          </a:xfrm>
          <a:prstGeom prst="rect">
            <a:avLst/>
          </a:prstGeom>
          <a:noFill/>
        </p:spPr>
        <p:txBody>
          <a:bodyPr wrap="square" rtlCol="0">
            <a:spAutoFit/>
          </a:bodyPr>
          <a:lstStyle/>
          <a:p>
            <a:r>
              <a:rPr lang="en-US" sz="900">
                <a:solidFill>
                  <a:srgbClr val="000000"/>
                </a:solidFill>
                <a:latin typeface="Arial"/>
              </a:rPr>
              <a:t>NZ</a:t>
            </a:r>
          </a:p>
        </p:txBody>
      </p:sp>
      <p:pic>
        <p:nvPicPr>
          <p:cNvPr id="43" name="Picture 42" descr="C:\Users\meera.m.warrier\Downloads\download.jpg">
            <a:extLst>
              <a:ext uri="{FF2B5EF4-FFF2-40B4-BE49-F238E27FC236}">
                <a16:creationId xmlns:a16="http://schemas.microsoft.com/office/drawing/2014/main" id="{B933D698-AADE-4A32-983A-2A13259CCAE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9816" y="1683731"/>
            <a:ext cx="198293" cy="236369"/>
          </a:xfrm>
          <a:prstGeom prst="rect">
            <a:avLst/>
          </a:prstGeom>
          <a:noFill/>
          <a:ln>
            <a:noFill/>
          </a:ln>
        </p:spPr>
      </p:pic>
      <p:sp>
        <p:nvSpPr>
          <p:cNvPr id="44" name="TextBox 43">
            <a:extLst>
              <a:ext uri="{FF2B5EF4-FFF2-40B4-BE49-F238E27FC236}">
                <a16:creationId xmlns:a16="http://schemas.microsoft.com/office/drawing/2014/main" id="{E6C72487-0673-47E8-B17C-1E1C8EEA1D98}"/>
              </a:ext>
            </a:extLst>
          </p:cNvPr>
          <p:cNvSpPr txBox="1"/>
          <p:nvPr/>
        </p:nvSpPr>
        <p:spPr>
          <a:xfrm>
            <a:off x="5976808" y="1771151"/>
            <a:ext cx="625745" cy="230832"/>
          </a:xfrm>
          <a:prstGeom prst="rect">
            <a:avLst/>
          </a:prstGeom>
          <a:noFill/>
        </p:spPr>
        <p:txBody>
          <a:bodyPr wrap="square" rtlCol="0">
            <a:spAutoFit/>
          </a:bodyPr>
          <a:lstStyle/>
          <a:p>
            <a:r>
              <a:rPr lang="en-US" sz="900">
                <a:solidFill>
                  <a:srgbClr val="000000"/>
                </a:solidFill>
                <a:latin typeface="Arial"/>
              </a:rPr>
              <a:t>Norway</a:t>
            </a:r>
          </a:p>
        </p:txBody>
      </p:sp>
      <p:pic>
        <p:nvPicPr>
          <p:cNvPr id="45" name="Picture 44" descr="C:\Users\meera.m.warrier\Downloads\download.jpg">
            <a:extLst>
              <a:ext uri="{FF2B5EF4-FFF2-40B4-BE49-F238E27FC236}">
                <a16:creationId xmlns:a16="http://schemas.microsoft.com/office/drawing/2014/main" id="{9782E15D-1B34-4DE8-AFA2-8214F7ED5C5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47680" y="3735144"/>
            <a:ext cx="198293" cy="236369"/>
          </a:xfrm>
          <a:prstGeom prst="rect">
            <a:avLst/>
          </a:prstGeom>
          <a:noFill/>
          <a:ln>
            <a:noFill/>
          </a:ln>
        </p:spPr>
      </p:pic>
      <p:sp>
        <p:nvSpPr>
          <p:cNvPr id="46" name="Rectangle 45">
            <a:extLst>
              <a:ext uri="{FF2B5EF4-FFF2-40B4-BE49-F238E27FC236}">
                <a16:creationId xmlns:a16="http://schemas.microsoft.com/office/drawing/2014/main" id="{B247B5E7-9B2B-49FB-AE70-1ECB63A607D9}"/>
              </a:ext>
            </a:extLst>
          </p:cNvPr>
          <p:cNvSpPr/>
          <p:nvPr/>
        </p:nvSpPr>
        <p:spPr>
          <a:xfrm>
            <a:off x="9672453" y="3952360"/>
            <a:ext cx="400128" cy="230832"/>
          </a:xfrm>
          <a:prstGeom prst="rect">
            <a:avLst/>
          </a:prstGeom>
        </p:spPr>
        <p:txBody>
          <a:bodyPr wrap="square">
            <a:spAutoFit/>
          </a:bodyPr>
          <a:lstStyle/>
          <a:p>
            <a:r>
              <a:rPr lang="en-US" sz="900">
                <a:solidFill>
                  <a:srgbClr val="000000"/>
                </a:solidFill>
                <a:latin typeface="Arial"/>
              </a:rPr>
              <a:t>Phil</a:t>
            </a:r>
          </a:p>
        </p:txBody>
      </p:sp>
      <p:pic>
        <p:nvPicPr>
          <p:cNvPr id="47" name="Picture 46" descr="C:\Users\meera.m.warrier\Downloads\download.jpg">
            <a:extLst>
              <a:ext uri="{FF2B5EF4-FFF2-40B4-BE49-F238E27FC236}">
                <a16:creationId xmlns:a16="http://schemas.microsoft.com/office/drawing/2014/main" id="{30E58674-6E16-45C2-A6AB-19267464815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6947" y="3405428"/>
            <a:ext cx="198293" cy="236369"/>
          </a:xfrm>
          <a:prstGeom prst="rect">
            <a:avLst/>
          </a:prstGeom>
          <a:noFill/>
          <a:ln>
            <a:noFill/>
          </a:ln>
        </p:spPr>
      </p:pic>
      <p:sp>
        <p:nvSpPr>
          <p:cNvPr id="48" name="TextBox 47">
            <a:extLst>
              <a:ext uri="{FF2B5EF4-FFF2-40B4-BE49-F238E27FC236}">
                <a16:creationId xmlns:a16="http://schemas.microsoft.com/office/drawing/2014/main" id="{EE85EC20-3905-4D35-A044-184BFD1A1709}"/>
              </a:ext>
            </a:extLst>
          </p:cNvPr>
          <p:cNvSpPr txBox="1"/>
          <p:nvPr/>
        </p:nvSpPr>
        <p:spPr>
          <a:xfrm>
            <a:off x="7205729" y="3693266"/>
            <a:ext cx="799847" cy="369332"/>
          </a:xfrm>
          <a:prstGeom prst="rect">
            <a:avLst/>
          </a:prstGeom>
          <a:noFill/>
        </p:spPr>
        <p:txBody>
          <a:bodyPr wrap="square" rtlCol="0">
            <a:spAutoFit/>
          </a:bodyPr>
          <a:lstStyle/>
          <a:p>
            <a:r>
              <a:rPr lang="en-US" sz="900">
                <a:solidFill>
                  <a:srgbClr val="000000"/>
                </a:solidFill>
                <a:latin typeface="Arial"/>
              </a:rPr>
              <a:t>Saudi Arabia</a:t>
            </a:r>
          </a:p>
        </p:txBody>
      </p:sp>
      <p:pic>
        <p:nvPicPr>
          <p:cNvPr id="49" name="Picture 48" descr="C:\Users\meera.m.warrier\Downloads\download.jpg">
            <a:extLst>
              <a:ext uri="{FF2B5EF4-FFF2-40B4-BE49-F238E27FC236}">
                <a16:creationId xmlns:a16="http://schemas.microsoft.com/office/drawing/2014/main" id="{A4F9DBFF-A46D-4650-BBF3-C1859E3AECE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6503" y="4491397"/>
            <a:ext cx="198293" cy="236369"/>
          </a:xfrm>
          <a:prstGeom prst="rect">
            <a:avLst/>
          </a:prstGeom>
          <a:noFill/>
          <a:ln>
            <a:noFill/>
          </a:ln>
        </p:spPr>
      </p:pic>
      <p:sp>
        <p:nvSpPr>
          <p:cNvPr id="50" name="TextBox 49">
            <a:extLst>
              <a:ext uri="{FF2B5EF4-FFF2-40B4-BE49-F238E27FC236}">
                <a16:creationId xmlns:a16="http://schemas.microsoft.com/office/drawing/2014/main" id="{6B3A8551-02AE-4140-950E-1459F450A8BD}"/>
              </a:ext>
            </a:extLst>
          </p:cNvPr>
          <p:cNvSpPr txBox="1"/>
          <p:nvPr/>
        </p:nvSpPr>
        <p:spPr>
          <a:xfrm>
            <a:off x="8782987" y="4659899"/>
            <a:ext cx="777396" cy="230832"/>
          </a:xfrm>
          <a:prstGeom prst="rect">
            <a:avLst/>
          </a:prstGeom>
          <a:noFill/>
        </p:spPr>
        <p:txBody>
          <a:bodyPr wrap="square" rtlCol="0">
            <a:spAutoFit/>
          </a:bodyPr>
          <a:lstStyle/>
          <a:p>
            <a:r>
              <a:rPr lang="en-US" sz="900">
                <a:solidFill>
                  <a:srgbClr val="000000"/>
                </a:solidFill>
                <a:latin typeface="Arial"/>
              </a:rPr>
              <a:t>Singapore</a:t>
            </a:r>
          </a:p>
        </p:txBody>
      </p:sp>
      <p:pic>
        <p:nvPicPr>
          <p:cNvPr id="51" name="Picture 50" descr="C:\Users\meera.m.warrier\Downloads\download.jpg">
            <a:extLst>
              <a:ext uri="{FF2B5EF4-FFF2-40B4-BE49-F238E27FC236}">
                <a16:creationId xmlns:a16="http://schemas.microsoft.com/office/drawing/2014/main" id="{5B8722FC-F9B2-420B-B9B3-0FDC48077D4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1123" y="5056961"/>
            <a:ext cx="198293" cy="236369"/>
          </a:xfrm>
          <a:prstGeom prst="rect">
            <a:avLst/>
          </a:prstGeom>
          <a:noFill/>
          <a:ln>
            <a:noFill/>
          </a:ln>
        </p:spPr>
      </p:pic>
      <p:sp>
        <p:nvSpPr>
          <p:cNvPr id="52" name="TextBox 51">
            <a:extLst>
              <a:ext uri="{FF2B5EF4-FFF2-40B4-BE49-F238E27FC236}">
                <a16:creationId xmlns:a16="http://schemas.microsoft.com/office/drawing/2014/main" id="{3C0B7C1E-9F84-4C0B-98A3-8F0ABE217F74}"/>
              </a:ext>
            </a:extLst>
          </p:cNvPr>
          <p:cNvSpPr txBox="1"/>
          <p:nvPr/>
        </p:nvSpPr>
        <p:spPr>
          <a:xfrm>
            <a:off x="6689467" y="5218780"/>
            <a:ext cx="769257" cy="369332"/>
          </a:xfrm>
          <a:prstGeom prst="rect">
            <a:avLst/>
          </a:prstGeom>
          <a:noFill/>
        </p:spPr>
        <p:txBody>
          <a:bodyPr wrap="square" rtlCol="0">
            <a:spAutoFit/>
          </a:bodyPr>
          <a:lstStyle/>
          <a:p>
            <a:r>
              <a:rPr lang="en-US" sz="900">
                <a:solidFill>
                  <a:srgbClr val="000000"/>
                </a:solidFill>
                <a:latin typeface="Arial"/>
              </a:rPr>
              <a:t>South Africa</a:t>
            </a:r>
          </a:p>
        </p:txBody>
      </p:sp>
      <p:pic>
        <p:nvPicPr>
          <p:cNvPr id="53" name="Picture 52" descr="C:\Users\meera.m.warrier\Downloads\download.jpg">
            <a:extLst>
              <a:ext uri="{FF2B5EF4-FFF2-40B4-BE49-F238E27FC236}">
                <a16:creationId xmlns:a16="http://schemas.microsoft.com/office/drawing/2014/main" id="{AA6751ED-C28A-44BC-8FDD-E6816AB428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6596" y="2763976"/>
            <a:ext cx="198293" cy="236369"/>
          </a:xfrm>
          <a:prstGeom prst="rect">
            <a:avLst/>
          </a:prstGeom>
          <a:noFill/>
          <a:ln>
            <a:noFill/>
          </a:ln>
        </p:spPr>
      </p:pic>
      <p:sp>
        <p:nvSpPr>
          <p:cNvPr id="54" name="Rectangle 53">
            <a:extLst>
              <a:ext uri="{FF2B5EF4-FFF2-40B4-BE49-F238E27FC236}">
                <a16:creationId xmlns:a16="http://schemas.microsoft.com/office/drawing/2014/main" id="{ED980C5A-BD73-4CFB-AF5D-DA5B0E8FA604}"/>
              </a:ext>
            </a:extLst>
          </p:cNvPr>
          <p:cNvSpPr/>
          <p:nvPr/>
        </p:nvSpPr>
        <p:spPr>
          <a:xfrm>
            <a:off x="5766080" y="2961145"/>
            <a:ext cx="487820" cy="230832"/>
          </a:xfrm>
          <a:prstGeom prst="rect">
            <a:avLst/>
          </a:prstGeom>
        </p:spPr>
        <p:txBody>
          <a:bodyPr wrap="square">
            <a:spAutoFit/>
          </a:bodyPr>
          <a:lstStyle/>
          <a:p>
            <a:r>
              <a:rPr lang="en-US" sz="900">
                <a:solidFill>
                  <a:srgbClr val="000000"/>
                </a:solidFill>
                <a:latin typeface="Arial"/>
              </a:rPr>
              <a:t>Spain</a:t>
            </a:r>
          </a:p>
        </p:txBody>
      </p:sp>
      <p:pic>
        <p:nvPicPr>
          <p:cNvPr id="55" name="Picture 54" descr="C:\Users\meera.m.warrier\Downloads\download.jpg">
            <a:extLst>
              <a:ext uri="{FF2B5EF4-FFF2-40B4-BE49-F238E27FC236}">
                <a16:creationId xmlns:a16="http://schemas.microsoft.com/office/drawing/2014/main" id="{1EBEF67F-0DE1-40EE-B307-C29BD5F309C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0056" y="1920100"/>
            <a:ext cx="198293" cy="236369"/>
          </a:xfrm>
          <a:prstGeom prst="rect">
            <a:avLst/>
          </a:prstGeom>
          <a:noFill/>
          <a:ln>
            <a:noFill/>
          </a:ln>
        </p:spPr>
      </p:pic>
      <p:sp>
        <p:nvSpPr>
          <p:cNvPr id="56" name="TextBox 55">
            <a:extLst>
              <a:ext uri="{FF2B5EF4-FFF2-40B4-BE49-F238E27FC236}">
                <a16:creationId xmlns:a16="http://schemas.microsoft.com/office/drawing/2014/main" id="{11321B85-4A32-45EB-9DED-23D8C2F40C2B}"/>
              </a:ext>
            </a:extLst>
          </p:cNvPr>
          <p:cNvSpPr txBox="1"/>
          <p:nvPr/>
        </p:nvSpPr>
        <p:spPr>
          <a:xfrm>
            <a:off x="7173409" y="1995987"/>
            <a:ext cx="632618" cy="230832"/>
          </a:xfrm>
          <a:prstGeom prst="rect">
            <a:avLst/>
          </a:prstGeom>
          <a:noFill/>
        </p:spPr>
        <p:txBody>
          <a:bodyPr wrap="square" rtlCol="0">
            <a:spAutoFit/>
          </a:bodyPr>
          <a:lstStyle/>
          <a:p>
            <a:r>
              <a:rPr lang="en-US" sz="900">
                <a:solidFill>
                  <a:srgbClr val="000000"/>
                </a:solidFill>
                <a:latin typeface="Arial"/>
              </a:rPr>
              <a:t>Sweden</a:t>
            </a:r>
          </a:p>
        </p:txBody>
      </p:sp>
      <p:pic>
        <p:nvPicPr>
          <p:cNvPr id="57" name="Picture 56" descr="C:\Users\meera.m.warrier\Downloads\download.jpg">
            <a:extLst>
              <a:ext uri="{FF2B5EF4-FFF2-40B4-BE49-F238E27FC236}">
                <a16:creationId xmlns:a16="http://schemas.microsoft.com/office/drawing/2014/main" id="{234C3787-DEC5-49B7-B522-799C6427804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59416" y="2921836"/>
            <a:ext cx="198293" cy="236369"/>
          </a:xfrm>
          <a:prstGeom prst="rect">
            <a:avLst/>
          </a:prstGeom>
          <a:noFill/>
          <a:ln>
            <a:noFill/>
          </a:ln>
        </p:spPr>
      </p:pic>
      <p:pic>
        <p:nvPicPr>
          <p:cNvPr id="58" name="Picture 57" descr="C:\Users\meera.m.warrier\Downloads\download.jpg">
            <a:extLst>
              <a:ext uri="{FF2B5EF4-FFF2-40B4-BE49-F238E27FC236}">
                <a16:creationId xmlns:a16="http://schemas.microsoft.com/office/drawing/2014/main" id="{DC456352-389D-4364-B387-8910CAC72D1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424" y="3812524"/>
            <a:ext cx="198293" cy="236369"/>
          </a:xfrm>
          <a:prstGeom prst="rect">
            <a:avLst/>
          </a:prstGeom>
          <a:noFill/>
          <a:ln>
            <a:noFill/>
          </a:ln>
        </p:spPr>
      </p:pic>
      <p:sp>
        <p:nvSpPr>
          <p:cNvPr id="59" name="Rectangle 58">
            <a:extLst>
              <a:ext uri="{FF2B5EF4-FFF2-40B4-BE49-F238E27FC236}">
                <a16:creationId xmlns:a16="http://schemas.microsoft.com/office/drawing/2014/main" id="{AC5542CE-4404-4BD1-8904-83EBD1FACCA6}"/>
              </a:ext>
            </a:extLst>
          </p:cNvPr>
          <p:cNvSpPr/>
          <p:nvPr/>
        </p:nvSpPr>
        <p:spPr>
          <a:xfrm>
            <a:off x="9017031" y="3939931"/>
            <a:ext cx="655423" cy="230832"/>
          </a:xfrm>
          <a:prstGeom prst="rect">
            <a:avLst/>
          </a:prstGeom>
        </p:spPr>
        <p:txBody>
          <a:bodyPr wrap="square">
            <a:spAutoFit/>
          </a:bodyPr>
          <a:lstStyle/>
          <a:p>
            <a:r>
              <a:rPr lang="en-US" sz="900">
                <a:solidFill>
                  <a:srgbClr val="000000"/>
                </a:solidFill>
                <a:latin typeface="Arial"/>
              </a:rPr>
              <a:t>Thailand</a:t>
            </a:r>
          </a:p>
        </p:txBody>
      </p:sp>
      <p:pic>
        <p:nvPicPr>
          <p:cNvPr id="60" name="Picture 59" descr="C:\Users\meera.m.warrier\Downloads\download.jpg">
            <a:extLst>
              <a:ext uri="{FF2B5EF4-FFF2-40B4-BE49-F238E27FC236}">
                <a16:creationId xmlns:a16="http://schemas.microsoft.com/office/drawing/2014/main" id="{13ECB48A-F8E8-4AD0-830F-C6E3DE5BF3C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7905" y="3443710"/>
            <a:ext cx="198293" cy="236369"/>
          </a:xfrm>
          <a:prstGeom prst="rect">
            <a:avLst/>
          </a:prstGeom>
          <a:noFill/>
          <a:ln>
            <a:noFill/>
          </a:ln>
        </p:spPr>
      </p:pic>
      <p:sp>
        <p:nvSpPr>
          <p:cNvPr id="61" name="TextBox 60">
            <a:extLst>
              <a:ext uri="{FF2B5EF4-FFF2-40B4-BE49-F238E27FC236}">
                <a16:creationId xmlns:a16="http://schemas.microsoft.com/office/drawing/2014/main" id="{7F15FD93-9705-4A99-947B-1CCDE8E863D7}"/>
              </a:ext>
            </a:extLst>
          </p:cNvPr>
          <p:cNvSpPr txBox="1"/>
          <p:nvPr/>
        </p:nvSpPr>
        <p:spPr>
          <a:xfrm>
            <a:off x="7653504" y="3606860"/>
            <a:ext cx="436838" cy="230832"/>
          </a:xfrm>
          <a:prstGeom prst="rect">
            <a:avLst/>
          </a:prstGeom>
          <a:noFill/>
        </p:spPr>
        <p:txBody>
          <a:bodyPr wrap="square" rtlCol="0">
            <a:spAutoFit/>
          </a:bodyPr>
          <a:lstStyle/>
          <a:p>
            <a:r>
              <a:rPr lang="en-US" sz="900">
                <a:solidFill>
                  <a:srgbClr val="000000"/>
                </a:solidFill>
                <a:latin typeface="Arial"/>
              </a:rPr>
              <a:t>UAE</a:t>
            </a:r>
          </a:p>
        </p:txBody>
      </p:sp>
      <p:pic>
        <p:nvPicPr>
          <p:cNvPr id="62" name="Picture 61" descr="C:\Users\meera.m.warrier\Downloads\download.jpg">
            <a:extLst>
              <a:ext uri="{FF2B5EF4-FFF2-40B4-BE49-F238E27FC236}">
                <a16:creationId xmlns:a16="http://schemas.microsoft.com/office/drawing/2014/main" id="{D5D1B05D-A793-457C-9A79-CCB3B25525A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0535" y="2253202"/>
            <a:ext cx="198293" cy="236369"/>
          </a:xfrm>
          <a:prstGeom prst="rect">
            <a:avLst/>
          </a:prstGeom>
          <a:noFill/>
          <a:ln>
            <a:noFill/>
          </a:ln>
        </p:spPr>
      </p:pic>
      <p:sp>
        <p:nvSpPr>
          <p:cNvPr id="63" name="TextBox 62">
            <a:extLst>
              <a:ext uri="{FF2B5EF4-FFF2-40B4-BE49-F238E27FC236}">
                <a16:creationId xmlns:a16="http://schemas.microsoft.com/office/drawing/2014/main" id="{DC7DEFA3-8485-4ED9-B5E2-5B32E507CCC9}"/>
              </a:ext>
            </a:extLst>
          </p:cNvPr>
          <p:cNvSpPr txBox="1"/>
          <p:nvPr/>
        </p:nvSpPr>
        <p:spPr>
          <a:xfrm>
            <a:off x="6176075" y="2120608"/>
            <a:ext cx="361516" cy="230832"/>
          </a:xfrm>
          <a:prstGeom prst="rect">
            <a:avLst/>
          </a:prstGeom>
          <a:noFill/>
        </p:spPr>
        <p:txBody>
          <a:bodyPr wrap="square" rtlCol="0">
            <a:spAutoFit/>
          </a:bodyPr>
          <a:lstStyle/>
          <a:p>
            <a:r>
              <a:rPr lang="en-US" sz="900">
                <a:solidFill>
                  <a:srgbClr val="000000"/>
                </a:solidFill>
                <a:latin typeface="Arial"/>
              </a:rPr>
              <a:t>UK</a:t>
            </a:r>
          </a:p>
        </p:txBody>
      </p:sp>
      <p:pic>
        <p:nvPicPr>
          <p:cNvPr id="64" name="Picture 63" descr="C:\Users\meera.m.warrier\Downloads\download.jpg">
            <a:extLst>
              <a:ext uri="{FF2B5EF4-FFF2-40B4-BE49-F238E27FC236}">
                <a16:creationId xmlns:a16="http://schemas.microsoft.com/office/drawing/2014/main" id="{57A76F17-5182-4BD8-9662-701BDECFDE9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0532" y="2674334"/>
            <a:ext cx="198293" cy="236369"/>
          </a:xfrm>
          <a:prstGeom prst="rect">
            <a:avLst/>
          </a:prstGeom>
          <a:noFill/>
          <a:ln>
            <a:noFill/>
          </a:ln>
        </p:spPr>
      </p:pic>
      <p:sp>
        <p:nvSpPr>
          <p:cNvPr id="65" name="TextBox 64">
            <a:extLst>
              <a:ext uri="{FF2B5EF4-FFF2-40B4-BE49-F238E27FC236}">
                <a16:creationId xmlns:a16="http://schemas.microsoft.com/office/drawing/2014/main" id="{32B070F0-B956-4F3C-8F5F-1C3E6C36D50C}"/>
              </a:ext>
            </a:extLst>
          </p:cNvPr>
          <p:cNvSpPr txBox="1"/>
          <p:nvPr/>
        </p:nvSpPr>
        <p:spPr>
          <a:xfrm>
            <a:off x="6717185" y="2868148"/>
            <a:ext cx="1199313" cy="230832"/>
          </a:xfrm>
          <a:prstGeom prst="rect">
            <a:avLst/>
          </a:prstGeom>
          <a:noFill/>
        </p:spPr>
        <p:txBody>
          <a:bodyPr wrap="square" rtlCol="0">
            <a:spAutoFit/>
          </a:bodyPr>
          <a:lstStyle/>
          <a:p>
            <a:r>
              <a:rPr lang="en-US" sz="900">
                <a:solidFill>
                  <a:srgbClr val="000000"/>
                </a:solidFill>
                <a:latin typeface="Arial"/>
              </a:rPr>
              <a:t>Slovakia</a:t>
            </a:r>
          </a:p>
        </p:txBody>
      </p:sp>
      <p:pic>
        <p:nvPicPr>
          <p:cNvPr id="66" name="Picture 65" descr="C:\Users\meera.m.warrier\Downloads\download.jpg">
            <a:extLst>
              <a:ext uri="{FF2B5EF4-FFF2-40B4-BE49-F238E27FC236}">
                <a16:creationId xmlns:a16="http://schemas.microsoft.com/office/drawing/2014/main" id="{C2A7FDCF-13FF-46A5-A315-C143DDC49FC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9509" y="2599660"/>
            <a:ext cx="198293" cy="236369"/>
          </a:xfrm>
          <a:prstGeom prst="rect">
            <a:avLst/>
          </a:prstGeom>
          <a:noFill/>
          <a:ln>
            <a:noFill/>
          </a:ln>
        </p:spPr>
      </p:pic>
      <p:sp>
        <p:nvSpPr>
          <p:cNvPr id="67" name="Rectangle 66">
            <a:extLst>
              <a:ext uri="{FF2B5EF4-FFF2-40B4-BE49-F238E27FC236}">
                <a16:creationId xmlns:a16="http://schemas.microsoft.com/office/drawing/2014/main" id="{A05C85BD-EF3B-4A06-9F43-45BF4AAE3ACB}"/>
              </a:ext>
            </a:extLst>
          </p:cNvPr>
          <p:cNvSpPr/>
          <p:nvPr/>
        </p:nvSpPr>
        <p:spPr>
          <a:xfrm>
            <a:off x="7089073" y="2623107"/>
            <a:ext cx="779454" cy="230832"/>
          </a:xfrm>
          <a:prstGeom prst="rect">
            <a:avLst/>
          </a:prstGeom>
        </p:spPr>
        <p:txBody>
          <a:bodyPr wrap="square">
            <a:spAutoFit/>
          </a:bodyPr>
          <a:lstStyle/>
          <a:p>
            <a:r>
              <a:rPr lang="en-US" sz="900">
                <a:solidFill>
                  <a:srgbClr val="000000"/>
                </a:solidFill>
                <a:latin typeface="Arial"/>
              </a:rPr>
              <a:t>Czech Rep</a:t>
            </a:r>
          </a:p>
        </p:txBody>
      </p:sp>
      <p:pic>
        <p:nvPicPr>
          <p:cNvPr id="68" name="Picture 67" descr="C:\Users\meera.m.warrier\Downloads\download.jpg">
            <a:extLst>
              <a:ext uri="{FF2B5EF4-FFF2-40B4-BE49-F238E27FC236}">
                <a16:creationId xmlns:a16="http://schemas.microsoft.com/office/drawing/2014/main" id="{C330FBD3-DCBA-4C1B-B18C-7564BCDD3C1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5600" y="2209599"/>
            <a:ext cx="198293" cy="236369"/>
          </a:xfrm>
          <a:prstGeom prst="rect">
            <a:avLst/>
          </a:prstGeom>
          <a:noFill/>
          <a:ln>
            <a:noFill/>
          </a:ln>
        </p:spPr>
      </p:pic>
      <p:sp>
        <p:nvSpPr>
          <p:cNvPr id="2" name="TextBox 1">
            <a:extLst>
              <a:ext uri="{FF2B5EF4-FFF2-40B4-BE49-F238E27FC236}">
                <a16:creationId xmlns:a16="http://schemas.microsoft.com/office/drawing/2014/main" id="{51F4A8D4-94B0-402F-8F99-FF05E43AC08C}"/>
              </a:ext>
            </a:extLst>
          </p:cNvPr>
          <p:cNvSpPr txBox="1"/>
          <p:nvPr/>
        </p:nvSpPr>
        <p:spPr>
          <a:xfrm>
            <a:off x="273993" y="1207100"/>
            <a:ext cx="7609990" cy="323165"/>
          </a:xfrm>
          <a:prstGeom prst="rect">
            <a:avLst/>
          </a:prstGeom>
          <a:noFill/>
        </p:spPr>
        <p:txBody>
          <a:bodyPr wrap="square" rtlCol="0">
            <a:spAutoFit/>
          </a:bodyPr>
          <a:lstStyle/>
          <a:p>
            <a:r>
              <a:rPr lang="en-US" sz="1500" dirty="0"/>
              <a:t>We have GCP presence in the following 30 countries</a:t>
            </a:r>
          </a:p>
        </p:txBody>
      </p:sp>
      <p:sp>
        <p:nvSpPr>
          <p:cNvPr id="69" name="Title 2">
            <a:extLst>
              <a:ext uri="{FF2B5EF4-FFF2-40B4-BE49-F238E27FC236}">
                <a16:creationId xmlns:a16="http://schemas.microsoft.com/office/drawing/2014/main" id="{E6040651-CA7F-4691-A473-4FB72DF18C48}"/>
              </a:ext>
            </a:extLst>
          </p:cNvPr>
          <p:cNvSpPr txBox="1">
            <a:spLocks/>
          </p:cNvSpPr>
          <p:nvPr/>
        </p:nvSpPr>
        <p:spPr>
          <a:xfrm>
            <a:off x="0" y="0"/>
            <a:ext cx="12192000" cy="887625"/>
          </a:xfrm>
          <a:prstGeom prst="rect">
            <a:avLst/>
          </a:prstGeom>
          <a:solidFill>
            <a:schemeClr val="bg1"/>
          </a:solidFill>
        </p:spPr>
        <p:txBody>
          <a:bodyPr vert="horz" lIns="0" tIns="45720" rIns="0" bIns="0" rtlCol="0" anchor="ctr" anchorCtr="0">
            <a:normAutofit/>
          </a:bodyPr>
          <a:lst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a:lstStyle>
          <a:p>
            <a:r>
              <a:rPr lang="en-GB" sz="2000" dirty="0">
                <a:latin typeface="Arial Black" panose="020B0A04020102020204" pitchFamily="34" charset="0"/>
              </a:rPr>
              <a:t>ATCI Global Careers Program Footprint </a:t>
            </a:r>
            <a:endParaRPr lang="en-US" sz="2000" dirty="0">
              <a:latin typeface="Arial Black" panose="020B0A04020102020204" pitchFamily="34" charset="0"/>
            </a:endParaRPr>
          </a:p>
        </p:txBody>
      </p:sp>
      <p:cxnSp>
        <p:nvCxnSpPr>
          <p:cNvPr id="5" name="Straight Connector 4">
            <a:extLst>
              <a:ext uri="{FF2B5EF4-FFF2-40B4-BE49-F238E27FC236}">
                <a16:creationId xmlns:a16="http://schemas.microsoft.com/office/drawing/2014/main" id="{5ED1583B-D5CC-4B15-92C2-44B0AEDE2978}"/>
              </a:ext>
            </a:extLst>
          </p:cNvPr>
          <p:cNvCxnSpPr/>
          <p:nvPr/>
        </p:nvCxnSpPr>
        <p:spPr>
          <a:xfrm>
            <a:off x="0" y="780585"/>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968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21CFBA-FC3B-4469-B569-EDDEB6584161}"/>
              </a:ext>
            </a:extLst>
          </p:cNvPr>
          <p:cNvSpPr/>
          <p:nvPr/>
        </p:nvSpPr>
        <p:spPr>
          <a:xfrm>
            <a:off x="479502" y="947854"/>
            <a:ext cx="10983952" cy="582662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Rectangle 1">
            <a:extLst>
              <a:ext uri="{FF2B5EF4-FFF2-40B4-BE49-F238E27FC236}">
                <a16:creationId xmlns:a16="http://schemas.microsoft.com/office/drawing/2014/main" id="{07C41F7F-4B6A-458B-B185-350D6F83FF9A}"/>
              </a:ext>
            </a:extLst>
          </p:cNvPr>
          <p:cNvSpPr/>
          <p:nvPr/>
        </p:nvSpPr>
        <p:spPr>
          <a:xfrm>
            <a:off x="471852" y="293780"/>
            <a:ext cx="3474797" cy="400110"/>
          </a:xfrm>
          <a:prstGeom prst="rect">
            <a:avLst/>
          </a:prstGeom>
        </p:spPr>
        <p:txBody>
          <a:bodyPr wrap="none">
            <a:spAutoFit/>
          </a:bodyPr>
          <a:lstStyle/>
          <a:p>
            <a:pPr fontAlgn="base">
              <a:spcBef>
                <a:spcPct val="0"/>
              </a:spcBef>
              <a:spcAft>
                <a:spcPct val="0"/>
              </a:spcAft>
            </a:pPr>
            <a:r>
              <a:rPr lang="en-US" sz="2000">
                <a:solidFill>
                  <a:srgbClr val="000000"/>
                </a:solidFill>
                <a:latin typeface="Arial Black" panose="020B0A04020102020204" pitchFamily="34" charset="0"/>
                <a:cs typeface="Arial" pitchFamily="34" charset="0"/>
              </a:rPr>
              <a:t>Onboarding Formalities</a:t>
            </a:r>
            <a:endParaRPr lang="en-GB" sz="2000">
              <a:solidFill>
                <a:srgbClr val="000000"/>
              </a:solidFill>
              <a:latin typeface="Arial Black" panose="020B0A04020102020204" pitchFamily="34" charset="0"/>
              <a:cs typeface="Arial" pitchFamily="34" charset="0"/>
            </a:endParaRPr>
          </a:p>
        </p:txBody>
      </p:sp>
      <p:cxnSp>
        <p:nvCxnSpPr>
          <p:cNvPr id="3" name="Straight Connector 2">
            <a:extLst>
              <a:ext uri="{FF2B5EF4-FFF2-40B4-BE49-F238E27FC236}">
                <a16:creationId xmlns:a16="http://schemas.microsoft.com/office/drawing/2014/main" id="{D0334B73-3B99-408D-B1D9-BBB2A479CC88}"/>
              </a:ext>
            </a:extLst>
          </p:cNvPr>
          <p:cNvCxnSpPr>
            <a:cxnSpLocks/>
          </p:cNvCxnSpPr>
          <p:nvPr/>
        </p:nvCxnSpPr>
        <p:spPr>
          <a:xfrm>
            <a:off x="0" y="773072"/>
            <a:ext cx="12192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AE3FA2E-7F84-44C5-8176-1D13F50548F7}"/>
              </a:ext>
            </a:extLst>
          </p:cNvPr>
          <p:cNvGrpSpPr/>
          <p:nvPr/>
        </p:nvGrpSpPr>
        <p:grpSpPr>
          <a:xfrm>
            <a:off x="1676400" y="1066800"/>
            <a:ext cx="8893148" cy="4199312"/>
            <a:chOff x="152400" y="1291711"/>
            <a:chExt cx="8893148" cy="4199312"/>
          </a:xfrm>
        </p:grpSpPr>
        <p:grpSp>
          <p:nvGrpSpPr>
            <p:cNvPr id="16" name="Group 3">
              <a:extLst>
                <a:ext uri="{FF2B5EF4-FFF2-40B4-BE49-F238E27FC236}">
                  <a16:creationId xmlns:a16="http://schemas.microsoft.com/office/drawing/2014/main" id="{18F60FF9-210A-491C-BB99-F9AA5604C5CA}"/>
                </a:ext>
              </a:extLst>
            </p:cNvPr>
            <p:cNvGrpSpPr>
              <a:grpSpLocks/>
            </p:cNvGrpSpPr>
            <p:nvPr/>
          </p:nvGrpSpPr>
          <p:grpSpPr bwMode="auto">
            <a:xfrm>
              <a:off x="152400" y="1291711"/>
              <a:ext cx="6696516" cy="4199312"/>
              <a:chOff x="1152" y="1680"/>
              <a:chExt cx="3957" cy="2291"/>
            </a:xfrm>
          </p:grpSpPr>
          <p:sp>
            <p:nvSpPr>
              <p:cNvPr id="17" name="AutoShape 4">
                <a:extLst>
                  <a:ext uri="{FF2B5EF4-FFF2-40B4-BE49-F238E27FC236}">
                    <a16:creationId xmlns:a16="http://schemas.microsoft.com/office/drawing/2014/main" id="{36178D73-F5B4-426F-B171-78705E76C877}"/>
                  </a:ext>
                </a:extLst>
              </p:cNvPr>
              <p:cNvSpPr>
                <a:spLocks noChangeArrowheads="1"/>
              </p:cNvSpPr>
              <p:nvPr/>
            </p:nvSpPr>
            <p:spPr bwMode="auto">
              <a:xfrm rot="16200000" flipH="1">
                <a:off x="1634" y="1200"/>
                <a:ext cx="285" cy="1246"/>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defRPr/>
                </a:pPr>
                <a:r>
                  <a:rPr lang="en-US" sz="1200" b="1" kern="0">
                    <a:solidFill>
                      <a:srgbClr val="000000"/>
                    </a:solidFill>
                    <a:latin typeface="Arial"/>
                  </a:rPr>
                  <a:t>Immigration</a:t>
                </a:r>
                <a:endParaRPr lang="en-GB" sz="1200" i="1" kern="0">
                  <a:solidFill>
                    <a:prstClr val="white"/>
                  </a:solidFill>
                  <a:latin typeface="Arial" charset="0"/>
                  <a:cs typeface="Arial" charset="0"/>
                </a:endParaRPr>
              </a:p>
            </p:txBody>
          </p:sp>
          <p:sp>
            <p:nvSpPr>
              <p:cNvPr id="18" name="Freeform 5">
                <a:extLst>
                  <a:ext uri="{FF2B5EF4-FFF2-40B4-BE49-F238E27FC236}">
                    <a16:creationId xmlns:a16="http://schemas.microsoft.com/office/drawing/2014/main" id="{BECD1208-EA97-4C4B-B2C1-86E22BC2E95E}"/>
                  </a:ext>
                </a:extLst>
              </p:cNvPr>
              <p:cNvSpPr>
                <a:spLocks/>
              </p:cNvSpPr>
              <p:nvPr/>
            </p:nvSpPr>
            <p:spPr bwMode="auto">
              <a:xfrm>
                <a:off x="1152" y="1903"/>
                <a:ext cx="1253"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pPr>
                  <a:defRPr/>
                </a:pPr>
                <a:endParaRPr lang="en-US" kern="0">
                  <a:solidFill>
                    <a:prstClr val="black"/>
                  </a:solidFill>
                  <a:latin typeface="Arial" charset="0"/>
                  <a:cs typeface="Arial" charset="0"/>
                </a:endParaRPr>
              </a:p>
            </p:txBody>
          </p:sp>
          <p:sp>
            <p:nvSpPr>
              <p:cNvPr id="19" name="AutoShape 6">
                <a:extLst>
                  <a:ext uri="{FF2B5EF4-FFF2-40B4-BE49-F238E27FC236}">
                    <a16:creationId xmlns:a16="http://schemas.microsoft.com/office/drawing/2014/main" id="{D4FE3EEE-2EFE-41F0-B54D-B4A1CC786FE4}"/>
                  </a:ext>
                </a:extLst>
              </p:cNvPr>
              <p:cNvSpPr>
                <a:spLocks noChangeArrowheads="1"/>
              </p:cNvSpPr>
              <p:nvPr/>
            </p:nvSpPr>
            <p:spPr bwMode="auto">
              <a:xfrm rot="16200000" flipH="1">
                <a:off x="2974" y="1200"/>
                <a:ext cx="285" cy="1246"/>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Residents Registration </a:t>
                </a:r>
              </a:p>
              <a:p>
                <a:pPr algn="ctr" eaLnBrk="0" hangingPunct="0"/>
                <a:r>
                  <a:rPr lang="en-US" sz="1200" b="1" kern="0">
                    <a:solidFill>
                      <a:srgbClr val="000000"/>
                    </a:solidFill>
                    <a:latin typeface="Arial"/>
                  </a:rPr>
                  <a:t>Office</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0" name="Freeform 7">
                <a:extLst>
                  <a:ext uri="{FF2B5EF4-FFF2-40B4-BE49-F238E27FC236}">
                    <a16:creationId xmlns:a16="http://schemas.microsoft.com/office/drawing/2014/main" id="{89DA6ADE-622A-491E-B910-B8D88D9AFB21}"/>
                  </a:ext>
                </a:extLst>
              </p:cNvPr>
              <p:cNvSpPr>
                <a:spLocks/>
              </p:cNvSpPr>
              <p:nvPr/>
            </p:nvSpPr>
            <p:spPr bwMode="auto">
              <a:xfrm>
                <a:off x="2494" y="1903"/>
                <a:ext cx="1251"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sp>
            <p:nvSpPr>
              <p:cNvPr id="21" name="AutoShape 8">
                <a:extLst>
                  <a:ext uri="{FF2B5EF4-FFF2-40B4-BE49-F238E27FC236}">
                    <a16:creationId xmlns:a16="http://schemas.microsoft.com/office/drawing/2014/main" id="{6CC6962A-2EEA-4ED7-ACA8-87F271366AD1}"/>
                  </a:ext>
                </a:extLst>
              </p:cNvPr>
              <p:cNvSpPr>
                <a:spLocks noChangeArrowheads="1"/>
              </p:cNvSpPr>
              <p:nvPr/>
            </p:nvSpPr>
            <p:spPr bwMode="auto">
              <a:xfrm rot="16200000" flipH="1">
                <a:off x="4317" y="1210"/>
                <a:ext cx="284" cy="1248"/>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Health Insurance</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2" name="Freeform 9">
                <a:extLst>
                  <a:ext uri="{FF2B5EF4-FFF2-40B4-BE49-F238E27FC236}">
                    <a16:creationId xmlns:a16="http://schemas.microsoft.com/office/drawing/2014/main" id="{1BF88F58-184F-416A-BAEF-3C2CE6FB2941}"/>
                  </a:ext>
                </a:extLst>
              </p:cNvPr>
              <p:cNvSpPr>
                <a:spLocks/>
              </p:cNvSpPr>
              <p:nvPr/>
            </p:nvSpPr>
            <p:spPr bwMode="auto">
              <a:xfrm>
                <a:off x="3835" y="1903"/>
                <a:ext cx="1253" cy="1697"/>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sp>
            <p:nvSpPr>
              <p:cNvPr id="23" name="Rectangle 10">
                <a:extLst>
                  <a:ext uri="{FF2B5EF4-FFF2-40B4-BE49-F238E27FC236}">
                    <a16:creationId xmlns:a16="http://schemas.microsoft.com/office/drawing/2014/main" id="{F8B1802F-E0A8-4227-BD0E-E877E187D409}"/>
                  </a:ext>
                </a:extLst>
              </p:cNvPr>
              <p:cNvSpPr>
                <a:spLocks noChangeArrowheads="1"/>
              </p:cNvSpPr>
              <p:nvPr/>
            </p:nvSpPr>
            <p:spPr bwMode="auto">
              <a:xfrm>
                <a:off x="1178" y="2042"/>
                <a:ext cx="1100" cy="1929"/>
              </a:xfrm>
              <a:prstGeom prst="rect">
                <a:avLst/>
              </a:prstGeom>
              <a:noFill/>
              <a:ln w="6350">
                <a:noFill/>
                <a:miter lim="800000"/>
                <a:headEnd/>
                <a:tailEnd/>
              </a:ln>
              <a:effectLst/>
            </p:spPr>
            <p:txBody>
              <a:bodyPr wrap="none" lIns="45720" rIns="45720"/>
              <a:lstStyle/>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Please contact your local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People Mobility Team in order</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 to arrange for necessary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changes regarding your entry</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 visa and formal registration </a:t>
                </a:r>
              </a:p>
              <a:p>
                <a:pPr marL="108000" indent="-108000" eaLnBrk="0" hangingPunct="0">
                  <a:spcBef>
                    <a:spcPts val="100"/>
                  </a:spcBef>
                  <a:spcAft>
                    <a:spcPts val="100"/>
                  </a:spcAft>
                  <a:defRPr/>
                </a:pPr>
                <a:r>
                  <a:rPr lang="en-US" sz="1100" kern="0">
                    <a:solidFill>
                      <a:srgbClr val="000000"/>
                    </a:solidFill>
                    <a:latin typeface="Arial" pitchFamily="34" charset="0"/>
                    <a:cs typeface="Arial" pitchFamily="34" charset="0"/>
                  </a:rPr>
                  <a:t>procedure</a:t>
                </a:r>
                <a:endParaRPr lang="en-GB" sz="1100" kern="0">
                  <a:solidFill>
                    <a:prstClr val="black"/>
                  </a:solidFill>
                  <a:latin typeface="Arial" charset="0"/>
                  <a:cs typeface="Arial" charset="0"/>
                </a:endParaRPr>
              </a:p>
            </p:txBody>
          </p:sp>
          <p:sp>
            <p:nvSpPr>
              <p:cNvPr id="24" name="Rectangle 11">
                <a:extLst>
                  <a:ext uri="{FF2B5EF4-FFF2-40B4-BE49-F238E27FC236}">
                    <a16:creationId xmlns:a16="http://schemas.microsoft.com/office/drawing/2014/main" id="{54585130-D7F0-437D-A778-27D71C417220}"/>
                  </a:ext>
                </a:extLst>
              </p:cNvPr>
              <p:cNvSpPr>
                <a:spLocks noChangeArrowheads="1"/>
              </p:cNvSpPr>
              <p:nvPr/>
            </p:nvSpPr>
            <p:spPr bwMode="auto">
              <a:xfrm>
                <a:off x="2518" y="2042"/>
                <a:ext cx="1251" cy="1558"/>
              </a:xfrm>
              <a:prstGeom prst="rect">
                <a:avLst/>
              </a:prstGeom>
              <a:noFill/>
              <a:ln w="6350">
                <a:noFill/>
                <a:miter lim="800000"/>
                <a:headEnd/>
                <a:tailEnd/>
              </a:ln>
              <a:effectLst/>
            </p:spPr>
            <p:txBody>
              <a:bodyPr wrap="none" lIns="45720" rIns="45720"/>
              <a:lstStyle/>
              <a:p>
                <a:pPr algn="just">
                  <a:defRPr/>
                </a:pPr>
                <a:r>
                  <a:rPr lang="en-US" sz="1100" kern="0">
                    <a:solidFill>
                      <a:srgbClr val="000000"/>
                    </a:solidFill>
                    <a:latin typeface="Arial" pitchFamily="34" charset="0"/>
                    <a:cs typeface="Arial" pitchFamily="34" charset="0"/>
                  </a:rPr>
                  <a:t>To stay in Germany as a German </a:t>
                </a:r>
              </a:p>
              <a:p>
                <a:pPr algn="just">
                  <a:defRPr/>
                </a:pPr>
                <a:r>
                  <a:rPr lang="en-US" sz="1100" kern="0">
                    <a:solidFill>
                      <a:srgbClr val="000000"/>
                    </a:solidFill>
                    <a:latin typeface="Arial" pitchFamily="34" charset="0"/>
                    <a:cs typeface="Arial" pitchFamily="34" charset="0"/>
                  </a:rPr>
                  <a:t>resident you must have a </a:t>
                </a:r>
              </a:p>
              <a:p>
                <a:pPr algn="just">
                  <a:defRPr/>
                </a:pPr>
                <a:r>
                  <a:rPr lang="en-US" sz="1100" kern="0">
                    <a:solidFill>
                      <a:srgbClr val="000000"/>
                    </a:solidFill>
                    <a:latin typeface="Arial" pitchFamily="34" charset="0"/>
                    <a:cs typeface="Arial" pitchFamily="34" charset="0"/>
                  </a:rPr>
                  <a:t>registration certificate.</a:t>
                </a:r>
              </a:p>
              <a:p>
                <a:pPr algn="just">
                  <a:defRPr/>
                </a:pPr>
                <a:r>
                  <a:rPr lang="en-US" sz="1100" kern="0">
                    <a:solidFill>
                      <a:srgbClr val="000000"/>
                    </a:solidFill>
                    <a:latin typeface="Arial" pitchFamily="34" charset="0"/>
                    <a:cs typeface="Arial" pitchFamily="34" charset="0"/>
                  </a:rPr>
                  <a:t>Furthermore you need to ask </a:t>
                </a:r>
              </a:p>
              <a:p>
                <a:pPr algn="just">
                  <a:defRPr/>
                </a:pPr>
                <a:r>
                  <a:rPr lang="en-US" sz="1100" kern="0">
                    <a:solidFill>
                      <a:srgbClr val="000000"/>
                    </a:solidFill>
                    <a:latin typeface="Arial" pitchFamily="34" charset="0"/>
                    <a:cs typeface="Arial" pitchFamily="34" charset="0"/>
                  </a:rPr>
                  <a:t>at your local tax office for your</a:t>
                </a:r>
              </a:p>
              <a:p>
                <a:pPr algn="just">
                  <a:defRPr/>
                </a:pPr>
                <a:r>
                  <a:rPr lang="en-US" sz="1100" kern="0">
                    <a:solidFill>
                      <a:srgbClr val="000000"/>
                    </a:solidFill>
                    <a:latin typeface="Arial" pitchFamily="34" charset="0"/>
                    <a:cs typeface="Arial" pitchFamily="34" charset="0"/>
                  </a:rPr>
                  <a:t>tax wage card. </a:t>
                </a:r>
              </a:p>
              <a:p>
                <a:pPr algn="just">
                  <a:defRPr/>
                </a:pPr>
                <a:r>
                  <a:rPr lang="en-US" sz="1100" kern="0">
                    <a:solidFill>
                      <a:srgbClr val="000000"/>
                    </a:solidFill>
                    <a:latin typeface="Arial" pitchFamily="34" charset="0"/>
                    <a:cs typeface="Arial" pitchFamily="34" charset="0"/>
                  </a:rPr>
                  <a:t>You shall get support to </a:t>
                </a:r>
              </a:p>
              <a:p>
                <a:pPr algn="just">
                  <a:defRPr/>
                </a:pPr>
                <a:r>
                  <a:rPr lang="en-US" sz="1100" kern="0">
                    <a:solidFill>
                      <a:srgbClr val="000000"/>
                    </a:solidFill>
                    <a:latin typeface="Arial" pitchFamily="34" charset="0"/>
                    <a:cs typeface="Arial" pitchFamily="34" charset="0"/>
                  </a:rPr>
                  <a:t>register and to request the </a:t>
                </a:r>
              </a:p>
              <a:p>
                <a:pPr algn="just">
                  <a:defRPr/>
                </a:pPr>
                <a:r>
                  <a:rPr lang="en-US" sz="1100" kern="0">
                    <a:solidFill>
                      <a:srgbClr val="000000"/>
                    </a:solidFill>
                    <a:latin typeface="Arial" pitchFamily="34" charset="0"/>
                    <a:cs typeface="Arial" pitchFamily="34" charset="0"/>
                  </a:rPr>
                  <a:t>tax wage card by the </a:t>
                </a:r>
              </a:p>
              <a:p>
                <a:pPr algn="just">
                  <a:defRPr/>
                </a:pPr>
                <a:r>
                  <a:rPr lang="en-US" sz="1100" kern="0">
                    <a:solidFill>
                      <a:srgbClr val="000000"/>
                    </a:solidFill>
                    <a:latin typeface="Arial" pitchFamily="34" charset="0"/>
                    <a:cs typeface="Arial" pitchFamily="34" charset="0"/>
                  </a:rPr>
                  <a:t>Relocation Service. </a:t>
                </a:r>
              </a:p>
              <a:p>
                <a:pPr algn="just">
                  <a:defRPr/>
                </a:pPr>
                <a:r>
                  <a:rPr lang="en-US" sz="1100" kern="0">
                    <a:solidFill>
                      <a:srgbClr val="000000"/>
                    </a:solidFill>
                    <a:latin typeface="Arial" pitchFamily="34" charset="0"/>
                    <a:cs typeface="Arial" pitchFamily="34" charset="0"/>
                  </a:rPr>
                  <a:t>Please raise a request with</a:t>
                </a:r>
              </a:p>
              <a:p>
                <a:pPr algn="just">
                  <a:defRPr/>
                </a:pPr>
                <a:r>
                  <a:rPr lang="en-US" sz="1100" kern="0">
                    <a:solidFill>
                      <a:srgbClr val="000000"/>
                    </a:solidFill>
                    <a:latin typeface="Arial" pitchFamily="34" charset="0"/>
                    <a:cs typeface="Arial" pitchFamily="34" charset="0"/>
                  </a:rPr>
                  <a:t>PMSD Germany via </a:t>
                </a:r>
              </a:p>
              <a:p>
                <a:pPr algn="just">
                  <a:defRPr/>
                </a:pPr>
                <a:r>
                  <a:rPr lang="en-US" sz="1100" b="1" u="sng">
                    <a:latin typeface="Arial" panose="020B0604020202020204" pitchFamily="34" charset="0"/>
                    <a:cs typeface="Arial" panose="020B0604020202020204" pitchFamily="34" charset="0"/>
                    <a:hlinkClick r:id="rId3"/>
                  </a:rPr>
                  <a:t>Service Now Tool</a:t>
                </a:r>
                <a:r>
                  <a:rPr lang="en-US" sz="1100" kern="0">
                    <a:solidFill>
                      <a:srgbClr val="000000"/>
                    </a:solidFill>
                    <a:latin typeface="Arial" pitchFamily="34" charset="0"/>
                    <a:cs typeface="Arial" pitchFamily="34" charset="0"/>
                  </a:rPr>
                  <a:t> for more </a:t>
                </a:r>
              </a:p>
              <a:p>
                <a:pPr algn="just">
                  <a:defRPr/>
                </a:pPr>
                <a:r>
                  <a:rPr lang="en-US" sz="1100" kern="0">
                    <a:solidFill>
                      <a:srgbClr val="000000"/>
                    </a:solidFill>
                    <a:latin typeface="Arial" pitchFamily="34" charset="0"/>
                    <a:cs typeface="Arial" pitchFamily="34" charset="0"/>
                  </a:rPr>
                  <a:t>details</a:t>
                </a:r>
              </a:p>
              <a:p>
                <a:pPr marL="108000" indent="-108000" eaLnBrk="0" hangingPunct="0">
                  <a:spcBef>
                    <a:spcPts val="100"/>
                  </a:spcBef>
                  <a:spcAft>
                    <a:spcPts val="100"/>
                  </a:spcAft>
                  <a:buFontTx/>
                  <a:buChar char="•"/>
                  <a:defRPr/>
                </a:pPr>
                <a:endParaRPr lang="en-GB" sz="1200" kern="0">
                  <a:solidFill>
                    <a:prstClr val="black"/>
                  </a:solidFill>
                  <a:latin typeface="Arial" charset="0"/>
                  <a:cs typeface="Arial" charset="0"/>
                </a:endParaRPr>
              </a:p>
            </p:txBody>
          </p:sp>
          <p:sp>
            <p:nvSpPr>
              <p:cNvPr id="25" name="Rectangle 12">
                <a:extLst>
                  <a:ext uri="{FF2B5EF4-FFF2-40B4-BE49-F238E27FC236}">
                    <a16:creationId xmlns:a16="http://schemas.microsoft.com/office/drawing/2014/main" id="{81CB84B1-56E5-4C1A-B1EC-B3A8A8157B06}"/>
                  </a:ext>
                </a:extLst>
              </p:cNvPr>
              <p:cNvSpPr>
                <a:spLocks noChangeArrowheads="1"/>
              </p:cNvSpPr>
              <p:nvPr/>
            </p:nvSpPr>
            <p:spPr bwMode="auto">
              <a:xfrm>
                <a:off x="3858" y="2042"/>
                <a:ext cx="1251" cy="1558"/>
              </a:xfrm>
              <a:prstGeom prst="rect">
                <a:avLst/>
              </a:prstGeom>
              <a:noFill/>
              <a:ln w="6350">
                <a:noFill/>
                <a:miter lim="800000"/>
                <a:headEnd/>
                <a:tailEnd/>
              </a:ln>
              <a:effectLst/>
            </p:spPr>
            <p:txBody>
              <a:bodyPr wrap="none" lIns="45720" rIns="45720"/>
              <a:lstStyle/>
              <a:p>
                <a:pPr algn="just">
                  <a:defRPr/>
                </a:pPr>
                <a:r>
                  <a:rPr lang="en-US" sz="1100" kern="0">
                    <a:solidFill>
                      <a:srgbClr val="000000"/>
                    </a:solidFill>
                    <a:latin typeface="Arial" pitchFamily="34" charset="0"/>
                    <a:cs typeface="Arial" pitchFamily="34" charset="0"/>
                  </a:rPr>
                  <a:t>Health insurance is obligatory</a:t>
                </a:r>
              </a:p>
              <a:p>
                <a:pPr algn="just">
                  <a:defRPr/>
                </a:pPr>
                <a:r>
                  <a:rPr lang="en-US" sz="1100" kern="0">
                    <a:solidFill>
                      <a:srgbClr val="000000"/>
                    </a:solidFill>
                    <a:latin typeface="Arial" pitchFamily="34" charset="0"/>
                    <a:cs typeface="Arial" pitchFamily="34" charset="0"/>
                  </a:rPr>
                  <a:t> for everyone residing in </a:t>
                </a:r>
              </a:p>
              <a:p>
                <a:pPr algn="just">
                  <a:defRPr/>
                </a:pPr>
                <a:r>
                  <a:rPr lang="en-US" sz="1100" kern="0">
                    <a:solidFill>
                      <a:srgbClr val="000000"/>
                    </a:solidFill>
                    <a:latin typeface="Arial" pitchFamily="34" charset="0"/>
                    <a:cs typeface="Arial" pitchFamily="34" charset="0"/>
                  </a:rPr>
                  <a:t>Germany who is employed</a:t>
                </a:r>
              </a:p>
              <a:p>
                <a:pPr algn="just">
                  <a:defRPr/>
                </a:pPr>
                <a:r>
                  <a:rPr lang="en-US" sz="1100" kern="0">
                    <a:solidFill>
                      <a:srgbClr val="000000"/>
                    </a:solidFill>
                    <a:latin typeface="Arial" pitchFamily="34" charset="0"/>
                    <a:cs typeface="Arial" pitchFamily="34" charset="0"/>
                  </a:rPr>
                  <a:t>full-time by a company. </a:t>
                </a:r>
              </a:p>
              <a:p>
                <a:pPr algn="just">
                  <a:defRPr/>
                </a:pPr>
                <a:r>
                  <a:rPr lang="en-US" sz="1100" kern="0">
                    <a:solidFill>
                      <a:srgbClr val="000000"/>
                    </a:solidFill>
                    <a:latin typeface="Arial" pitchFamily="34" charset="0"/>
                    <a:cs typeface="Arial" pitchFamily="34" charset="0"/>
                  </a:rPr>
                  <a:t>Please decide for a health</a:t>
                </a:r>
              </a:p>
              <a:p>
                <a:pPr algn="just">
                  <a:defRPr/>
                </a:pPr>
                <a:r>
                  <a:rPr lang="en-US" sz="1100" kern="0">
                    <a:solidFill>
                      <a:srgbClr val="000000"/>
                    </a:solidFill>
                    <a:latin typeface="Arial" pitchFamily="34" charset="0"/>
                    <a:cs typeface="Arial" pitchFamily="34" charset="0"/>
                  </a:rPr>
                  <a:t> insurance and apply for a </a:t>
                </a:r>
              </a:p>
              <a:p>
                <a:pPr algn="just">
                  <a:defRPr/>
                </a:pPr>
                <a:r>
                  <a:rPr lang="en-US" sz="1100" kern="0">
                    <a:solidFill>
                      <a:srgbClr val="000000"/>
                    </a:solidFill>
                    <a:latin typeface="Arial" pitchFamily="34" charset="0"/>
                    <a:cs typeface="Arial" pitchFamily="34" charset="0"/>
                  </a:rPr>
                  <a:t>membership</a:t>
                </a:r>
              </a:p>
              <a:p>
                <a:pPr marL="171450" indent="-171450" algn="just">
                  <a:buFont typeface="Arial" panose="020B0604020202020204" pitchFamily="34" charset="0"/>
                  <a:buChar char="•"/>
                  <a:defRPr/>
                </a:pPr>
                <a:endParaRPr lang="en-US" sz="1200" kern="0">
                  <a:solidFill>
                    <a:srgbClr val="000000"/>
                  </a:solidFill>
                  <a:latin typeface="Arial" pitchFamily="34" charset="0"/>
                  <a:cs typeface="Arial" pitchFamily="34" charset="0"/>
                </a:endParaRPr>
              </a:p>
              <a:p>
                <a:pPr marL="108000" indent="-108000" eaLnBrk="0" hangingPunct="0">
                  <a:spcBef>
                    <a:spcPts val="100"/>
                  </a:spcBef>
                  <a:spcAft>
                    <a:spcPts val="100"/>
                  </a:spcAft>
                  <a:buFontTx/>
                  <a:buChar char="•"/>
                  <a:defRPr/>
                </a:pPr>
                <a:endParaRPr lang="en-GB" sz="1200" kern="0">
                  <a:solidFill>
                    <a:prstClr val="black"/>
                  </a:solidFill>
                  <a:latin typeface="Arial" charset="0"/>
                  <a:cs typeface="Arial" charset="0"/>
                </a:endParaRPr>
              </a:p>
            </p:txBody>
          </p:sp>
        </p:grpSp>
        <p:sp>
          <p:nvSpPr>
            <p:cNvPr id="27" name="AutoShape 8">
              <a:extLst>
                <a:ext uri="{FF2B5EF4-FFF2-40B4-BE49-F238E27FC236}">
                  <a16:creationId xmlns:a16="http://schemas.microsoft.com/office/drawing/2014/main" id="{ED482E8F-469C-4347-BEBE-B05F150BD455}"/>
                </a:ext>
              </a:extLst>
            </p:cNvPr>
            <p:cNvSpPr>
              <a:spLocks noChangeArrowheads="1"/>
            </p:cNvSpPr>
            <p:nvPr/>
          </p:nvSpPr>
          <p:spPr bwMode="auto">
            <a:xfrm rot="16200000" flipH="1">
              <a:off x="7720798" y="539749"/>
              <a:ext cx="520561" cy="2112017"/>
            </a:xfrm>
            <a:prstGeom prst="homePlate">
              <a:avLst>
                <a:gd name="adj" fmla="val 41986"/>
              </a:avLst>
            </a:prstGeom>
            <a:solidFill>
              <a:srgbClr val="21BAB7"/>
            </a:solidFill>
            <a:ln>
              <a:noFill/>
              <a:headEnd/>
              <a:tailEnd/>
            </a:ln>
          </p:spPr>
          <p:style>
            <a:lnRef idx="2">
              <a:schemeClr val="accent5"/>
            </a:lnRef>
            <a:fillRef idx="1">
              <a:schemeClr val="lt1"/>
            </a:fillRef>
            <a:effectRef idx="0">
              <a:schemeClr val="accent5"/>
            </a:effectRef>
            <a:fontRef idx="minor">
              <a:schemeClr val="dk1"/>
            </a:fontRef>
          </p:style>
          <p:txBody>
            <a:bodyPr vert="eaVert" wrap="none" lIns="45720" rIns="45720"/>
            <a:lstStyle/>
            <a:p>
              <a:pPr algn="ctr" eaLnBrk="0" hangingPunct="0"/>
              <a:r>
                <a:rPr lang="en-US" sz="1200" b="1" kern="0">
                  <a:solidFill>
                    <a:srgbClr val="000000"/>
                  </a:solidFill>
                  <a:latin typeface="Arial"/>
                </a:rPr>
                <a:t>Banking And Payroll</a:t>
              </a:r>
              <a:endParaRPr lang="en-GB" sz="1200" b="1" kern="0">
                <a:solidFill>
                  <a:srgbClr val="000000"/>
                </a:solidFill>
                <a:latin typeface="Arial"/>
              </a:endParaRPr>
            </a:p>
            <a:p>
              <a:pPr algn="ctr" eaLnBrk="0" hangingPunct="0"/>
              <a:endParaRPr lang="en-GB" sz="1200" b="1" kern="0">
                <a:solidFill>
                  <a:srgbClr val="000000"/>
                </a:solidFill>
                <a:latin typeface="Arial"/>
              </a:endParaRPr>
            </a:p>
          </p:txBody>
        </p:sp>
        <p:sp>
          <p:nvSpPr>
            <p:cNvPr id="28" name="Freeform 9">
              <a:extLst>
                <a:ext uri="{FF2B5EF4-FFF2-40B4-BE49-F238E27FC236}">
                  <a16:creationId xmlns:a16="http://schemas.microsoft.com/office/drawing/2014/main" id="{2247B80B-04B3-4CA9-9C45-2DDF6FF3D361}"/>
                </a:ext>
              </a:extLst>
            </p:cNvPr>
            <p:cNvSpPr>
              <a:spLocks/>
            </p:cNvSpPr>
            <p:nvPr/>
          </p:nvSpPr>
          <p:spPr bwMode="auto">
            <a:xfrm>
              <a:off x="6925069" y="1722232"/>
              <a:ext cx="2120479" cy="3110534"/>
            </a:xfrm>
            <a:custGeom>
              <a:avLst/>
              <a:gdLst/>
              <a:ahLst/>
              <a:cxnLst>
                <a:cxn ang="0">
                  <a:pos x="4" y="0"/>
                </a:cxn>
                <a:cxn ang="0">
                  <a:pos x="797" y="127"/>
                </a:cxn>
                <a:cxn ang="0">
                  <a:pos x="1589" y="0"/>
                </a:cxn>
                <a:cxn ang="0">
                  <a:pos x="1589" y="1900"/>
                </a:cxn>
                <a:cxn ang="0">
                  <a:pos x="0" y="1900"/>
                </a:cxn>
                <a:cxn ang="0">
                  <a:pos x="24" y="1900"/>
                </a:cxn>
                <a:cxn ang="0">
                  <a:pos x="8" y="1900"/>
                </a:cxn>
                <a:cxn ang="0">
                  <a:pos x="4" y="1900"/>
                </a:cxn>
                <a:cxn ang="0">
                  <a:pos x="4" y="0"/>
                </a:cxn>
              </a:cxnLst>
              <a:rect l="0" t="0" r="r" b="b"/>
              <a:pathLst>
                <a:path w="1590" h="1901">
                  <a:moveTo>
                    <a:pt x="4" y="0"/>
                  </a:moveTo>
                  <a:lnTo>
                    <a:pt x="797" y="127"/>
                  </a:lnTo>
                  <a:lnTo>
                    <a:pt x="1589" y="0"/>
                  </a:lnTo>
                  <a:lnTo>
                    <a:pt x="1589" y="1900"/>
                  </a:lnTo>
                  <a:lnTo>
                    <a:pt x="0" y="1900"/>
                  </a:lnTo>
                  <a:lnTo>
                    <a:pt x="24" y="1900"/>
                  </a:lnTo>
                  <a:lnTo>
                    <a:pt x="8" y="1900"/>
                  </a:lnTo>
                  <a:lnTo>
                    <a:pt x="4" y="1900"/>
                  </a:lnTo>
                  <a:lnTo>
                    <a:pt x="4" y="0"/>
                  </a:lnTo>
                </a:path>
              </a:pathLst>
            </a:custGeom>
            <a:solidFill>
              <a:srgbClr val="B5E9E7"/>
            </a:solidFill>
            <a:ln>
              <a:noFill/>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lIns="45720" rIns="45720"/>
            <a:lstStyle/>
            <a:p>
              <a:endParaRPr lang="en-US" kern="0">
                <a:solidFill>
                  <a:prstClr val="black"/>
                </a:solidFill>
                <a:latin typeface="Arial" charset="0"/>
                <a:cs typeface="Arial" charset="0"/>
              </a:endParaRPr>
            </a:p>
          </p:txBody>
        </p:sp>
      </p:grpSp>
      <p:sp>
        <p:nvSpPr>
          <p:cNvPr id="30" name="Rectangle 29">
            <a:extLst>
              <a:ext uri="{FF2B5EF4-FFF2-40B4-BE49-F238E27FC236}">
                <a16:creationId xmlns:a16="http://schemas.microsoft.com/office/drawing/2014/main" id="{1FB279EB-8966-4DA6-B787-05DA9FE4D92C}"/>
              </a:ext>
            </a:extLst>
          </p:cNvPr>
          <p:cNvSpPr/>
          <p:nvPr/>
        </p:nvSpPr>
        <p:spPr>
          <a:xfrm>
            <a:off x="8440733" y="1697675"/>
            <a:ext cx="2120355" cy="2677656"/>
          </a:xfrm>
          <a:prstGeom prst="rect">
            <a:avLst/>
          </a:prstGeom>
        </p:spPr>
        <p:txBody>
          <a:bodyPr wrap="square">
            <a:spAutoFit/>
          </a:bodyPr>
          <a:lstStyle/>
          <a:p>
            <a:pPr fontAlgn="base">
              <a:spcBef>
                <a:spcPct val="0"/>
              </a:spcBef>
              <a:spcAft>
                <a:spcPct val="0"/>
              </a:spcAft>
            </a:pPr>
            <a:r>
              <a:rPr lang="en-US" sz="1050" kern="0">
                <a:solidFill>
                  <a:srgbClr val="000000"/>
                </a:solidFill>
                <a:latin typeface="Arial" pitchFamily="34" charset="0"/>
                <a:cs typeface="Arial" pitchFamily="34" charset="0"/>
              </a:rPr>
              <a:t>In order to open up a bank account you need to visit a bank of your choice and tell them you are working and living in Germany and wish to open a salary account. If you don’t set up a German bank account you will not be able to receive your salary and your expenses</a:t>
            </a:r>
          </a:p>
          <a:p>
            <a:pPr fontAlgn="base">
              <a:spcBef>
                <a:spcPct val="0"/>
              </a:spcBef>
              <a:spcAft>
                <a:spcPct val="0"/>
              </a:spcAft>
            </a:pPr>
            <a:endParaRPr lang="en-US" sz="1050" kern="0">
              <a:solidFill>
                <a:srgbClr val="000000"/>
              </a:solidFill>
              <a:latin typeface="Arial" pitchFamily="34" charset="0"/>
              <a:cs typeface="Arial" pitchFamily="34" charset="0"/>
            </a:endParaRPr>
          </a:p>
          <a:p>
            <a:pPr fontAlgn="base">
              <a:spcBef>
                <a:spcPct val="0"/>
              </a:spcBef>
              <a:spcAft>
                <a:spcPct val="0"/>
              </a:spcAft>
            </a:pPr>
            <a:r>
              <a:rPr lang="en-US" sz="1050" kern="0">
                <a:solidFill>
                  <a:srgbClr val="000000"/>
                </a:solidFill>
                <a:latin typeface="Arial" pitchFamily="34" charset="0"/>
                <a:cs typeface="Arial" pitchFamily="34" charset="0"/>
              </a:rPr>
              <a:t>Please be aware that the payroll deadline is the 15</a:t>
            </a:r>
            <a:r>
              <a:rPr lang="en-US" sz="1050" kern="0" baseline="30000">
                <a:solidFill>
                  <a:srgbClr val="000000"/>
                </a:solidFill>
                <a:latin typeface="Arial" pitchFamily="34" charset="0"/>
                <a:cs typeface="Arial" pitchFamily="34" charset="0"/>
              </a:rPr>
              <a:t>th</a:t>
            </a:r>
            <a:r>
              <a:rPr lang="en-US" sz="1050" kern="0">
                <a:solidFill>
                  <a:srgbClr val="000000"/>
                </a:solidFill>
                <a:latin typeface="Arial" pitchFamily="34" charset="0"/>
                <a:cs typeface="Arial" pitchFamily="34" charset="0"/>
              </a:rPr>
              <a:t> of every month. So please send the payroll document/s to </a:t>
            </a:r>
            <a:r>
              <a:rPr lang="en-US" sz="1050" u="sng" kern="0">
                <a:solidFill>
                  <a:srgbClr val="333399"/>
                </a:solidFill>
                <a:latin typeface="Arial" pitchFamily="34" charset="0"/>
                <a:cs typeface="Arial" pitchFamily="34" charset="0"/>
              </a:rPr>
              <a:t>payroll.germany@accenture.com</a:t>
            </a:r>
            <a:r>
              <a:rPr lang="en-US" sz="1050" kern="0">
                <a:solidFill>
                  <a:srgbClr val="000000"/>
                </a:solidFill>
                <a:latin typeface="Arial" pitchFamily="34" charset="0"/>
                <a:cs typeface="Arial" pitchFamily="34" charset="0"/>
              </a:rPr>
              <a:t> ASAP post arrival in Germany</a:t>
            </a:r>
            <a:endParaRPr lang="en-GB" sz="1050">
              <a:solidFill>
                <a:srgbClr val="000000"/>
              </a:solidFill>
              <a:latin typeface="Arial" pitchFamily="34" charset="0"/>
              <a:cs typeface="Arial" pitchFamily="34" charset="0"/>
            </a:endParaRPr>
          </a:p>
        </p:txBody>
      </p:sp>
      <p:sp>
        <p:nvSpPr>
          <p:cNvPr id="31" name="Rectangle 30">
            <a:extLst>
              <a:ext uri="{FF2B5EF4-FFF2-40B4-BE49-F238E27FC236}">
                <a16:creationId xmlns:a16="http://schemas.microsoft.com/office/drawing/2014/main" id="{7EB05ECC-C46C-4EDC-996E-6B544DCD932E}"/>
              </a:ext>
            </a:extLst>
          </p:cNvPr>
          <p:cNvSpPr/>
          <p:nvPr/>
        </p:nvSpPr>
        <p:spPr>
          <a:xfrm>
            <a:off x="1647371" y="4744449"/>
            <a:ext cx="8913716" cy="1200329"/>
          </a:xfrm>
          <a:prstGeom prst="rect">
            <a:avLst/>
          </a:prstGeom>
        </p:spPr>
        <p:txBody>
          <a:bodyPr wrap="square">
            <a:spAutoFit/>
          </a:bodyPr>
          <a:lstStyle/>
          <a:p>
            <a:pPr algn="just">
              <a:defRPr/>
            </a:pPr>
            <a:r>
              <a:rPr lang="en-US" sz="1200" kern="0" dirty="0">
                <a:solidFill>
                  <a:srgbClr val="000000"/>
                </a:solidFill>
                <a:latin typeface="Arial" pitchFamily="34" charset="0"/>
                <a:cs typeface="Arial" pitchFamily="34" charset="0"/>
              </a:rPr>
              <a:t>For any queries related to the above-mentioned points, please contact Germany GCP People Advisor (</a:t>
            </a:r>
            <a:r>
              <a:rPr lang="en-US" sz="1200" u="sng" kern="0" dirty="0">
                <a:solidFill>
                  <a:srgbClr val="333399"/>
                </a:solidFill>
                <a:latin typeface="Arial" pitchFamily="34" charset="0"/>
                <a:cs typeface="Arial" pitchFamily="34" charset="0"/>
                <a:hlinkClick r:id="rId4"/>
              </a:rPr>
              <a:t>gcp.hr.germany@accenture.com</a:t>
            </a:r>
            <a:r>
              <a:rPr lang="en-US" sz="1200" kern="0" dirty="0">
                <a:solidFill>
                  <a:srgbClr val="000000"/>
                </a:solidFill>
                <a:latin typeface="Arial" pitchFamily="34" charset="0"/>
                <a:cs typeface="Arial" pitchFamily="34" charset="0"/>
              </a:rPr>
              <a:t>)</a:t>
            </a:r>
          </a:p>
          <a:p>
            <a:pPr algn="just">
              <a:defRPr/>
            </a:pPr>
            <a:endParaRPr lang="en-US" sz="1200" kern="0" dirty="0">
              <a:solidFill>
                <a:srgbClr val="000000"/>
              </a:solidFill>
              <a:latin typeface="Arial" pitchFamily="34" charset="0"/>
              <a:cs typeface="Arial" pitchFamily="34" charset="0"/>
            </a:endParaRPr>
          </a:p>
          <a:p>
            <a:pPr algn="just">
              <a:defRPr/>
            </a:pPr>
            <a:endParaRPr lang="en-US" sz="1200" kern="0" dirty="0">
              <a:solidFill>
                <a:srgbClr val="000000"/>
              </a:solidFill>
              <a:latin typeface="Arial" pitchFamily="34" charset="0"/>
              <a:cs typeface="Arial" pitchFamily="34" charset="0"/>
            </a:endParaRPr>
          </a:p>
          <a:p>
            <a:pPr algn="just">
              <a:defRPr/>
            </a:pPr>
            <a:r>
              <a:rPr lang="en-US" sz="1200" kern="0" dirty="0">
                <a:solidFill>
                  <a:srgbClr val="000000"/>
                </a:solidFill>
                <a:latin typeface="Arial"/>
                <a:cs typeface="Arial" pitchFamily="34" charset="0"/>
              </a:rPr>
              <a:t>For any further information required  on  GCP Training guidelines, you can write to </a:t>
            </a:r>
            <a:r>
              <a:rPr lang="en-US" sz="1200" kern="0" dirty="0">
                <a:solidFill>
                  <a:srgbClr val="000000"/>
                </a:solidFill>
                <a:latin typeface="Arial"/>
                <a:cs typeface="Arial" pitchFamily="34" charset="0"/>
                <a:hlinkClick r:id="rId5"/>
              </a:rPr>
              <a:t>mandar.b.keer@accenture.com</a:t>
            </a:r>
            <a:r>
              <a:rPr lang="en-US" sz="1200" kern="0" dirty="0">
                <a:solidFill>
                  <a:srgbClr val="000000"/>
                </a:solidFill>
                <a:latin typeface="Arial"/>
                <a:cs typeface="Arial" pitchFamily="34" charset="0"/>
              </a:rPr>
              <a:t> </a:t>
            </a:r>
            <a:endParaRPr lang="en-US" sz="1200" u="sng" kern="0" dirty="0">
              <a:solidFill>
                <a:srgbClr val="0000FF"/>
              </a:solidFill>
              <a:latin typeface="Arial" pitchFamily="34" charset="0"/>
              <a:cs typeface="Arial" pitchFamily="34" charset="0"/>
            </a:endParaRPr>
          </a:p>
          <a:p>
            <a:pPr algn="just">
              <a:defRPr/>
            </a:pPr>
            <a:endParaRPr lang="en-US" sz="1200" kern="0" dirty="0">
              <a:solidFill>
                <a:srgbClr val="000000"/>
              </a:solidFill>
              <a:latin typeface="Arial" pitchFamily="34" charset="0"/>
              <a:cs typeface="Arial" pitchFamily="34" charset="0"/>
            </a:endParaRPr>
          </a:p>
        </p:txBody>
      </p:sp>
      <p:graphicFrame>
        <p:nvGraphicFramePr>
          <p:cNvPr id="32" name="Object 31">
            <a:extLst>
              <a:ext uri="{FF2B5EF4-FFF2-40B4-BE49-F238E27FC236}">
                <a16:creationId xmlns:a16="http://schemas.microsoft.com/office/drawing/2014/main" id="{86C65E76-E03E-4FBF-9767-E44E5EEB2179}"/>
              </a:ext>
            </a:extLst>
          </p:cNvPr>
          <p:cNvGraphicFramePr>
            <a:graphicFrameLocks noChangeAspect="1"/>
          </p:cNvGraphicFramePr>
          <p:nvPr/>
        </p:nvGraphicFramePr>
        <p:xfrm>
          <a:off x="4535078" y="6019800"/>
          <a:ext cx="1354425" cy="754677"/>
        </p:xfrm>
        <a:graphic>
          <a:graphicData uri="http://schemas.openxmlformats.org/presentationml/2006/ole">
            <mc:AlternateContent xmlns:mc="http://schemas.openxmlformats.org/markup-compatibility/2006">
              <mc:Choice xmlns:v="urn:schemas-microsoft-com:vml" Requires="v">
                <p:oleObj spid="_x0000_s9220" name="Packager Shell Object" showAsIcon="1" r:id="rId6" imgW="914400" imgH="771480" progId="Package">
                  <p:embed/>
                </p:oleObj>
              </mc:Choice>
              <mc:Fallback>
                <p:oleObj name="Packager Shell Object" showAsIcon="1" r:id="rId6" imgW="914400" imgH="771480" progId="Package">
                  <p:embed/>
                  <p:pic>
                    <p:nvPicPr>
                      <p:cNvPr id="32" name="Object 31">
                        <a:extLst>
                          <a:ext uri="{FF2B5EF4-FFF2-40B4-BE49-F238E27FC236}">
                            <a16:creationId xmlns:a16="http://schemas.microsoft.com/office/drawing/2014/main" id="{86C65E76-E03E-4FBF-9767-E44E5EEB2179}"/>
                          </a:ext>
                        </a:extLst>
                      </p:cNvPr>
                      <p:cNvPicPr/>
                      <p:nvPr/>
                    </p:nvPicPr>
                    <p:blipFill>
                      <a:blip r:embed="rId7"/>
                      <a:stretch>
                        <a:fillRect/>
                      </a:stretch>
                    </p:blipFill>
                    <p:spPr>
                      <a:xfrm>
                        <a:off x="4535078" y="6019800"/>
                        <a:ext cx="1354425" cy="754677"/>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F95398D3-A755-4925-9192-35D30BE6126D}"/>
              </a:ext>
            </a:extLst>
          </p:cNvPr>
          <p:cNvGraphicFramePr>
            <a:graphicFrameLocks noChangeAspect="1"/>
          </p:cNvGraphicFramePr>
          <p:nvPr/>
        </p:nvGraphicFramePr>
        <p:xfrm>
          <a:off x="7086600" y="5944777"/>
          <a:ext cx="1133916" cy="956742"/>
        </p:xfrm>
        <a:graphic>
          <a:graphicData uri="http://schemas.openxmlformats.org/presentationml/2006/ole">
            <mc:AlternateContent xmlns:mc="http://schemas.openxmlformats.org/markup-compatibility/2006">
              <mc:Choice xmlns:v="urn:schemas-microsoft-com:vml" Requires="v">
                <p:oleObj spid="_x0000_s9221" name="Packager Shell Object" showAsIcon="1" r:id="rId8" imgW="914400" imgH="771480" progId="Package">
                  <p:embed/>
                </p:oleObj>
              </mc:Choice>
              <mc:Fallback>
                <p:oleObj name="Packager Shell Object" showAsIcon="1" r:id="rId8" imgW="914400" imgH="771480" progId="Package">
                  <p:embed/>
                  <p:pic>
                    <p:nvPicPr>
                      <p:cNvPr id="33" name="Object 32">
                        <a:extLst>
                          <a:ext uri="{FF2B5EF4-FFF2-40B4-BE49-F238E27FC236}">
                            <a16:creationId xmlns:a16="http://schemas.microsoft.com/office/drawing/2014/main" id="{F95398D3-A755-4925-9192-35D30BE6126D}"/>
                          </a:ext>
                        </a:extLst>
                      </p:cNvPr>
                      <p:cNvPicPr/>
                      <p:nvPr/>
                    </p:nvPicPr>
                    <p:blipFill>
                      <a:blip r:embed="rId9"/>
                      <a:stretch>
                        <a:fillRect/>
                      </a:stretch>
                    </p:blipFill>
                    <p:spPr>
                      <a:xfrm>
                        <a:off x="7086600" y="5944777"/>
                        <a:ext cx="1133916" cy="956742"/>
                      </a:xfrm>
                      <a:prstGeom prst="rect">
                        <a:avLst/>
                      </a:prstGeom>
                    </p:spPr>
                  </p:pic>
                </p:oleObj>
              </mc:Fallback>
            </mc:AlternateContent>
          </a:graphicData>
        </a:graphic>
      </p:graphicFrame>
    </p:spTree>
    <p:extLst>
      <p:ext uri="{BB962C8B-B14F-4D97-AF65-F5344CB8AC3E}">
        <p14:creationId xmlns:p14="http://schemas.microsoft.com/office/powerpoint/2010/main" val="156478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E77720-C32B-449D-A9A1-83EAADD17CD4}"/>
              </a:ext>
            </a:extLst>
          </p:cNvPr>
          <p:cNvSpPr/>
          <p:nvPr/>
        </p:nvSpPr>
        <p:spPr>
          <a:xfrm>
            <a:off x="423175" y="411141"/>
            <a:ext cx="11345650" cy="751897"/>
          </a:xfrm>
          <a:prstGeom prst="roundRect">
            <a:avLst/>
          </a:prstGeom>
          <a:solidFill>
            <a:schemeClr val="accent4">
              <a:lumMod val="20000"/>
              <a:lumOff val="80000"/>
            </a:schemeClr>
          </a:solidFill>
          <a:ln w="3175">
            <a:solidFill>
              <a:schemeClr val="accent4"/>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Graphik"/>
                <a:ea typeface="+mn-ea"/>
                <a:cs typeface="+mn-cs"/>
              </a:rPr>
              <a:t>Employees while on GCP are </a:t>
            </a:r>
            <a:r>
              <a:rPr kumimoji="0" lang="en-US" sz="1400" b="1" i="0" u="none" strike="noStrike" kern="1200" cap="none" spc="0" normalizeH="0" baseline="0" noProof="0" dirty="0">
                <a:ln>
                  <a:noFill/>
                </a:ln>
                <a:solidFill>
                  <a:srgbClr val="FF0000"/>
                </a:solidFill>
                <a:effectLst/>
                <a:uLnTx/>
                <a:uFillTx/>
                <a:latin typeface="Graphik"/>
                <a:ea typeface="+mn-ea"/>
                <a:cs typeface="+mn-cs"/>
              </a:rPr>
              <a:t>NOT PERMITTED </a:t>
            </a:r>
            <a:r>
              <a:rPr kumimoji="0" lang="en-US" sz="1400" b="1" i="0" u="none" strike="noStrike" kern="1200" cap="none" spc="0" normalizeH="0" baseline="0" noProof="0" dirty="0">
                <a:ln>
                  <a:noFill/>
                </a:ln>
                <a:solidFill>
                  <a:srgbClr val="000000"/>
                </a:solidFill>
                <a:effectLst/>
                <a:uLnTx/>
                <a:uFillTx/>
                <a:latin typeface="Graphik"/>
                <a:ea typeface="+mn-ea"/>
                <a:cs typeface="+mn-cs"/>
              </a:rPr>
              <a:t>to work from Home Country or other Host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Graphik"/>
                <a:ea typeface="+mn-ea"/>
                <a:cs typeface="+mn-cs"/>
              </a:rPr>
              <a:t>Employees while on Policy P750/GCP can avail vacation hours as per the guidelines set by the Host Country to visit his Home country or other countries for vacation. Employees must seek clarity from the Onshore PA on availing vacation hours</a:t>
            </a:r>
          </a:p>
        </p:txBody>
      </p:sp>
      <p:sp>
        <p:nvSpPr>
          <p:cNvPr id="11" name="Rectangle 10">
            <a:extLst>
              <a:ext uri="{FF2B5EF4-FFF2-40B4-BE49-F238E27FC236}">
                <a16:creationId xmlns:a16="http://schemas.microsoft.com/office/drawing/2014/main" id="{B8AA83EF-EDF0-442B-9877-CA32DEBFAA4D}"/>
              </a:ext>
            </a:extLst>
          </p:cNvPr>
          <p:cNvSpPr/>
          <p:nvPr/>
        </p:nvSpPr>
        <p:spPr>
          <a:xfrm>
            <a:off x="1124109" y="53386"/>
            <a:ext cx="9418536"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raphik"/>
                <a:ea typeface="+mn-ea"/>
                <a:cs typeface="+mn-cs"/>
              </a:rPr>
              <a:t>While on GCP- Working </a:t>
            </a:r>
            <a:r>
              <a:rPr kumimoji="0" lang="en-US" sz="18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Arial" pitchFamily="34" charset="0"/>
              </a:rPr>
              <a:t>from home country or another host country</a:t>
            </a:r>
            <a:endParaRPr kumimoji="0" lang="en-US" sz="1800" b="1" i="0" u="none" strike="noStrike" kern="1200" cap="none" spc="0" normalizeH="0" baseline="0" noProof="0" dirty="0">
              <a:ln>
                <a:noFill/>
              </a:ln>
              <a:solidFill>
                <a:srgbClr val="000000"/>
              </a:solidFill>
              <a:effectLst/>
              <a:uLnTx/>
              <a:uFillTx/>
              <a:latin typeface="Graphik"/>
              <a:ea typeface="+mn-ea"/>
              <a:cs typeface="+mn-cs"/>
            </a:endParaRPr>
          </a:p>
        </p:txBody>
      </p:sp>
      <p:sp>
        <p:nvSpPr>
          <p:cNvPr id="18" name="Rectangle 17">
            <a:extLst>
              <a:ext uri="{FF2B5EF4-FFF2-40B4-BE49-F238E27FC236}">
                <a16:creationId xmlns:a16="http://schemas.microsoft.com/office/drawing/2014/main" id="{D1CAF200-99D8-4BAA-86BF-EF8B5E79A800}"/>
              </a:ext>
            </a:extLst>
          </p:cNvPr>
          <p:cNvSpPr/>
          <p:nvPr/>
        </p:nvSpPr>
        <p:spPr>
          <a:xfrm>
            <a:off x="9864830" y="2648833"/>
            <a:ext cx="2100057"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3C0F"/>
                </a:solidFill>
                <a:effectLst/>
                <a:uLnTx/>
                <a:uFillTx/>
                <a:latin typeface="Graphik"/>
                <a:ea typeface="+mn-ea"/>
                <a:cs typeface="+mn-cs"/>
              </a:rPr>
              <a:t>Non-adherence may result in immigration, tax and compliance risks.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3C0F"/>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3C0F"/>
                </a:solidFill>
                <a:effectLst/>
                <a:uLnTx/>
                <a:uFillTx/>
                <a:latin typeface="Graphik"/>
                <a:ea typeface="+mn-ea"/>
                <a:cs typeface="+mn-cs"/>
              </a:rPr>
              <a:t>Any adverse consequence arising (e.g., taxes, interest, penalties, etc.) may be employee’s responsibility and may call for policy actions</a:t>
            </a:r>
          </a:p>
        </p:txBody>
      </p:sp>
      <p:sp>
        <p:nvSpPr>
          <p:cNvPr id="20" name="Flowchart: Process 19">
            <a:extLst>
              <a:ext uri="{FF2B5EF4-FFF2-40B4-BE49-F238E27FC236}">
                <a16:creationId xmlns:a16="http://schemas.microsoft.com/office/drawing/2014/main" id="{68C5C73E-7ACB-4166-9AB3-6D6F3135056B}"/>
              </a:ext>
            </a:extLst>
          </p:cNvPr>
          <p:cNvSpPr/>
          <p:nvPr/>
        </p:nvSpPr>
        <p:spPr>
          <a:xfrm>
            <a:off x="2301037" y="1716196"/>
            <a:ext cx="7680679" cy="39743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Graphik"/>
                <a:ea typeface="+mn-ea"/>
                <a:cs typeface="+mn-cs"/>
              </a:rPr>
              <a:t>Business or Work Trip on P710 to the Home country/ Other Host Country</a:t>
            </a:r>
          </a:p>
        </p:txBody>
      </p:sp>
      <p:grpSp>
        <p:nvGrpSpPr>
          <p:cNvPr id="28" name="Group 27">
            <a:extLst>
              <a:ext uri="{FF2B5EF4-FFF2-40B4-BE49-F238E27FC236}">
                <a16:creationId xmlns:a16="http://schemas.microsoft.com/office/drawing/2014/main" id="{C8B5CF32-4DEB-4671-A082-638D82C339EF}"/>
              </a:ext>
            </a:extLst>
          </p:cNvPr>
          <p:cNvGrpSpPr/>
          <p:nvPr/>
        </p:nvGrpSpPr>
        <p:grpSpPr>
          <a:xfrm>
            <a:off x="227113" y="2195858"/>
            <a:ext cx="4937600" cy="3985750"/>
            <a:chOff x="7733381" y="1925456"/>
            <a:chExt cx="4298067" cy="3985750"/>
          </a:xfrm>
        </p:grpSpPr>
        <p:sp>
          <p:nvSpPr>
            <p:cNvPr id="22" name="AutoShape 3">
              <a:extLst>
                <a:ext uri="{FF2B5EF4-FFF2-40B4-BE49-F238E27FC236}">
                  <a16:creationId xmlns:a16="http://schemas.microsoft.com/office/drawing/2014/main" id="{178B98C4-9EB3-411B-991E-93A7C182EB03}"/>
                </a:ext>
              </a:extLst>
            </p:cNvPr>
            <p:cNvSpPr>
              <a:spLocks/>
            </p:cNvSpPr>
            <p:nvPr/>
          </p:nvSpPr>
          <p:spPr bwMode="auto">
            <a:xfrm>
              <a:off x="9889816" y="1925456"/>
              <a:ext cx="2141632" cy="2041426"/>
            </a:xfrm>
            <a:prstGeom prst="diamond">
              <a:avLst/>
            </a:prstGeom>
            <a:solidFill>
              <a:schemeClr val="accent1">
                <a:lumMod val="40000"/>
                <a:lumOff val="60000"/>
                <a:alpha val="89803"/>
              </a:schemeClr>
            </a:solidFill>
            <a:ln w="25400">
              <a:solidFill>
                <a:sysClr val="windowText" lastClr="000000">
                  <a:alpha val="0"/>
                </a:sysClr>
              </a:solidFill>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0"/>
                  <a:solidFill>
                    <a:srgbClr val="FFFFFF"/>
                  </a:solidFill>
                  <a:effectLst>
                    <a:outerShdw blurRad="38100" dist="19050" dir="2700000" algn="tl" rotWithShape="0">
                      <a:srgbClr val="000000">
                        <a:alpha val="40000"/>
                      </a:srgbClr>
                    </a:outerShdw>
                  </a:effectLst>
                  <a:uLnTx/>
                  <a:uFillTx/>
                  <a:latin typeface="Graphik"/>
                  <a:ea typeface="+mn-ea"/>
                  <a:cs typeface="+mn-cs"/>
                </a:rPr>
                <a:t>Where to Initiate?</a:t>
              </a:r>
            </a:p>
          </p:txBody>
        </p:sp>
        <p:sp>
          <p:nvSpPr>
            <p:cNvPr id="23" name="AutoShape 4">
              <a:extLst>
                <a:ext uri="{FF2B5EF4-FFF2-40B4-BE49-F238E27FC236}">
                  <a16:creationId xmlns:a16="http://schemas.microsoft.com/office/drawing/2014/main" id="{98ECE99A-DE84-4F74-9147-20135E27BC75}"/>
                </a:ext>
              </a:extLst>
            </p:cNvPr>
            <p:cNvSpPr>
              <a:spLocks/>
            </p:cNvSpPr>
            <p:nvPr/>
          </p:nvSpPr>
          <p:spPr bwMode="auto">
            <a:xfrm>
              <a:off x="7733381" y="1931623"/>
              <a:ext cx="2266493" cy="2041426"/>
            </a:xfrm>
            <a:prstGeom prst="diamond">
              <a:avLst/>
            </a:prstGeom>
            <a:solidFill>
              <a:schemeClr val="accent1">
                <a:lumMod val="75000"/>
                <a:alpha val="89803"/>
              </a:schemeClr>
            </a:solidFill>
            <a:ln w="25400">
              <a:solidFill>
                <a:sysClr val="windowText" lastClr="000000">
                  <a:alpha val="0"/>
                </a:sysClr>
              </a:solidFill>
              <a:miter lim="800000"/>
              <a:headEnd/>
              <a:tailEnd/>
            </a:ln>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0"/>
                  <a:solidFill>
                    <a:srgbClr val="FFFFFF"/>
                  </a:solidFill>
                  <a:effectLst>
                    <a:outerShdw blurRad="38100" dist="19050" dir="2700000" algn="tl" rotWithShape="0">
                      <a:srgbClr val="000000">
                        <a:alpha val="40000"/>
                      </a:srgbClr>
                    </a:outerShdw>
                  </a:effectLst>
                  <a:uLnTx/>
                  <a:uFillTx/>
                  <a:latin typeface="Graphik"/>
                  <a:ea typeface="+mn-ea"/>
                  <a:cs typeface="+mn-cs"/>
                </a:rPr>
                <a:t>When to Initiate?</a:t>
              </a:r>
            </a:p>
          </p:txBody>
        </p:sp>
        <p:sp>
          <p:nvSpPr>
            <p:cNvPr id="26" name="TextBox 25">
              <a:extLst>
                <a:ext uri="{FF2B5EF4-FFF2-40B4-BE49-F238E27FC236}">
                  <a16:creationId xmlns:a16="http://schemas.microsoft.com/office/drawing/2014/main" id="{052843E0-0F63-45F5-A1FD-C4694CEF4B79}"/>
                </a:ext>
              </a:extLst>
            </p:cNvPr>
            <p:cNvSpPr txBox="1"/>
            <p:nvPr/>
          </p:nvSpPr>
          <p:spPr>
            <a:xfrm>
              <a:off x="8013285" y="3972214"/>
              <a:ext cx="221923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Graphik"/>
                  <a:ea typeface="+mn-ea"/>
                  <a:cs typeface="+mn-cs"/>
                </a:rPr>
                <a:t>If an employee is required to work </a:t>
              </a:r>
              <a:r>
                <a:rPr kumimoji="0" lang="en-IN" sz="1200" b="1" i="0" u="none" strike="noStrike" kern="1200" cap="none" spc="0" normalizeH="0" baseline="0" noProof="0" dirty="0">
                  <a:ln>
                    <a:noFill/>
                  </a:ln>
                  <a:solidFill>
                    <a:srgbClr val="000000"/>
                  </a:solidFill>
                  <a:effectLst/>
                  <a:uLnTx/>
                  <a:uFillTx/>
                  <a:latin typeface="Graphik"/>
                  <a:ea typeface="+mn-ea"/>
                  <a:cs typeface="+mn-cs"/>
                </a:rPr>
                <a:t>basis </a:t>
              </a:r>
              <a:r>
                <a:rPr kumimoji="0" lang="en-US" sz="1200" b="1" i="0" u="none" strike="noStrike" kern="1200" cap="none" spc="0" normalizeH="0" baseline="0" noProof="0" dirty="0">
                  <a:ln>
                    <a:noFill/>
                  </a:ln>
                  <a:solidFill>
                    <a:srgbClr val="000000"/>
                  </a:solidFill>
                  <a:effectLst/>
                  <a:uLnTx/>
                  <a:uFillTx/>
                  <a:latin typeface="Graphik"/>
                  <a:ea typeface="+mn-ea"/>
                  <a:cs typeface="+mn-cs"/>
                </a:rPr>
                <a:t>Business criticality/ emergency grounds </a:t>
              </a:r>
              <a:endParaRPr kumimoji="0" lang="en-US" sz="12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200" b="0" i="0" u="none" strike="noStrike" kern="1200" cap="none" spc="0" normalizeH="0" baseline="0" noProof="0" dirty="0">
                  <a:ln>
                    <a:noFill/>
                  </a:ln>
                  <a:solidFill>
                    <a:srgbClr val="000000"/>
                  </a:solidFill>
                  <a:effectLst/>
                  <a:uLnTx/>
                  <a:uFillTx/>
                  <a:latin typeface="Graphik"/>
                  <a:ea typeface="+mn-ea"/>
                  <a:cs typeface="+mn-cs"/>
                </a:rPr>
                <a:t>Working in the same country after completing the GCP assignment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Working from another host Country - while on GCP</a:t>
              </a:r>
              <a:endParaRPr kumimoji="0" lang="en-IN" sz="1200" b="0" i="0" u="none" strike="noStrike" kern="1200" cap="none" spc="0" normalizeH="0" baseline="0" noProof="0" dirty="0">
                <a:ln>
                  <a:noFill/>
                </a:ln>
                <a:solidFill>
                  <a:srgbClr val="000000"/>
                </a:solidFill>
                <a:effectLst/>
                <a:uLnTx/>
                <a:uFillTx/>
                <a:latin typeface="Graphik"/>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Graphik"/>
                  <a:ea typeface="+mn-ea"/>
                  <a:cs typeface="+mn-cs"/>
                </a:rPr>
                <a:t>Work from home country – While on GCP</a:t>
              </a:r>
            </a:p>
          </p:txBody>
        </p:sp>
        <p:sp>
          <p:nvSpPr>
            <p:cNvPr id="27" name="TextBox 26">
              <a:extLst>
                <a:ext uri="{FF2B5EF4-FFF2-40B4-BE49-F238E27FC236}">
                  <a16:creationId xmlns:a16="http://schemas.microsoft.com/office/drawing/2014/main" id="{BB947236-0F17-41B6-AAD1-BCDC5B705D41}"/>
                </a:ext>
              </a:extLst>
            </p:cNvPr>
            <p:cNvSpPr txBox="1"/>
            <p:nvPr/>
          </p:nvSpPr>
          <p:spPr>
            <a:xfrm>
              <a:off x="10122464" y="3913571"/>
              <a:ext cx="1881980" cy="646331"/>
            </a:xfrm>
            <a:prstGeom prst="rect">
              <a:avLst/>
            </a:prstGeom>
            <a:noFill/>
          </p:spPr>
          <p:txBody>
            <a:bodyPr wrap="square" rtlCol="0">
              <a:spAutoFit/>
            </a:bodyPr>
            <a:lstStyle/>
            <a:p>
              <a:pPr marL="101600" marR="0" lvl="0" indent="-108000" algn="l" defTabSz="914400" rtl="0" eaLnBrk="0" fontAlgn="base" latinLnBrk="0" hangingPunct="0">
                <a:lnSpc>
                  <a:spcPct val="100000"/>
                </a:lnSpc>
                <a:spcBef>
                  <a:spcPts val="100"/>
                </a:spcBef>
                <a:spcAft>
                  <a:spcPts val="100"/>
                </a:spcAft>
                <a:buClr>
                  <a:srgbClr val="FF0000"/>
                </a:buClr>
                <a:buSzTx/>
                <a:buFontTx/>
                <a:buNone/>
                <a:tabLst/>
                <a:defRPr/>
              </a:pPr>
              <a:r>
                <a:rPr kumimoji="0" lang="en-US" sz="1200" b="0" i="0" u="none" strike="noStrike" kern="1200" cap="none" spc="0" normalizeH="0" baseline="0" noProof="0">
                  <a:ln>
                    <a:noFill/>
                  </a:ln>
                  <a:solidFill>
                    <a:srgbClr val="000000"/>
                  </a:solidFill>
                  <a:effectLst/>
                  <a:uLnTx/>
                  <a:uFillTx/>
                  <a:latin typeface="Graphik"/>
                  <a:ea typeface="MS PGothic"/>
                  <a:cs typeface="Arial" panose="020B0604020202020204" pitchFamily="34" charset="0"/>
                </a:rPr>
                <a:t>Employees to raise request on </a:t>
              </a:r>
              <a:r>
                <a:rPr kumimoji="0" lang="en-US" sz="1200" b="1" i="0" u="none" strike="noStrike" kern="1200" cap="none" spc="0" normalizeH="0" baseline="0" noProof="0">
                  <a:ln>
                    <a:noFill/>
                  </a:ln>
                  <a:solidFill>
                    <a:srgbClr val="000000"/>
                  </a:solidFill>
                  <a:effectLst/>
                  <a:uLnTx/>
                  <a:uFillTx/>
                  <a:latin typeface="Graphik"/>
                  <a:ea typeface="+mn-ea"/>
                  <a:cs typeface="+mn-cs"/>
                  <a:hlinkClick r:id="rId3"/>
                </a:rPr>
                <a:t>People Mobility Gateway </a:t>
              </a:r>
              <a:endParaRPr kumimoji="0" lang="en-US" sz="1200" b="1" i="0" u="none" strike="noStrike" kern="1200" cap="none" spc="0" normalizeH="0" baseline="0" noProof="0">
                <a:ln>
                  <a:noFill/>
                </a:ln>
                <a:solidFill>
                  <a:srgbClr val="000000"/>
                </a:solidFill>
                <a:effectLst/>
                <a:uLnTx/>
                <a:uFillTx/>
                <a:latin typeface="Graphik"/>
                <a:ea typeface="+mn-ea"/>
                <a:cs typeface="+mn-cs"/>
              </a:endParaRPr>
            </a:p>
          </p:txBody>
        </p:sp>
      </p:grpSp>
      <p:grpSp>
        <p:nvGrpSpPr>
          <p:cNvPr id="53" name="Group 52">
            <a:extLst>
              <a:ext uri="{FF2B5EF4-FFF2-40B4-BE49-F238E27FC236}">
                <a16:creationId xmlns:a16="http://schemas.microsoft.com/office/drawing/2014/main" id="{DF6A1C8B-A6CB-4296-9E08-50203C5F8AB4}"/>
              </a:ext>
            </a:extLst>
          </p:cNvPr>
          <p:cNvGrpSpPr/>
          <p:nvPr/>
        </p:nvGrpSpPr>
        <p:grpSpPr>
          <a:xfrm>
            <a:off x="5601462" y="2790842"/>
            <a:ext cx="4380254" cy="3678464"/>
            <a:chOff x="973185" y="2204477"/>
            <a:chExt cx="4380254" cy="3678464"/>
          </a:xfrm>
        </p:grpSpPr>
        <p:sp>
          <p:nvSpPr>
            <p:cNvPr id="29" name="Shape 4376">
              <a:extLst>
                <a:ext uri="{FF2B5EF4-FFF2-40B4-BE49-F238E27FC236}">
                  <a16:creationId xmlns:a16="http://schemas.microsoft.com/office/drawing/2014/main" id="{D6553411-F1BF-4CBD-9FE3-9C02D3EB91AD}"/>
                </a:ext>
              </a:extLst>
            </p:cNvPr>
            <p:cNvSpPr/>
            <p:nvPr/>
          </p:nvSpPr>
          <p:spPr>
            <a:xfrm>
              <a:off x="1578284" y="4038608"/>
              <a:ext cx="914400" cy="914400"/>
            </a:xfrm>
            <a:prstGeom prst="ellipse">
              <a:avLst/>
            </a:prstGeom>
            <a:solidFill>
              <a:schemeClr val="accent1"/>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01</a:t>
              </a:r>
              <a:endParaRPr kumimoji="0" sz="28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0" name="Shape 4377">
              <a:extLst>
                <a:ext uri="{FF2B5EF4-FFF2-40B4-BE49-F238E27FC236}">
                  <a16:creationId xmlns:a16="http://schemas.microsoft.com/office/drawing/2014/main" id="{C71EBB2C-1CA7-4A93-AE11-83660D7DC6F9}"/>
                </a:ext>
              </a:extLst>
            </p:cNvPr>
            <p:cNvSpPr/>
            <p:nvPr/>
          </p:nvSpPr>
          <p:spPr>
            <a:xfrm>
              <a:off x="2679484" y="3044990"/>
              <a:ext cx="914400" cy="914400"/>
            </a:xfrm>
            <a:prstGeom prst="ellipse">
              <a:avLst/>
            </a:prstGeom>
            <a:solidFill>
              <a:schemeClr val="tx1">
                <a:lumMod val="75000"/>
                <a:lumOff val="25000"/>
              </a:scheme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02</a:t>
              </a:r>
              <a:endParaRPr kumimoji="0" sz="20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1" name="Shape 4379">
              <a:extLst>
                <a:ext uri="{FF2B5EF4-FFF2-40B4-BE49-F238E27FC236}">
                  <a16:creationId xmlns:a16="http://schemas.microsoft.com/office/drawing/2014/main" id="{7AFCDCAD-AFB2-4FE3-90AD-354E886B0FE9}"/>
                </a:ext>
              </a:extLst>
            </p:cNvPr>
            <p:cNvSpPr/>
            <p:nvPr/>
          </p:nvSpPr>
          <p:spPr>
            <a:xfrm>
              <a:off x="3798939" y="4070088"/>
              <a:ext cx="914400" cy="914400"/>
            </a:xfrm>
            <a:prstGeom prst="ellipse">
              <a:avLst/>
            </a:prstGeom>
            <a:solidFill>
              <a:schemeClr val="accent1">
                <a:lumMod val="20000"/>
                <a:lumOff val="80000"/>
              </a:schemeClr>
            </a:solid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rPr>
                <a:t>03</a:t>
              </a:r>
              <a:endParaRPr kumimoji="0" sz="2400" b="1" i="0" u="none" strike="noStrike" kern="1200" cap="none" spc="0" normalizeH="0" baseline="0" noProof="0">
                <a:ln>
                  <a:noFill/>
                </a:ln>
                <a:solidFill>
                  <a:srgbClr val="FFFFFF"/>
                </a:solidFill>
                <a:effectLst/>
                <a:uLnTx/>
                <a:uFillTx/>
                <a:latin typeface="Graphik"/>
                <a:ea typeface="Source Sans Pro"/>
                <a:cs typeface="Source Sans Pro"/>
                <a:sym typeface="Source Sans Pro"/>
              </a:endParaRPr>
            </a:p>
          </p:txBody>
        </p:sp>
        <p:sp>
          <p:nvSpPr>
            <p:cNvPr id="33" name="TextBox 32">
              <a:extLst>
                <a:ext uri="{FF2B5EF4-FFF2-40B4-BE49-F238E27FC236}">
                  <a16:creationId xmlns:a16="http://schemas.microsoft.com/office/drawing/2014/main" id="{C1F4CFDE-8DE9-4213-8B4B-BD635074C0C9}"/>
                </a:ext>
              </a:extLst>
            </p:cNvPr>
            <p:cNvSpPr txBox="1"/>
            <p:nvPr/>
          </p:nvSpPr>
          <p:spPr>
            <a:xfrm>
              <a:off x="973185" y="5041222"/>
              <a:ext cx="1808067" cy="830997"/>
            </a:xfrm>
            <a:prstGeom prst="rect">
              <a:avLst/>
            </a:prstGeom>
            <a:noFill/>
          </p:spPr>
          <p:txBody>
            <a:bodyPr wrap="square" lIns="0" r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Seek Onshore Project MD and </a:t>
              </a:r>
              <a:r>
                <a:rPr kumimoji="0" lang="en-US" sz="1200" b="1" i="0" u="none" strike="noStrike" kern="1200" cap="none" spc="0" normalizeH="0" baseline="0" noProof="0" dirty="0" err="1">
                  <a:ln>
                    <a:noFill/>
                  </a:ln>
                  <a:solidFill>
                    <a:srgbClr val="000000"/>
                  </a:solidFill>
                  <a:effectLst/>
                  <a:uLnTx/>
                  <a:uFillTx/>
                  <a:latin typeface="Graphik"/>
                  <a:ea typeface="+mn-ea"/>
                  <a:cs typeface="+mn-cs"/>
                </a:rPr>
                <a:t>fwd</a:t>
              </a:r>
              <a:r>
                <a:rPr kumimoji="0" lang="en-US" sz="1200" b="1" i="0" u="none" strike="noStrike" kern="1200" cap="none" spc="0" normalizeH="0" baseline="0" noProof="0" dirty="0">
                  <a:ln>
                    <a:noFill/>
                  </a:ln>
                  <a:solidFill>
                    <a:srgbClr val="000000"/>
                  </a:solidFill>
                  <a:effectLst/>
                  <a:uLnTx/>
                  <a:uFillTx/>
                  <a:latin typeface="Graphik"/>
                  <a:ea typeface="+mn-ea"/>
                  <a:cs typeface="+mn-cs"/>
                </a:rPr>
                <a:t> to GCP HR for consent</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Graphik"/>
                <a:ea typeface="+mn-ea"/>
                <a:cs typeface="+mn-cs"/>
              </a:endParaRPr>
            </a:p>
          </p:txBody>
        </p:sp>
        <p:sp>
          <p:nvSpPr>
            <p:cNvPr id="35" name="TextBox 34">
              <a:extLst>
                <a:ext uri="{FF2B5EF4-FFF2-40B4-BE49-F238E27FC236}">
                  <a16:creationId xmlns:a16="http://schemas.microsoft.com/office/drawing/2014/main" id="{DDD6B102-6713-46B3-82D2-CDB7A5BBC9BF}"/>
                </a:ext>
              </a:extLst>
            </p:cNvPr>
            <p:cNvSpPr txBox="1"/>
            <p:nvPr/>
          </p:nvSpPr>
          <p:spPr>
            <a:xfrm>
              <a:off x="1553228" y="2204477"/>
              <a:ext cx="2931673" cy="646331"/>
            </a:xfrm>
            <a:prstGeom prst="rect">
              <a:avLst/>
            </a:prstGeom>
            <a:noFill/>
          </p:spPr>
          <p:txBody>
            <a:bodyPr wrap="square" lIns="0" r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raphik"/>
                  <a:ea typeface="+mn-ea"/>
                  <a:cs typeface="+mn-cs"/>
                </a:rPr>
                <a:t>Submit an initiation in </a:t>
              </a:r>
              <a:r>
                <a:rPr kumimoji="0" lang="en-US" sz="1200" b="1" i="0" u="none" strike="noStrike" kern="1200" cap="none" spc="0" normalizeH="0" baseline="0" noProof="0" dirty="0">
                  <a:ln>
                    <a:noFill/>
                  </a:ln>
                  <a:solidFill>
                    <a:srgbClr val="000000"/>
                  </a:solidFill>
                  <a:effectLst/>
                  <a:uLnTx/>
                  <a:uFillTx/>
                  <a:latin typeface="Graphik"/>
                  <a:ea typeface="+mn-ea"/>
                  <a:cs typeface="+mn-cs"/>
                  <a:hlinkClick r:id="rId3"/>
                </a:rPr>
                <a:t>People Mobility Gateway</a:t>
              </a:r>
              <a:r>
                <a:rPr kumimoji="0" lang="en-US" sz="1200" b="1" i="0" u="none" strike="noStrike" kern="1200" cap="none" spc="0" normalizeH="0" baseline="0" noProof="0" dirty="0">
                  <a:ln>
                    <a:noFill/>
                  </a:ln>
                  <a:solidFill>
                    <a:srgbClr val="000000"/>
                  </a:solidFill>
                  <a:effectLst/>
                  <a:uLnTx/>
                  <a:uFillTx/>
                  <a:latin typeface="Graphik"/>
                  <a:ea typeface="+mn-ea"/>
                  <a:cs typeface="+mn-cs"/>
                </a:rPr>
                <a:t> along with approval email from GCP HR </a:t>
              </a:r>
              <a:endParaRPr kumimoji="0" lang="en-US" sz="1200" b="0" i="0" u="none" strike="noStrike" kern="1200" cap="none" spc="0" normalizeH="0" baseline="0" noProof="0" dirty="0">
                <a:ln>
                  <a:noFill/>
                </a:ln>
                <a:solidFill>
                  <a:srgbClr val="000000">
                    <a:lumMod val="65000"/>
                    <a:lumOff val="35000"/>
                  </a:srgbClr>
                </a:solidFill>
                <a:effectLst/>
                <a:uLnTx/>
                <a:uFillTx/>
                <a:latin typeface="Graphik"/>
                <a:ea typeface="+mn-ea"/>
                <a:cs typeface="+mn-cs"/>
              </a:endParaRPr>
            </a:p>
          </p:txBody>
        </p:sp>
        <p:sp>
          <p:nvSpPr>
            <p:cNvPr id="36" name="TextBox 35">
              <a:extLst>
                <a:ext uri="{FF2B5EF4-FFF2-40B4-BE49-F238E27FC236}">
                  <a16:creationId xmlns:a16="http://schemas.microsoft.com/office/drawing/2014/main" id="{A306FFC2-3B73-4886-9C61-FCD01A32E803}"/>
                </a:ext>
              </a:extLst>
            </p:cNvPr>
            <p:cNvSpPr txBox="1"/>
            <p:nvPr/>
          </p:nvSpPr>
          <p:spPr>
            <a:xfrm>
              <a:off x="3545372" y="5051944"/>
              <a:ext cx="1808067" cy="830997"/>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Graphik"/>
                  <a:ea typeface="+mn-ea"/>
                  <a:cs typeface="+mn-cs"/>
                </a:rPr>
                <a:t>Once approved raise travel tickets requests via E-travel portal</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lumMod val="65000"/>
                    <a:lumOff val="35000"/>
                  </a:srgbClr>
                </a:solidFill>
                <a:effectLst/>
                <a:uLnTx/>
                <a:uFillTx/>
                <a:latin typeface="Graphik"/>
                <a:ea typeface="+mn-ea"/>
                <a:cs typeface="+mn-cs"/>
              </a:endParaRPr>
            </a:p>
          </p:txBody>
        </p:sp>
        <p:cxnSp>
          <p:nvCxnSpPr>
            <p:cNvPr id="38" name="Straight Arrow Connector 37">
              <a:extLst>
                <a:ext uri="{FF2B5EF4-FFF2-40B4-BE49-F238E27FC236}">
                  <a16:creationId xmlns:a16="http://schemas.microsoft.com/office/drawing/2014/main" id="{95CF9A12-772D-4985-A238-1A8E904A8CF5}"/>
                </a:ext>
              </a:extLst>
            </p:cNvPr>
            <p:cNvCxnSpPr>
              <a:cxnSpLocks/>
            </p:cNvCxnSpPr>
            <p:nvPr/>
          </p:nvCxnSpPr>
          <p:spPr>
            <a:xfrm flipV="1">
              <a:off x="2294626" y="3662906"/>
              <a:ext cx="418612" cy="407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9C6C0AF-26B1-4EEB-99ED-33B218F2C9E0}"/>
                </a:ext>
              </a:extLst>
            </p:cNvPr>
            <p:cNvCxnSpPr>
              <a:cxnSpLocks/>
            </p:cNvCxnSpPr>
            <p:nvPr/>
          </p:nvCxnSpPr>
          <p:spPr>
            <a:xfrm>
              <a:off x="3578385" y="3708545"/>
              <a:ext cx="490321" cy="470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Arrow: Down 1">
            <a:extLst>
              <a:ext uri="{FF2B5EF4-FFF2-40B4-BE49-F238E27FC236}">
                <a16:creationId xmlns:a16="http://schemas.microsoft.com/office/drawing/2014/main" id="{9BA439EA-6463-46AB-8697-E949338D02A2}"/>
              </a:ext>
            </a:extLst>
          </p:cNvPr>
          <p:cNvSpPr/>
          <p:nvPr/>
        </p:nvSpPr>
        <p:spPr>
          <a:xfrm>
            <a:off x="5289176" y="1239901"/>
            <a:ext cx="1659152" cy="3944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Rectangle 2">
            <a:extLst>
              <a:ext uri="{FF2B5EF4-FFF2-40B4-BE49-F238E27FC236}">
                <a16:creationId xmlns:a16="http://schemas.microsoft.com/office/drawing/2014/main" id="{29445871-0A8A-48C2-BEB7-7B922C0426E8}"/>
              </a:ext>
            </a:extLst>
          </p:cNvPr>
          <p:cNvSpPr/>
          <p:nvPr/>
        </p:nvSpPr>
        <p:spPr>
          <a:xfrm>
            <a:off x="5646436" y="1297156"/>
            <a:ext cx="11892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Graphik"/>
                <a:ea typeface="+mn-ea"/>
                <a:cs typeface="+mn-cs"/>
              </a:rPr>
              <a:t>Exception </a:t>
            </a:r>
            <a:endParaRPr kumimoji="0" lang="en-US" sz="1200" b="0"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7E84C117-B54B-4690-BE19-4648AEA31653}"/>
              </a:ext>
            </a:extLst>
          </p:cNvPr>
          <p:cNvSpPr txBox="1"/>
          <p:nvPr/>
        </p:nvSpPr>
        <p:spPr>
          <a:xfrm>
            <a:off x="664824" y="6300224"/>
            <a:ext cx="9200006" cy="530915"/>
          </a:xfrm>
          <a:prstGeom prst="rect">
            <a:avLst/>
          </a:prstGeom>
          <a:solidFill>
            <a:schemeClr val="accent1">
              <a:lumMod val="40000"/>
              <a:lumOff val="60000"/>
            </a:schemeClr>
          </a:solid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Graphik"/>
                <a:ea typeface="+mn-ea"/>
                <a:cs typeface="+mn-cs"/>
              </a:rPr>
              <a:t>Note</a:t>
            </a:r>
            <a:r>
              <a:rPr kumimoji="0" lang="en-US" sz="1050" b="0" i="0" u="none" strike="noStrike" kern="1200" cap="none" spc="0" normalizeH="0" baseline="0" noProof="0" dirty="0">
                <a:ln>
                  <a:noFill/>
                </a:ln>
                <a:solidFill>
                  <a:srgbClr val="000000"/>
                </a:solidFill>
                <a:effectLst/>
                <a:uLnTx/>
                <a:uFillTx/>
                <a:latin typeface="Graphik"/>
                <a:ea typeface="+mn-ea"/>
                <a:cs typeface="+mn-cs"/>
              </a:rPr>
              <a:t>: </a:t>
            </a:r>
            <a:r>
              <a:rPr kumimoji="0" lang="en-US" sz="1050" b="1" i="0" u="none" strike="noStrike" kern="1200" cap="none" spc="0" normalizeH="0" baseline="0" noProof="0" dirty="0">
                <a:ln>
                  <a:noFill/>
                </a:ln>
                <a:solidFill>
                  <a:srgbClr val="000000"/>
                </a:solidFill>
                <a:effectLst/>
                <a:uLnTx/>
                <a:uFillTx/>
                <a:latin typeface="Graphik"/>
                <a:ea typeface="+mn-ea"/>
                <a:cs typeface="+mn-cs"/>
              </a:rPr>
              <a:t>Coordinate with GCP HR (Offshore HR – working from home country &amp; Onshore HR – working from other host country ) for approvals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Graphik"/>
                <a:ea typeface="+mn-ea"/>
                <a:cs typeface="+mn-cs"/>
              </a:rPr>
              <a:t> </a:t>
            </a:r>
          </a:p>
        </p:txBody>
      </p:sp>
    </p:spTree>
    <p:extLst>
      <p:ext uri="{BB962C8B-B14F-4D97-AF65-F5344CB8AC3E}">
        <p14:creationId xmlns:p14="http://schemas.microsoft.com/office/powerpoint/2010/main" val="3371551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50207C-27E7-4715-9C63-8E5448660883}"/>
              </a:ext>
            </a:extLst>
          </p:cNvPr>
          <p:cNvSpPr/>
          <p:nvPr/>
        </p:nvSpPr>
        <p:spPr>
          <a:xfrm>
            <a:off x="501445" y="914400"/>
            <a:ext cx="11206018" cy="5791200"/>
          </a:xfrm>
          <a:prstGeom prst="rect">
            <a:avLst/>
          </a:prstGeom>
          <a:ln w="19050">
            <a:solidFill>
              <a:srgbClr val="018C85"/>
            </a:solidFill>
          </a:ln>
        </p:spPr>
        <p:style>
          <a:lnRef idx="2">
            <a:schemeClr val="accent5"/>
          </a:lnRef>
          <a:fillRef idx="1">
            <a:schemeClr val="lt1"/>
          </a:fillRef>
          <a:effectRef idx="0">
            <a:schemeClr val="accent5"/>
          </a:effectRef>
          <a:fontRef idx="minor">
            <a:schemeClr val="dk1"/>
          </a:fontRef>
        </p:style>
        <p:txBody>
          <a:bodyPr rtlCol="0" anchor="ctr"/>
          <a:lstStyle/>
          <a:p>
            <a:pPr algn="ctr" fontAlgn="base">
              <a:spcBef>
                <a:spcPct val="0"/>
              </a:spcBef>
              <a:spcAft>
                <a:spcPct val="0"/>
              </a:spcAft>
            </a:pPr>
            <a:endParaRPr lang="en-IN">
              <a:solidFill>
                <a:srgbClr val="000000"/>
              </a:solidFill>
              <a:latin typeface="Arial"/>
            </a:endParaRPr>
          </a:p>
        </p:txBody>
      </p:sp>
      <p:sp>
        <p:nvSpPr>
          <p:cNvPr id="2" name="Rectangle 1">
            <a:extLst>
              <a:ext uri="{FF2B5EF4-FFF2-40B4-BE49-F238E27FC236}">
                <a16:creationId xmlns:a16="http://schemas.microsoft.com/office/drawing/2014/main" id="{ECAF17C5-F2D1-4ACA-AE3C-3A3EB8C942C2}"/>
              </a:ext>
            </a:extLst>
          </p:cNvPr>
          <p:cNvSpPr/>
          <p:nvPr/>
        </p:nvSpPr>
        <p:spPr>
          <a:xfrm>
            <a:off x="501445" y="246396"/>
            <a:ext cx="8077200" cy="400110"/>
          </a:xfrm>
          <a:prstGeom prst="rect">
            <a:avLst/>
          </a:prstGeom>
        </p:spPr>
        <p:txBody>
          <a:bodyPr wrap="square">
            <a:spAutoFit/>
          </a:bodyPr>
          <a:lstStyle/>
          <a:p>
            <a:pPr fontAlgn="base">
              <a:spcBef>
                <a:spcPct val="0"/>
              </a:spcBef>
              <a:spcAft>
                <a:spcPct val="0"/>
              </a:spcAft>
            </a:pPr>
            <a:r>
              <a:rPr lang="en-IN" sz="2000" b="1">
                <a:solidFill>
                  <a:srgbClr val="000000"/>
                </a:solidFill>
                <a:latin typeface="Arial Black" panose="020B0A04020102020204" pitchFamily="34" charset="0"/>
                <a:cs typeface="Arial" pitchFamily="34" charset="0"/>
              </a:rPr>
              <a:t>Site Lead &amp; Buddy Assignment Process</a:t>
            </a:r>
            <a:endParaRPr lang="en-GB" sz="2000">
              <a:solidFill>
                <a:srgbClr val="000000"/>
              </a:solidFill>
              <a:latin typeface="Arial Black" panose="020B0A04020102020204" pitchFamily="34" charset="0"/>
              <a:cs typeface="Arial" pitchFamily="34" charset="0"/>
            </a:endParaRPr>
          </a:p>
        </p:txBody>
      </p:sp>
      <p:cxnSp>
        <p:nvCxnSpPr>
          <p:cNvPr id="3" name="Straight Connector 2">
            <a:extLst>
              <a:ext uri="{FF2B5EF4-FFF2-40B4-BE49-F238E27FC236}">
                <a16:creationId xmlns:a16="http://schemas.microsoft.com/office/drawing/2014/main" id="{FB7FF922-FA1B-4347-BEE9-6417F5A486F0}"/>
              </a:ext>
            </a:extLst>
          </p:cNvPr>
          <p:cNvCxnSpPr>
            <a:cxnSpLocks/>
          </p:cNvCxnSpPr>
          <p:nvPr/>
        </p:nvCxnSpPr>
        <p:spPr>
          <a:xfrm>
            <a:off x="0" y="79510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reeform 4">
            <a:extLst>
              <a:ext uri="{FF2B5EF4-FFF2-40B4-BE49-F238E27FC236}">
                <a16:creationId xmlns:a16="http://schemas.microsoft.com/office/drawing/2014/main" id="{17DF1C80-7574-4786-B59D-9AFD088E1F51}"/>
              </a:ext>
            </a:extLst>
          </p:cNvPr>
          <p:cNvSpPr>
            <a:spLocks/>
          </p:cNvSpPr>
          <p:nvPr>
            <p:custDataLst>
              <p:tags r:id="rId1"/>
            </p:custDataLst>
          </p:nvPr>
        </p:nvSpPr>
        <p:spPr bwMode="auto">
          <a:xfrm>
            <a:off x="1120878" y="2216004"/>
            <a:ext cx="2940899" cy="4214628"/>
          </a:xfrm>
          <a:custGeom>
            <a:avLst/>
            <a:gdLst>
              <a:gd name="T0" fmla="*/ 0 w 1090"/>
              <a:gd name="T1" fmla="*/ 0 h 2448"/>
              <a:gd name="T2" fmla="*/ 960 w 1090"/>
              <a:gd name="T3" fmla="*/ 0 h 2448"/>
              <a:gd name="T4" fmla="*/ 960 w 1090"/>
              <a:gd name="T5" fmla="*/ 336 h 2448"/>
              <a:gd name="T6" fmla="*/ 1090 w 1090"/>
              <a:gd name="T7" fmla="*/ 568 h 2448"/>
              <a:gd name="T8" fmla="*/ 960 w 1090"/>
              <a:gd name="T9" fmla="*/ 816 h 2448"/>
              <a:gd name="T10" fmla="*/ 960 w 1090"/>
              <a:gd name="T11" fmla="*/ 2448 h 2448"/>
              <a:gd name="T12" fmla="*/ 0 w 1090"/>
              <a:gd name="T13" fmla="*/ 2448 h 2448"/>
              <a:gd name="T14" fmla="*/ 0 w 1090"/>
              <a:gd name="T15" fmla="*/ 816 h 2448"/>
              <a:gd name="T16" fmla="*/ 0 w 1090"/>
              <a:gd name="T17" fmla="*/ 558 h 2448"/>
              <a:gd name="T18" fmla="*/ 0 w 1090"/>
              <a:gd name="T19" fmla="*/ 336 h 2448"/>
              <a:gd name="T20" fmla="*/ 0 w 1090"/>
              <a:gd name="T21" fmla="*/ 0 h 24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0"/>
              <a:gd name="T34" fmla="*/ 0 h 2448"/>
              <a:gd name="T35" fmla="*/ 1090 w 1090"/>
              <a:gd name="T36" fmla="*/ 2448 h 24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0" h="2448">
                <a:moveTo>
                  <a:pt x="0" y="0"/>
                </a:moveTo>
                <a:lnTo>
                  <a:pt x="960" y="0"/>
                </a:lnTo>
                <a:lnTo>
                  <a:pt x="960" y="336"/>
                </a:lnTo>
                <a:lnTo>
                  <a:pt x="1090" y="568"/>
                </a:lnTo>
                <a:lnTo>
                  <a:pt x="960" y="816"/>
                </a:lnTo>
                <a:lnTo>
                  <a:pt x="960" y="2448"/>
                </a:lnTo>
                <a:lnTo>
                  <a:pt x="0" y="2448"/>
                </a:lnTo>
                <a:lnTo>
                  <a:pt x="0" y="816"/>
                </a:lnTo>
                <a:lnTo>
                  <a:pt x="0" y="558"/>
                </a:lnTo>
                <a:lnTo>
                  <a:pt x="0" y="336"/>
                </a:lnTo>
                <a:lnTo>
                  <a:pt x="0" y="0"/>
                </a:lnTo>
                <a:close/>
              </a:path>
            </a:pathLst>
          </a:custGeom>
          <a:solidFill>
            <a:srgbClr val="80D6D5"/>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pPr>
            <a:endParaRPr lang="en-US" sz="1000">
              <a:solidFill>
                <a:prstClr val="black"/>
              </a:solidFill>
              <a:latin typeface="Arial" charset="0"/>
              <a:cs typeface="Arial" charset="0"/>
            </a:endParaRPr>
          </a:p>
        </p:txBody>
      </p:sp>
      <p:sp>
        <p:nvSpPr>
          <p:cNvPr id="6" name="Freeform 5">
            <a:extLst>
              <a:ext uri="{FF2B5EF4-FFF2-40B4-BE49-F238E27FC236}">
                <a16:creationId xmlns:a16="http://schemas.microsoft.com/office/drawing/2014/main" id="{6E5222AD-FE5A-4354-9A16-00D81A5F164F}"/>
              </a:ext>
            </a:extLst>
          </p:cNvPr>
          <p:cNvSpPr>
            <a:spLocks/>
          </p:cNvSpPr>
          <p:nvPr>
            <p:custDataLst>
              <p:tags r:id="rId2"/>
            </p:custDataLst>
          </p:nvPr>
        </p:nvSpPr>
        <p:spPr bwMode="auto">
          <a:xfrm>
            <a:off x="4739149" y="2215119"/>
            <a:ext cx="3077496" cy="4216399"/>
          </a:xfrm>
          <a:custGeom>
            <a:avLst/>
            <a:gdLst>
              <a:gd name="T0" fmla="*/ 0 w 1090"/>
              <a:gd name="T1" fmla="*/ 0 h 2448"/>
              <a:gd name="T2" fmla="*/ 960 w 1090"/>
              <a:gd name="T3" fmla="*/ 0 h 2448"/>
              <a:gd name="T4" fmla="*/ 960 w 1090"/>
              <a:gd name="T5" fmla="*/ 336 h 2448"/>
              <a:gd name="T6" fmla="*/ 1090 w 1090"/>
              <a:gd name="T7" fmla="*/ 568 h 2448"/>
              <a:gd name="T8" fmla="*/ 960 w 1090"/>
              <a:gd name="T9" fmla="*/ 816 h 2448"/>
              <a:gd name="T10" fmla="*/ 960 w 1090"/>
              <a:gd name="T11" fmla="*/ 2448 h 2448"/>
              <a:gd name="T12" fmla="*/ 0 w 1090"/>
              <a:gd name="T13" fmla="*/ 2448 h 2448"/>
              <a:gd name="T14" fmla="*/ 0 w 1090"/>
              <a:gd name="T15" fmla="*/ 816 h 2448"/>
              <a:gd name="T16" fmla="*/ 130 w 1090"/>
              <a:gd name="T17" fmla="*/ 568 h 2448"/>
              <a:gd name="T18" fmla="*/ 0 w 1090"/>
              <a:gd name="T19" fmla="*/ 336 h 2448"/>
              <a:gd name="T20" fmla="*/ 0 w 1090"/>
              <a:gd name="T21" fmla="*/ 0 h 24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0"/>
              <a:gd name="T34" fmla="*/ 0 h 2448"/>
              <a:gd name="T35" fmla="*/ 1090 w 1090"/>
              <a:gd name="T36" fmla="*/ 2448 h 24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0" h="2448">
                <a:moveTo>
                  <a:pt x="0" y="0"/>
                </a:moveTo>
                <a:lnTo>
                  <a:pt x="960" y="0"/>
                </a:lnTo>
                <a:lnTo>
                  <a:pt x="960" y="336"/>
                </a:lnTo>
                <a:lnTo>
                  <a:pt x="1090" y="568"/>
                </a:lnTo>
                <a:lnTo>
                  <a:pt x="960" y="816"/>
                </a:lnTo>
                <a:lnTo>
                  <a:pt x="960" y="2448"/>
                </a:lnTo>
                <a:lnTo>
                  <a:pt x="0" y="2448"/>
                </a:lnTo>
                <a:lnTo>
                  <a:pt x="0" y="816"/>
                </a:lnTo>
                <a:lnTo>
                  <a:pt x="130" y="568"/>
                </a:lnTo>
                <a:lnTo>
                  <a:pt x="0" y="336"/>
                </a:lnTo>
                <a:lnTo>
                  <a:pt x="0" y="0"/>
                </a:lnTo>
                <a:close/>
              </a:path>
            </a:pathLst>
          </a:custGeom>
          <a:solidFill>
            <a:srgbClr val="B5E9E7"/>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buSzPct val="100000"/>
            </a:pPr>
            <a:endParaRPr lang="en-US" sz="1000" u="sng">
              <a:solidFill>
                <a:prstClr val="white"/>
              </a:solidFill>
              <a:latin typeface="Arial" pitchFamily="34" charset="0"/>
              <a:cs typeface="Arial" pitchFamily="34" charset="0"/>
            </a:endParaRPr>
          </a:p>
          <a:p>
            <a:pPr fontAlgn="base">
              <a:spcBef>
                <a:spcPct val="0"/>
              </a:spcBef>
              <a:spcAft>
                <a:spcPct val="0"/>
              </a:spcAft>
              <a:buFont typeface="Arial" pitchFamily="34" charset="0"/>
              <a:buChar char="•"/>
            </a:pPr>
            <a:endParaRPr lang="en-US" sz="1000" kern="0">
              <a:solidFill>
                <a:prstClr val="white"/>
              </a:solidFill>
              <a:latin typeface="Arial" charset="0"/>
              <a:cs typeface="Arial" charset="0"/>
            </a:endParaRPr>
          </a:p>
        </p:txBody>
      </p:sp>
      <p:sp>
        <p:nvSpPr>
          <p:cNvPr id="7" name="Text Box 9">
            <a:extLst>
              <a:ext uri="{FF2B5EF4-FFF2-40B4-BE49-F238E27FC236}">
                <a16:creationId xmlns:a16="http://schemas.microsoft.com/office/drawing/2014/main" id="{4A57A9FC-02B8-45A0-8D38-4F3764BC26C9}"/>
              </a:ext>
            </a:extLst>
          </p:cNvPr>
          <p:cNvSpPr txBox="1">
            <a:spLocks noChangeArrowheads="1"/>
          </p:cNvSpPr>
          <p:nvPr>
            <p:custDataLst>
              <p:tags r:id="rId3"/>
            </p:custDataLst>
          </p:nvPr>
        </p:nvSpPr>
        <p:spPr bwMode="auto">
          <a:xfrm>
            <a:off x="1120878" y="1143001"/>
            <a:ext cx="2578186" cy="928428"/>
          </a:xfrm>
          <a:prstGeom prst="rect">
            <a:avLst/>
          </a:prstGeom>
          <a:solidFill>
            <a:srgbClr val="1FBAB6"/>
          </a:solidFill>
          <a:ln>
            <a:noFill/>
            <a:headEnd/>
            <a:tailEnd/>
          </a:ln>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lIns="90000" tIns="46800" rIns="90000" bIns="46800" anchor="ctr"/>
          <a:lstStyle/>
          <a:p>
            <a:pPr defTabSz="762000" eaLnBrk="0" fontAlgn="base" hangingPunct="0">
              <a:spcBef>
                <a:spcPct val="0"/>
              </a:spcBef>
              <a:spcAft>
                <a:spcPct val="0"/>
              </a:spcAft>
            </a:pPr>
            <a:endParaRPr lang="en-US" sz="1200" b="1" u="sng" dirty="0">
              <a:solidFill>
                <a:prstClr val="white"/>
              </a:solidFill>
              <a:latin typeface="Arial" pitchFamily="34" charset="0"/>
              <a:cs typeface="Arial" pitchFamily="34" charset="0"/>
            </a:endParaRPr>
          </a:p>
          <a:p>
            <a:pPr algn="ctr" defTabSz="762000" eaLnBrk="0" fontAlgn="base" hangingPunct="0">
              <a:spcBef>
                <a:spcPct val="0"/>
              </a:spcBef>
              <a:spcAft>
                <a:spcPct val="0"/>
              </a:spcAft>
            </a:pPr>
            <a:r>
              <a:rPr lang="en-US" sz="1200" b="1" u="sng" dirty="0">
                <a:solidFill>
                  <a:srgbClr val="000000"/>
                </a:solidFill>
                <a:latin typeface="Arial" pitchFamily="34" charset="0"/>
                <a:cs typeface="Arial" pitchFamily="34" charset="0"/>
              </a:rPr>
              <a:t>Site Lead Program </a:t>
            </a:r>
            <a:r>
              <a:rPr lang="en-US" sz="1200" b="1" dirty="0">
                <a:solidFill>
                  <a:srgbClr val="000000"/>
                </a:solidFill>
                <a:latin typeface="Arial" pitchFamily="34" charset="0"/>
                <a:cs typeface="Arial" pitchFamily="34" charset="0"/>
              </a:rPr>
              <a:t>(</a:t>
            </a:r>
            <a:r>
              <a:rPr lang="en-US" sz="1200" dirty="0">
                <a:solidFill>
                  <a:srgbClr val="000000"/>
                </a:solidFill>
                <a:latin typeface="Arial" pitchFamily="34" charset="0"/>
                <a:cs typeface="Arial" pitchFamily="34" charset="0"/>
              </a:rPr>
              <a:t>please visit the GCP Publishing site lead webpage</a:t>
            </a:r>
            <a:r>
              <a:rPr lang="en-US" sz="1200" dirty="0">
                <a:solidFill>
                  <a:schemeClr val="tx1"/>
                </a:solidFill>
                <a:latin typeface="Arial" pitchFamily="34" charset="0"/>
                <a:cs typeface="Arial" pitchFamily="34" charset="0"/>
              </a:rPr>
              <a:t>)</a:t>
            </a:r>
          </a:p>
          <a:p>
            <a:pPr defTabSz="762000" eaLnBrk="0" fontAlgn="base" hangingPunct="0">
              <a:spcBef>
                <a:spcPct val="0"/>
              </a:spcBef>
              <a:spcAft>
                <a:spcPct val="0"/>
              </a:spcAft>
            </a:pPr>
            <a:endParaRPr lang="de-DE" sz="1600" b="1" kern="0" dirty="0">
              <a:solidFill>
                <a:prstClr val="white"/>
              </a:solidFill>
              <a:latin typeface="Arial" charset="0"/>
              <a:cs typeface="Arial" charset="0"/>
            </a:endParaRPr>
          </a:p>
        </p:txBody>
      </p:sp>
      <p:sp>
        <p:nvSpPr>
          <p:cNvPr id="8" name="Text Box 10">
            <a:extLst>
              <a:ext uri="{FF2B5EF4-FFF2-40B4-BE49-F238E27FC236}">
                <a16:creationId xmlns:a16="http://schemas.microsoft.com/office/drawing/2014/main" id="{8857B831-BEFE-4732-87B3-F3A25DEED425}"/>
              </a:ext>
            </a:extLst>
          </p:cNvPr>
          <p:cNvSpPr txBox="1">
            <a:spLocks noChangeArrowheads="1"/>
          </p:cNvSpPr>
          <p:nvPr>
            <p:custDataLst>
              <p:tags r:id="rId4"/>
            </p:custDataLst>
          </p:nvPr>
        </p:nvSpPr>
        <p:spPr bwMode="auto">
          <a:xfrm>
            <a:off x="4739149" y="1143001"/>
            <a:ext cx="2701920" cy="928429"/>
          </a:xfrm>
          <a:prstGeom prst="rect">
            <a:avLst/>
          </a:prstGeom>
          <a:solidFill>
            <a:srgbClr val="80D6D5"/>
          </a:solidFill>
          <a:ln w="9525">
            <a:noFill/>
            <a:miter lim="800000"/>
            <a:headEnd/>
            <a:tailEnd/>
          </a:ln>
          <a:effectLst/>
          <a:scene3d>
            <a:camera prst="orthographicFront"/>
            <a:lightRig rig="threePt" dir="t"/>
          </a:scene3d>
          <a:sp3d>
            <a:bevelT/>
          </a:sp3d>
        </p:spPr>
        <p:txBody>
          <a:bodyPr lIns="90000" tIns="46800" rIns="90000" bIns="46800" anchor="ctr"/>
          <a:lstStyle/>
          <a:p>
            <a:pPr defTabSz="762000" eaLnBrk="0" fontAlgn="base" hangingPunct="0">
              <a:spcBef>
                <a:spcPct val="0"/>
              </a:spcBef>
              <a:spcAft>
                <a:spcPct val="0"/>
              </a:spcAft>
            </a:pPr>
            <a:endParaRPr lang="en-US" sz="1200" b="1" u="sng" dirty="0">
              <a:solidFill>
                <a:srgbClr val="000000"/>
              </a:solidFill>
              <a:latin typeface="Arial" pitchFamily="34" charset="0"/>
              <a:cs typeface="Arial" pitchFamily="34" charset="0"/>
            </a:endParaRPr>
          </a:p>
          <a:p>
            <a:pPr algn="ctr" defTabSz="762000" eaLnBrk="0" fontAlgn="base" hangingPunct="0">
              <a:spcBef>
                <a:spcPct val="0"/>
              </a:spcBef>
              <a:spcAft>
                <a:spcPct val="0"/>
              </a:spcAft>
            </a:pPr>
            <a:r>
              <a:rPr lang="en-US" sz="1200" b="1" u="sng" dirty="0">
                <a:solidFill>
                  <a:srgbClr val="000000"/>
                </a:solidFill>
                <a:latin typeface="Arial" pitchFamily="34" charset="0"/>
                <a:cs typeface="Arial" pitchFamily="34" charset="0"/>
              </a:rPr>
              <a:t>Site Lead Program </a:t>
            </a:r>
            <a:r>
              <a:rPr lang="en-US" sz="1200" b="1" dirty="0">
                <a:solidFill>
                  <a:srgbClr val="000000"/>
                </a:solidFill>
                <a:latin typeface="Arial" pitchFamily="34" charset="0"/>
                <a:cs typeface="Arial" pitchFamily="34" charset="0"/>
              </a:rPr>
              <a:t>(</a:t>
            </a:r>
            <a:r>
              <a:rPr lang="en-US" sz="1200" dirty="0">
                <a:solidFill>
                  <a:srgbClr val="000000"/>
                </a:solidFill>
                <a:latin typeface="Arial" pitchFamily="34" charset="0"/>
                <a:cs typeface="Arial" pitchFamily="34" charset="0"/>
              </a:rPr>
              <a:t>please visit the GCP Publishing site lead</a:t>
            </a:r>
            <a:r>
              <a:rPr lang="en-US" sz="1200" dirty="0">
                <a:solidFill>
                  <a:prstClr val="white"/>
                </a:solidFill>
                <a:latin typeface="Arial" pitchFamily="34" charset="0"/>
                <a:cs typeface="Arial" pitchFamily="34" charset="0"/>
              </a:rPr>
              <a:t> </a:t>
            </a:r>
            <a:r>
              <a:rPr lang="en-US" sz="1200" dirty="0">
                <a:latin typeface="Arial" pitchFamily="34" charset="0"/>
                <a:cs typeface="Arial" pitchFamily="34" charset="0"/>
              </a:rPr>
              <a:t>webpage)</a:t>
            </a:r>
            <a:endParaRPr lang="en-US" sz="1600" dirty="0">
              <a:latin typeface="Arial" pitchFamily="34" charset="0"/>
              <a:cs typeface="Arial" pitchFamily="34" charset="0"/>
            </a:endParaRPr>
          </a:p>
          <a:p>
            <a:pPr defTabSz="762000" eaLnBrk="0" fontAlgn="base" hangingPunct="0">
              <a:spcBef>
                <a:spcPct val="0"/>
              </a:spcBef>
              <a:spcAft>
                <a:spcPct val="0"/>
              </a:spcAft>
            </a:pPr>
            <a:endParaRPr lang="de-DE" sz="1600" b="1" kern="0" dirty="0">
              <a:solidFill>
                <a:prstClr val="white"/>
              </a:solidFill>
              <a:latin typeface="Arial" charset="0"/>
              <a:cs typeface="Arial" charset="0"/>
            </a:endParaRPr>
          </a:p>
        </p:txBody>
      </p:sp>
      <p:sp>
        <p:nvSpPr>
          <p:cNvPr id="9" name="Text Box 11">
            <a:extLst>
              <a:ext uri="{FF2B5EF4-FFF2-40B4-BE49-F238E27FC236}">
                <a16:creationId xmlns:a16="http://schemas.microsoft.com/office/drawing/2014/main" id="{437C9E64-23F4-498A-BCFC-1BE86CBBCF87}"/>
              </a:ext>
            </a:extLst>
          </p:cNvPr>
          <p:cNvSpPr txBox="1">
            <a:spLocks noChangeArrowheads="1"/>
          </p:cNvSpPr>
          <p:nvPr>
            <p:custDataLst>
              <p:tags r:id="rId5"/>
            </p:custDataLst>
          </p:nvPr>
        </p:nvSpPr>
        <p:spPr bwMode="auto">
          <a:xfrm>
            <a:off x="8481155" y="1143001"/>
            <a:ext cx="2629297" cy="928429"/>
          </a:xfrm>
          <a:prstGeom prst="rect">
            <a:avLst/>
          </a:prstGeom>
          <a:solidFill>
            <a:srgbClr val="1FBAB6"/>
          </a:solidFill>
          <a:ln>
            <a:noFill/>
            <a:headEnd/>
            <a:tailEnd/>
          </a:ln>
          <a:effectLst/>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lIns="90000" tIns="46800" rIns="90000" bIns="46800" anchor="ctr"/>
          <a:lstStyle>
            <a:defPPr>
              <a:defRPr lang="en-US"/>
            </a:defPPr>
            <a:lvl1pPr defTabSz="762000" eaLnBrk="0" fontAlgn="base" hangingPunct="0">
              <a:spcBef>
                <a:spcPct val="0"/>
              </a:spcBef>
              <a:spcAft>
                <a:spcPct val="0"/>
              </a:spcAft>
              <a:defRPr sz="1200" b="1" u="sng">
                <a:solidFill>
                  <a:prstClr val="white"/>
                </a:solidFill>
                <a:latin typeface="Arial" pitchFamily="34" charset="0"/>
                <a:cs typeface="Arial" pitchFamily="34" charset="0"/>
              </a:defRPr>
            </a:lvl1pPr>
          </a:lstStyle>
          <a:p>
            <a:endParaRPr lang="en-US"/>
          </a:p>
          <a:p>
            <a:pPr algn="ctr"/>
            <a:r>
              <a:rPr lang="en-US">
                <a:solidFill>
                  <a:schemeClr val="tx1"/>
                </a:solidFill>
              </a:rPr>
              <a:t>Buddy Assignment Process </a:t>
            </a:r>
          </a:p>
          <a:p>
            <a:endParaRPr lang="de-DE"/>
          </a:p>
        </p:txBody>
      </p:sp>
      <p:sp>
        <p:nvSpPr>
          <p:cNvPr id="10" name="Freeform 6">
            <a:extLst>
              <a:ext uri="{FF2B5EF4-FFF2-40B4-BE49-F238E27FC236}">
                <a16:creationId xmlns:a16="http://schemas.microsoft.com/office/drawing/2014/main" id="{2003139C-DD28-4B0D-A4FB-BBA1C16FA925}"/>
              </a:ext>
            </a:extLst>
          </p:cNvPr>
          <p:cNvSpPr>
            <a:spLocks/>
          </p:cNvSpPr>
          <p:nvPr>
            <p:custDataLst>
              <p:tags r:id="rId6"/>
            </p:custDataLst>
          </p:nvPr>
        </p:nvSpPr>
        <p:spPr bwMode="auto">
          <a:xfrm>
            <a:off x="8481154" y="2215119"/>
            <a:ext cx="2629298" cy="4216400"/>
          </a:xfrm>
          <a:custGeom>
            <a:avLst/>
            <a:gdLst>
              <a:gd name="T0" fmla="*/ 1038 w 1038"/>
              <a:gd name="T1" fmla="*/ 2450 h 2450"/>
              <a:gd name="T2" fmla="*/ 0 w 1038"/>
              <a:gd name="T3" fmla="*/ 2450 h 2450"/>
              <a:gd name="T4" fmla="*/ 0 w 1038"/>
              <a:gd name="T5" fmla="*/ 817 h 2450"/>
              <a:gd name="T6" fmla="*/ 141 w 1038"/>
              <a:gd name="T7" fmla="*/ 568 h 2450"/>
              <a:gd name="T8" fmla="*/ 0 w 1038"/>
              <a:gd name="T9" fmla="*/ 336 h 2450"/>
              <a:gd name="T10" fmla="*/ 0 w 1038"/>
              <a:gd name="T11" fmla="*/ 0 h 2450"/>
              <a:gd name="T12" fmla="*/ 1038 w 1038"/>
              <a:gd name="T13" fmla="*/ 0 h 2450"/>
              <a:gd name="T14" fmla="*/ 1038 w 1038"/>
              <a:gd name="T15" fmla="*/ 2450 h 2450"/>
              <a:gd name="T16" fmla="*/ 0 60000 65536"/>
              <a:gd name="T17" fmla="*/ 0 60000 65536"/>
              <a:gd name="T18" fmla="*/ 0 60000 65536"/>
              <a:gd name="T19" fmla="*/ 0 60000 65536"/>
              <a:gd name="T20" fmla="*/ 0 60000 65536"/>
              <a:gd name="T21" fmla="*/ 0 60000 65536"/>
              <a:gd name="T22" fmla="*/ 0 60000 65536"/>
              <a:gd name="T23" fmla="*/ 0 60000 65536"/>
              <a:gd name="T24" fmla="*/ 0 w 1038"/>
              <a:gd name="T25" fmla="*/ 0 h 2450"/>
              <a:gd name="T26" fmla="*/ 1038 w 1038"/>
              <a:gd name="T27" fmla="*/ 2450 h 245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38" h="2450">
                <a:moveTo>
                  <a:pt x="1038" y="2450"/>
                </a:moveTo>
                <a:lnTo>
                  <a:pt x="0" y="2450"/>
                </a:lnTo>
                <a:lnTo>
                  <a:pt x="0" y="817"/>
                </a:lnTo>
                <a:lnTo>
                  <a:pt x="141" y="568"/>
                </a:lnTo>
                <a:lnTo>
                  <a:pt x="0" y="336"/>
                </a:lnTo>
                <a:lnTo>
                  <a:pt x="0" y="0"/>
                </a:lnTo>
                <a:lnTo>
                  <a:pt x="1038" y="0"/>
                </a:lnTo>
                <a:lnTo>
                  <a:pt x="1038" y="2450"/>
                </a:lnTo>
                <a:close/>
              </a:path>
            </a:pathLst>
          </a:custGeom>
          <a:solidFill>
            <a:srgbClr val="80D6D5"/>
          </a:solidFill>
          <a:ln>
            <a:noFill/>
            <a:headEnd type="none" w="sm" len="sm"/>
            <a:tailEnd type="none" w="sm" len="sm"/>
          </a:ln>
          <a:scene3d>
            <a:camera prst="orthographicFront"/>
            <a:lightRig rig="threePt" dir="t"/>
          </a:scene3d>
          <a:sp3d>
            <a:bevelT/>
          </a:sp3d>
        </p:spPr>
        <p:style>
          <a:lnRef idx="2">
            <a:schemeClr val="accent5"/>
          </a:lnRef>
          <a:fillRef idx="1">
            <a:schemeClr val="lt1"/>
          </a:fillRef>
          <a:effectRef idx="0">
            <a:schemeClr val="accent5"/>
          </a:effectRef>
          <a:fontRef idx="minor">
            <a:schemeClr val="dk1"/>
          </a:fontRef>
        </p:style>
        <p:txBody>
          <a:bodyPr anchor="ctr"/>
          <a:lstStyle/>
          <a:p>
            <a:pPr fontAlgn="base">
              <a:spcBef>
                <a:spcPct val="0"/>
              </a:spcBef>
              <a:spcAft>
                <a:spcPct val="0"/>
              </a:spcAft>
            </a:pPr>
            <a:endParaRPr lang="en-US" sz="1000">
              <a:solidFill>
                <a:prstClr val="black"/>
              </a:solidFill>
              <a:latin typeface="Arial" charset="0"/>
              <a:cs typeface="Arial" charset="0"/>
            </a:endParaRPr>
          </a:p>
        </p:txBody>
      </p:sp>
      <p:sp>
        <p:nvSpPr>
          <p:cNvPr id="12" name="TextBox 11">
            <a:extLst>
              <a:ext uri="{FF2B5EF4-FFF2-40B4-BE49-F238E27FC236}">
                <a16:creationId xmlns:a16="http://schemas.microsoft.com/office/drawing/2014/main" id="{E06A827F-3A09-4B03-92FD-8E2E143C138B}"/>
              </a:ext>
            </a:extLst>
          </p:cNvPr>
          <p:cNvSpPr txBox="1"/>
          <p:nvPr/>
        </p:nvSpPr>
        <p:spPr>
          <a:xfrm>
            <a:off x="1278194" y="2445881"/>
            <a:ext cx="2442876" cy="4093428"/>
          </a:xfrm>
          <a:prstGeom prst="rect">
            <a:avLst/>
          </a:prstGeom>
          <a:noFill/>
        </p:spPr>
        <p:txBody>
          <a:bodyPr wrap="square" rtlCol="0">
            <a:spAutoFit/>
          </a:bodyPr>
          <a:lstStyle/>
          <a:p>
            <a:pPr marL="176213" indent="-176213" fontAlgn="base">
              <a:spcBef>
                <a:spcPct val="0"/>
              </a:spcBef>
              <a:spcAft>
                <a:spcPct val="0"/>
              </a:spcAft>
            </a:pPr>
            <a:r>
              <a:rPr lang="en-US" sz="1100" b="1" dirty="0">
                <a:solidFill>
                  <a:srgbClr val="000000"/>
                </a:solidFill>
                <a:latin typeface="Arial" pitchFamily="34" charset="0"/>
                <a:cs typeface="Arial" pitchFamily="34" charset="0"/>
              </a:rPr>
              <a:t>Purpose:</a:t>
            </a:r>
          </a:p>
          <a:p>
            <a:pPr marL="176213" indent="-176213" fontAlgn="base">
              <a:spcBef>
                <a:spcPct val="0"/>
              </a:spcBef>
              <a:spcAft>
                <a:spcPct val="0"/>
              </a:spcAft>
            </a:pPr>
            <a:endParaRPr lang="en-US" sz="1100" b="1"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foster a sense of community among the Global Careers employees at project sites (Organizes community </a:t>
            </a:r>
          </a:p>
          <a:p>
            <a:pPr fontAlgn="base">
              <a:spcBef>
                <a:spcPct val="0"/>
              </a:spcBef>
              <a:spcAft>
                <a:spcPct val="0"/>
              </a:spcAft>
              <a:buSzPct val="100000"/>
            </a:pPr>
            <a:r>
              <a:rPr lang="en-US" sz="1100" dirty="0">
                <a:solidFill>
                  <a:srgbClr val="000000"/>
                </a:solidFill>
                <a:latin typeface="Arial" pitchFamily="34" charset="0"/>
                <a:cs typeface="Arial" pitchFamily="34" charset="0"/>
              </a:rPr>
              <a:t>      events)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provide advocacy on engagements for the needs of GCP employees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facilitate effective two-way communications with GCP Leadership</a:t>
            </a:r>
          </a:p>
          <a:p>
            <a:pPr marL="176213" indent="-176213" fontAlgn="base">
              <a:spcBef>
                <a:spcPct val="0"/>
              </a:spcBef>
              <a:spcAft>
                <a:spcPct val="0"/>
              </a:spcAft>
              <a:buSzPct val="100000"/>
              <a:buFont typeface="Arial" pitchFamily="34" charset="0"/>
              <a:buChar char="•"/>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promote the sharing of engagement best practices</a:t>
            </a:r>
          </a:p>
          <a:p>
            <a:pPr fontAlgn="base">
              <a:spcBef>
                <a:spcPct val="0"/>
              </a:spcBef>
              <a:spcAft>
                <a:spcPct val="0"/>
              </a:spcAft>
              <a:buSzPct val="100000"/>
            </a:pPr>
            <a:endParaRPr lang="en-US" sz="1100" dirty="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dirty="0">
                <a:solidFill>
                  <a:srgbClr val="000000"/>
                </a:solidFill>
                <a:latin typeface="Arial" pitchFamily="34" charset="0"/>
                <a:cs typeface="Arial" pitchFamily="34" charset="0"/>
              </a:rPr>
              <a:t>To identify and help address issues that negatively impact </a:t>
            </a:r>
          </a:p>
          <a:p>
            <a:pPr fontAlgn="base">
              <a:spcBef>
                <a:spcPct val="0"/>
              </a:spcBef>
              <a:spcAft>
                <a:spcPct val="0"/>
              </a:spcAft>
              <a:buSzPct val="100000"/>
            </a:pPr>
            <a:r>
              <a:rPr lang="en-US" sz="1100" dirty="0">
                <a:solidFill>
                  <a:srgbClr val="000000"/>
                </a:solidFill>
                <a:latin typeface="Arial" pitchFamily="34" charset="0"/>
                <a:cs typeface="Arial" pitchFamily="34" charset="0"/>
              </a:rPr>
              <a:t>     our people</a:t>
            </a:r>
          </a:p>
          <a:p>
            <a:pPr fontAlgn="base">
              <a:spcBef>
                <a:spcPct val="0"/>
              </a:spcBef>
              <a:spcAft>
                <a:spcPct val="0"/>
              </a:spcAft>
            </a:pPr>
            <a:endParaRPr lang="en-GB" dirty="0">
              <a:solidFill>
                <a:srgbClr val="000000"/>
              </a:solidFill>
              <a:latin typeface="Arial" pitchFamily="34" charset="0"/>
              <a:cs typeface="Arial" pitchFamily="34" charset="0"/>
            </a:endParaRPr>
          </a:p>
        </p:txBody>
      </p:sp>
      <p:sp>
        <p:nvSpPr>
          <p:cNvPr id="13" name="TextBox 12">
            <a:extLst>
              <a:ext uri="{FF2B5EF4-FFF2-40B4-BE49-F238E27FC236}">
                <a16:creationId xmlns:a16="http://schemas.microsoft.com/office/drawing/2014/main" id="{8FA10A50-19AE-47F8-B6D2-78D1B2B6A6CA}"/>
              </a:ext>
            </a:extLst>
          </p:cNvPr>
          <p:cNvSpPr txBox="1"/>
          <p:nvPr/>
        </p:nvSpPr>
        <p:spPr>
          <a:xfrm>
            <a:off x="5029199" y="2490208"/>
            <a:ext cx="2166062" cy="4093428"/>
          </a:xfrm>
          <a:prstGeom prst="rect">
            <a:avLst/>
          </a:prstGeom>
          <a:noFill/>
        </p:spPr>
        <p:txBody>
          <a:bodyPr wrap="square" rtlCol="0">
            <a:spAutoFit/>
          </a:bodyPr>
          <a:lstStyle/>
          <a:p>
            <a:pPr marL="176213" indent="-176213" fontAlgn="base">
              <a:spcBef>
                <a:spcPct val="0"/>
              </a:spcBef>
              <a:spcAft>
                <a:spcPct val="0"/>
              </a:spcAft>
            </a:pPr>
            <a:r>
              <a:rPr lang="en-US" sz="1100" b="1">
                <a:solidFill>
                  <a:srgbClr val="000000"/>
                </a:solidFill>
                <a:latin typeface="Arial" pitchFamily="34" charset="0"/>
                <a:cs typeface="Arial" pitchFamily="34" charset="0"/>
              </a:rPr>
              <a:t>Benefits:</a:t>
            </a:r>
          </a:p>
          <a:p>
            <a:pPr marL="176213" indent="-176213" fontAlgn="base">
              <a:spcBef>
                <a:spcPct val="0"/>
              </a:spcBef>
              <a:spcAft>
                <a:spcPct val="0"/>
              </a:spcAft>
              <a:buSzPct val="100000"/>
              <a:buFont typeface="Arial" pitchFamily="34" charset="0"/>
              <a:buChar char="•"/>
            </a:pPr>
            <a:endParaRPr lang="en-US" sz="1100">
              <a:solidFill>
                <a:srgbClr val="000000"/>
              </a:solidFill>
              <a:latin typeface="Arial" pitchFamily="34" charset="0"/>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a:solidFill>
                  <a:srgbClr val="000000"/>
                </a:solidFill>
                <a:latin typeface="Arial" pitchFamily="34" charset="0"/>
                <a:cs typeface="Arial" pitchFamily="34" charset="0"/>
              </a:rPr>
              <a:t>Weekly reports are sent to site leads informing your arrival</a:t>
            </a: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This report is also shared </a:t>
            </a:r>
          </a:p>
          <a:p>
            <a:pPr fontAlgn="base">
              <a:spcBef>
                <a:spcPct val="0"/>
              </a:spcBef>
              <a:spcAft>
                <a:spcPct val="0"/>
              </a:spcAft>
              <a:buSzPct val="100000"/>
            </a:pPr>
            <a:r>
              <a:rPr lang="en-US" sz="1100">
                <a:solidFill>
                  <a:srgbClr val="000000"/>
                </a:solidFill>
                <a:latin typeface="Arial" pitchFamily="34" charset="0"/>
                <a:cs typeface="Arial" pitchFamily="34" charset="0"/>
              </a:rPr>
              <a:t>      with you to enable you </a:t>
            </a:r>
          </a:p>
          <a:p>
            <a:pPr fontAlgn="base">
              <a:spcBef>
                <a:spcPct val="0"/>
              </a:spcBef>
              <a:spcAft>
                <a:spcPct val="0"/>
              </a:spcAft>
              <a:buSzPct val="100000"/>
            </a:pPr>
            <a:r>
              <a:rPr lang="en-US" sz="1100">
                <a:solidFill>
                  <a:srgbClr val="000000"/>
                </a:solidFill>
                <a:latin typeface="Arial" pitchFamily="34" charset="0"/>
                <a:cs typeface="Arial" pitchFamily="34" charset="0"/>
              </a:rPr>
              <a:t>      connect with your site lead</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Site lead assigns a “Buddy” </a:t>
            </a:r>
          </a:p>
          <a:p>
            <a:pPr fontAlgn="base">
              <a:spcBef>
                <a:spcPct val="0"/>
              </a:spcBef>
              <a:spcAft>
                <a:spcPct val="0"/>
              </a:spcAft>
              <a:buSzPct val="100000"/>
            </a:pPr>
            <a:r>
              <a:rPr lang="en-US" sz="1100">
                <a:solidFill>
                  <a:srgbClr val="000000"/>
                </a:solidFill>
                <a:latin typeface="Arial" pitchFamily="34" charset="0"/>
                <a:cs typeface="Arial" pitchFamily="34" charset="0"/>
              </a:rPr>
              <a:t>     for you</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Site Lead and Buddy together </a:t>
            </a:r>
          </a:p>
          <a:p>
            <a:pPr fontAlgn="base">
              <a:spcBef>
                <a:spcPct val="0"/>
              </a:spcBef>
              <a:spcAft>
                <a:spcPct val="0"/>
              </a:spcAft>
              <a:buSzPct val="100000"/>
            </a:pPr>
            <a:r>
              <a:rPr lang="en-US" sz="1100">
                <a:solidFill>
                  <a:srgbClr val="000000"/>
                </a:solidFill>
                <a:latin typeface="Arial" pitchFamily="34" charset="0"/>
                <a:cs typeface="Arial" pitchFamily="34" charset="0"/>
              </a:rPr>
              <a:t>     help you in all information related to settling down processes</a:t>
            </a:r>
          </a:p>
          <a:p>
            <a:pPr fontAlgn="base">
              <a:spcBef>
                <a:spcPct val="0"/>
              </a:spcBef>
              <a:spcAft>
                <a:spcPct val="0"/>
              </a:spcAft>
              <a:buSzPct val="100000"/>
            </a:pPr>
            <a:endParaRPr lang="en-US" sz="1100">
              <a:solidFill>
                <a:srgbClr val="000000"/>
              </a:solidFill>
              <a:latin typeface="Arial" pitchFamily="34" charset="0"/>
              <a:cs typeface="Arial" pitchFamily="34" charset="0"/>
            </a:endParaRPr>
          </a:p>
          <a:p>
            <a:pPr marL="176213" indent="-176213" fontAlgn="base">
              <a:spcBef>
                <a:spcPct val="0"/>
              </a:spcBef>
              <a:spcAft>
                <a:spcPct val="0"/>
              </a:spcAft>
              <a:buSzPct val="100000"/>
              <a:buFont typeface="Arial" pitchFamily="34" charset="0"/>
              <a:buChar char="•"/>
            </a:pPr>
            <a:r>
              <a:rPr lang="en-US" sz="1100">
                <a:solidFill>
                  <a:srgbClr val="000000"/>
                </a:solidFill>
                <a:latin typeface="Arial" pitchFamily="34" charset="0"/>
                <a:cs typeface="Arial" pitchFamily="34" charset="0"/>
              </a:rPr>
              <a:t>For any queries on Site Lead </a:t>
            </a:r>
          </a:p>
          <a:p>
            <a:pPr fontAlgn="base">
              <a:spcBef>
                <a:spcPct val="0"/>
              </a:spcBef>
              <a:spcAft>
                <a:spcPct val="0"/>
              </a:spcAft>
              <a:buSzPct val="100000"/>
            </a:pPr>
            <a:r>
              <a:rPr lang="en-US" sz="1100">
                <a:solidFill>
                  <a:srgbClr val="000000"/>
                </a:solidFill>
                <a:latin typeface="Arial" pitchFamily="34" charset="0"/>
                <a:cs typeface="Arial" pitchFamily="34" charset="0"/>
              </a:rPr>
              <a:t>     program, please reach </a:t>
            </a:r>
          </a:p>
          <a:p>
            <a:pPr fontAlgn="base">
              <a:spcBef>
                <a:spcPct val="0"/>
              </a:spcBef>
              <a:spcAft>
                <a:spcPct val="0"/>
              </a:spcAft>
              <a:buSzPct val="100000"/>
            </a:pPr>
            <a:r>
              <a:rPr lang="en-US" sz="1100">
                <a:solidFill>
                  <a:srgbClr val="000000"/>
                </a:solidFill>
                <a:latin typeface="Arial" pitchFamily="34" charset="0"/>
                <a:cs typeface="Arial" pitchFamily="34" charset="0"/>
              </a:rPr>
              <a:t>     out to </a:t>
            </a:r>
            <a:r>
              <a:rPr lang="en-US" sz="1100" u="sng" kern="0">
                <a:solidFill>
                  <a:prstClr val="white"/>
                </a:solidFill>
                <a:latin typeface="Arial"/>
                <a:cs typeface="Arial" pitchFamily="34" charset="0"/>
                <a:hlinkClick r:id="rId8"/>
              </a:rPr>
              <a:t>mandar.b.keer@accenture.com</a:t>
            </a:r>
            <a:endParaRPr lang="en-US" sz="1100" u="sng" kern="0">
              <a:solidFill>
                <a:prstClr val="white"/>
              </a:solidFill>
              <a:latin typeface="Arial"/>
              <a:cs typeface="Arial" pitchFamily="34" charset="0"/>
            </a:endParaRPr>
          </a:p>
          <a:p>
            <a:pPr fontAlgn="base">
              <a:spcBef>
                <a:spcPct val="0"/>
              </a:spcBef>
              <a:spcAft>
                <a:spcPct val="0"/>
              </a:spcAft>
            </a:pPr>
            <a:endParaRPr lang="en-GB">
              <a:solidFill>
                <a:srgbClr val="000000"/>
              </a:solidFill>
              <a:latin typeface="Arial" pitchFamily="34" charset="0"/>
              <a:cs typeface="Arial" pitchFamily="34" charset="0"/>
            </a:endParaRPr>
          </a:p>
        </p:txBody>
      </p:sp>
      <p:sp>
        <p:nvSpPr>
          <p:cNvPr id="14" name="TextBox 13">
            <a:extLst>
              <a:ext uri="{FF2B5EF4-FFF2-40B4-BE49-F238E27FC236}">
                <a16:creationId xmlns:a16="http://schemas.microsoft.com/office/drawing/2014/main" id="{43EF16EA-E7D0-4A2C-AE22-137A38F2635A}"/>
              </a:ext>
            </a:extLst>
          </p:cNvPr>
          <p:cNvSpPr txBox="1"/>
          <p:nvPr/>
        </p:nvSpPr>
        <p:spPr>
          <a:xfrm>
            <a:off x="8575746" y="2300031"/>
            <a:ext cx="2534706" cy="4431983"/>
          </a:xfrm>
          <a:prstGeom prst="rect">
            <a:avLst/>
          </a:prstGeom>
          <a:noFill/>
        </p:spPr>
        <p:txBody>
          <a:bodyPr wrap="square" rtlCol="0">
            <a:spAutoFit/>
          </a:bodyPr>
          <a:lstStyle/>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team informs Site Leads marking employees requesting them to assign buddies for employees traveling (mail sent every week on Thursday based on when GCP assignment is initiated for the employee)</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Site Leads will assign buddies</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Ops team sends mail to the employees informing that Site Leads will assign buddy to them with 3 working days post receipt of mail </a:t>
            </a:r>
          </a:p>
          <a:p>
            <a:pPr fontAlgn="base">
              <a:spcBef>
                <a:spcPct val="0"/>
              </a:spcBef>
              <a:spcAft>
                <a:spcPct val="0"/>
              </a:spcAft>
              <a:buSzPct val="100000"/>
            </a:pPr>
            <a:endParaRPr lang="en-US" sz="1100" kern="0" dirty="0">
              <a:solidFill>
                <a:srgbClr val="000000"/>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If Buddy is not assigned or employees are not aware of who the site lead is, then employee should reach out to GCP Ops team </a:t>
            </a:r>
            <a:r>
              <a:rPr lang="en-US" sz="1100" u="sng" kern="0" dirty="0">
                <a:solidFill>
                  <a:srgbClr val="333399"/>
                </a:solidFill>
                <a:latin typeface="Arial"/>
                <a:cs typeface="Arial" pitchFamily="34" charset="0"/>
                <a:hlinkClick r:id="rId8"/>
              </a:rPr>
              <a:t>mandar.b.keer@accenture.com</a:t>
            </a:r>
            <a:r>
              <a:rPr lang="en-US" sz="1100" kern="0" dirty="0">
                <a:solidFill>
                  <a:srgbClr val="333399"/>
                </a:solidFill>
                <a:latin typeface="Arial"/>
                <a:cs typeface="Arial" pitchFamily="34" charset="0"/>
              </a:rPr>
              <a:t>)</a:t>
            </a:r>
          </a:p>
          <a:p>
            <a:pPr fontAlgn="base">
              <a:spcBef>
                <a:spcPct val="0"/>
              </a:spcBef>
              <a:spcAft>
                <a:spcPct val="0"/>
              </a:spcAft>
              <a:buSzPct val="100000"/>
            </a:pPr>
            <a:endParaRPr lang="en-US" sz="1100" kern="0" dirty="0">
              <a:solidFill>
                <a:srgbClr val="333399"/>
              </a:solidFill>
              <a:latin typeface="Arial"/>
              <a:cs typeface="Arial" pitchFamily="34" charset="0"/>
            </a:endParaRPr>
          </a:p>
          <a:p>
            <a:pPr marL="171450" indent="-171450" fontAlgn="base">
              <a:spcBef>
                <a:spcPct val="0"/>
              </a:spcBef>
              <a:spcAft>
                <a:spcPct val="0"/>
              </a:spcAft>
              <a:buSzPct val="100000"/>
              <a:buFont typeface="Arial" panose="020B0604020202020204" pitchFamily="34" charset="0"/>
              <a:buChar char="•"/>
            </a:pPr>
            <a:r>
              <a:rPr lang="en-US" sz="1100" kern="0" dirty="0">
                <a:solidFill>
                  <a:srgbClr val="000000"/>
                </a:solidFill>
                <a:latin typeface="Arial"/>
                <a:cs typeface="Arial" pitchFamily="34" charset="0"/>
              </a:rPr>
              <a:t>GCP Ops team to coordinate with Site Lead to get buddy identified</a:t>
            </a:r>
          </a:p>
          <a:p>
            <a:pPr fontAlgn="base">
              <a:spcBef>
                <a:spcPct val="0"/>
              </a:spcBef>
              <a:spcAft>
                <a:spcPct val="0"/>
              </a:spcAft>
            </a:pPr>
            <a:endParaRPr lang="en-GB"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327219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04F85D5-F172-4940-A35D-B846C4D4B1B4}"/>
              </a:ext>
            </a:extLst>
          </p:cNvPr>
          <p:cNvSpPr/>
          <p:nvPr/>
        </p:nvSpPr>
        <p:spPr>
          <a:xfrm>
            <a:off x="576943" y="892098"/>
            <a:ext cx="10853057" cy="5834608"/>
          </a:xfrm>
          <a:prstGeom prst="roundRect">
            <a:avLst/>
          </a:prstGeom>
          <a:ln>
            <a:solidFill>
              <a:srgbClr val="25C6C2"/>
            </a:solidFill>
          </a:ln>
          <a:effectLst>
            <a:outerShdw blurRad="50800" dist="38100" dir="8100000" algn="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4" name="Straight Connector 3">
            <a:extLst>
              <a:ext uri="{FF2B5EF4-FFF2-40B4-BE49-F238E27FC236}">
                <a16:creationId xmlns:a16="http://schemas.microsoft.com/office/drawing/2014/main" id="{0D61602E-EDA4-4A22-A8FA-E881B6C6044C}"/>
              </a:ext>
            </a:extLst>
          </p:cNvPr>
          <p:cNvCxnSpPr>
            <a:cxnSpLocks/>
          </p:cNvCxnSpPr>
          <p:nvPr/>
        </p:nvCxnSpPr>
        <p:spPr>
          <a:xfrm flipV="1">
            <a:off x="0" y="622238"/>
            <a:ext cx="12192000" cy="45029"/>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C324582-2929-4856-AE4A-DC5309A7E8E9}"/>
              </a:ext>
            </a:extLst>
          </p:cNvPr>
          <p:cNvSpPr/>
          <p:nvPr/>
        </p:nvSpPr>
        <p:spPr>
          <a:xfrm>
            <a:off x="249894" y="132903"/>
            <a:ext cx="3892476" cy="40011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rPr>
              <a:t>Performance Achievement</a:t>
            </a:r>
            <a:endParaRPr kumimoji="0" lang="en-GB" sz="2000" b="0" i="0" u="none" strike="noStrike" kern="1200" cap="none" spc="0" normalizeH="0" baseline="0" noProof="0">
              <a:ln>
                <a:noFill/>
              </a:ln>
              <a:solidFill>
                <a:srgbClr val="000000"/>
              </a:solidFill>
              <a:effectLst/>
              <a:uLnTx/>
              <a:uFillTx/>
              <a:latin typeface="Arial Black" panose="020B0A04020102020204" pitchFamily="34" charset="0"/>
              <a:ea typeface="+mn-ea"/>
              <a:cs typeface="Arial" pitchFamily="34" charset="0"/>
            </a:endParaRPr>
          </a:p>
        </p:txBody>
      </p:sp>
      <p:sp>
        <p:nvSpPr>
          <p:cNvPr id="6" name="Rectangle 5">
            <a:extLst>
              <a:ext uri="{FF2B5EF4-FFF2-40B4-BE49-F238E27FC236}">
                <a16:creationId xmlns:a16="http://schemas.microsoft.com/office/drawing/2014/main" id="{EBED5E67-F0CF-4484-B3A9-F355B807638D}"/>
              </a:ext>
            </a:extLst>
          </p:cNvPr>
          <p:cNvSpPr/>
          <p:nvPr/>
        </p:nvSpPr>
        <p:spPr>
          <a:xfrm>
            <a:off x="925286" y="1270245"/>
            <a:ext cx="10036628" cy="470898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In our ongoing endeavor to enhance Career management processes for our GCP employees, we have launched  the Performance Achievement process.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process is forward looking and we strive to enable employees perform to their strengths. We have devoted a significant amount of time to reviewing the career counsellor relationships to ensure all our people cultivate a highly personal and rewarding career experience in Technology.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Our goal is for the career counsellor to be in the same part of our Technology business as the counselee. This will help both the counsellor and counselee have the same understanding of our business and its drivers for success, which in turn will help the counselee meet their career aspirations.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This framework is applicable to all ATCI GCP employee/s at career level of Level 11 (Software Engineer) to Accenture Leadership. </a:t>
            </a:r>
          </a:p>
          <a:p>
            <a:endParaRPr lang="en-US" sz="1200" b="1" u="sng" dirty="0"/>
          </a:p>
          <a:p>
            <a:r>
              <a:rPr lang="en-US" sz="1200" b="1" u="sng" dirty="0"/>
              <a:t>Guidelines for selecting your Counselor:</a:t>
            </a:r>
            <a:br>
              <a:rPr lang="en-US" sz="1200" b="1" u="sng" dirty="0"/>
            </a:br>
            <a:br>
              <a:rPr lang="en-US" sz="1200" dirty="0"/>
            </a:br>
            <a:r>
              <a:rPr lang="en-US" sz="1200" b="1" dirty="0"/>
              <a:t>Required</a:t>
            </a:r>
            <a:endParaRPr lang="en-US" sz="1200" dirty="0"/>
          </a:p>
          <a:p>
            <a:r>
              <a:rPr lang="en-US" sz="1200" dirty="0"/>
              <a:t>·  Career Counselor and Counselee are in the same Organizational Entity</a:t>
            </a:r>
          </a:p>
          <a:p>
            <a:r>
              <a:rPr lang="en-US" sz="1200" dirty="0"/>
              <a:t>·  Career Counselor and Counselee are in the same Career Track (exceptions allowed if no critical mass)</a:t>
            </a:r>
          </a:p>
          <a:p>
            <a:r>
              <a:rPr lang="en-US" sz="1200" dirty="0"/>
              <a:t>·  Career Counselor and Counselee are in the same Location (Country/GU) (exceptions allowed if no critical mass)</a:t>
            </a:r>
          </a:p>
          <a:p>
            <a:r>
              <a:rPr lang="en-US" sz="1200" dirty="0"/>
              <a:t>·  Career Counselor should be at Career Level 9 and above and should be at skip level to the Counselee</a:t>
            </a:r>
          </a:p>
          <a:p>
            <a:br>
              <a:rPr lang="en-US" sz="1200" dirty="0"/>
            </a:br>
            <a:r>
              <a:rPr lang="en-US" sz="1200" b="1" dirty="0"/>
              <a:t>Recommended</a:t>
            </a:r>
            <a:endParaRPr lang="en-US" sz="1200" dirty="0"/>
          </a:p>
          <a:p>
            <a:r>
              <a:rPr lang="en-US" sz="1200" dirty="0"/>
              <a:t>·  Career Counselor and Counselee have the same Capability (Industry/Functional/Technical Skills)</a:t>
            </a:r>
          </a:p>
          <a:p>
            <a:r>
              <a:rPr lang="en-US" sz="1200" dirty="0"/>
              <a:t>·  Career Counselor has been with Accenture for at least 6 months</a:t>
            </a:r>
          </a:p>
          <a:p>
            <a:r>
              <a:rPr lang="en-US" sz="1200" dirty="0"/>
              <a:t>·  Career Counselor and Counselee are in the same Talent Segment (exceptions allowed if no critical mass)</a:t>
            </a:r>
          </a:p>
          <a:p>
            <a:r>
              <a:rPr lang="en-US" sz="1200" dirty="0"/>
              <a:t>·  For new joiners, the hiring manager should preferably be the Career Counselor</a:t>
            </a:r>
            <a:endParaRPr kumimoji="0" lang="en-US" sz="1200" b="0"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404703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F7E1281-D439-4C0E-9D36-5DA6A256A007}"/>
              </a:ext>
            </a:extLst>
          </p:cNvPr>
          <p:cNvCxnSpPr/>
          <p:nvPr/>
        </p:nvCxnSpPr>
        <p:spPr>
          <a:xfrm>
            <a:off x="0" y="702527"/>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7" name="Rectangle: Rounded Corners 6">
            <a:extLst>
              <a:ext uri="{FF2B5EF4-FFF2-40B4-BE49-F238E27FC236}">
                <a16:creationId xmlns:a16="http://schemas.microsoft.com/office/drawing/2014/main" id="{933D5547-92B6-480E-9190-D4443B6AD637}"/>
              </a:ext>
            </a:extLst>
          </p:cNvPr>
          <p:cNvSpPr/>
          <p:nvPr/>
        </p:nvSpPr>
        <p:spPr>
          <a:xfrm>
            <a:off x="810322" y="1014761"/>
            <a:ext cx="10571356" cy="5597912"/>
          </a:xfrm>
          <a:prstGeom prst="roundRect">
            <a:avLst/>
          </a:prstGeom>
          <a:ln>
            <a:solidFill>
              <a:srgbClr val="25C6C2"/>
            </a:solidFill>
          </a:ln>
        </p:spPr>
        <p:style>
          <a:lnRef idx="2">
            <a:schemeClr val="accent2"/>
          </a:lnRef>
          <a:fillRef idx="1">
            <a:schemeClr val="lt1"/>
          </a:fillRef>
          <a:effectRef idx="0">
            <a:schemeClr val="accent2"/>
          </a:effectRef>
          <a:fontRef idx="minor">
            <a:schemeClr val="dk1"/>
          </a:fontRef>
        </p:style>
        <p:txBody>
          <a:bodyPr rtlCol="0" anchor="ctr"/>
          <a:lstStyle/>
          <a:p>
            <a:pPr fontAlgn="base">
              <a:spcBef>
                <a:spcPct val="0"/>
              </a:spcBef>
              <a:spcAft>
                <a:spcPct val="0"/>
              </a:spcAft>
            </a:pPr>
            <a:r>
              <a:rPr lang="en-IN" sz="1100" dirty="0">
                <a:solidFill>
                  <a:srgbClr val="000000"/>
                </a:solidFill>
                <a:latin typeface="Arial" pitchFamily="34" charset="0"/>
                <a:cs typeface="Arial" pitchFamily="34" charset="0"/>
              </a:rPr>
              <a:t>Your GCP Career Counsellor plays an important role in your Performance Achievement and your career experience. </a:t>
            </a:r>
            <a:r>
              <a:rPr lang="en-IN" sz="1100" b="1" dirty="0">
                <a:solidFill>
                  <a:srgbClr val="000000"/>
                </a:solidFill>
                <a:latin typeface="Arial" pitchFamily="34" charset="0"/>
                <a:cs typeface="Arial" pitchFamily="34" charset="0"/>
              </a:rPr>
              <a:t>Hence it is mandatory that you elect your GCP CC within a week of your GCP start date.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When and How to request for a GCP CC: </a:t>
            </a:r>
            <a:r>
              <a:rPr lang="en-IN" sz="1100" dirty="0">
                <a:solidFill>
                  <a:srgbClr val="000000"/>
                </a:solidFill>
                <a:latin typeface="Arial" pitchFamily="34" charset="0"/>
                <a:cs typeface="Arial" pitchFamily="34" charset="0"/>
              </a:rPr>
              <a:t>As a new GCP employee you will need to elect a new GCP CC for yourself by logging a request on the </a:t>
            </a:r>
            <a:r>
              <a:rPr lang="en-US" sz="1100" b="1" u="sng" dirty="0">
                <a:latin typeface="Arial" panose="020B0604020202020204" pitchFamily="34" charset="0"/>
                <a:cs typeface="Arial" panose="020B0604020202020204" pitchFamily="34" charset="0"/>
                <a:hlinkClick r:id="rId2"/>
              </a:rPr>
              <a:t>Service Now Tool </a:t>
            </a:r>
            <a:endParaRPr lang="en-US" sz="1100" b="1" u="sng" dirty="0">
              <a:latin typeface="Arial" panose="020B0604020202020204" pitchFamily="34" charset="0"/>
              <a:cs typeface="Arial" panose="020B0604020202020204" pitchFamily="34" charset="0"/>
            </a:endParaRPr>
          </a:p>
          <a:p>
            <a:pPr fontAlgn="base">
              <a:spcBef>
                <a:spcPct val="0"/>
              </a:spcBef>
              <a:spcAft>
                <a:spcPct val="0"/>
              </a:spcAft>
            </a:pPr>
            <a:endParaRPr lang="en-US" sz="1100" b="1" u="sng" dirty="0">
              <a:solidFill>
                <a:srgbClr val="000000"/>
              </a:solidFill>
              <a:latin typeface="Arial" panose="020B0604020202020204" pitchFamily="34" charset="0"/>
              <a:cs typeface="Arial" panose="020B0604020202020204"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Submit the request on the </a:t>
            </a:r>
            <a:r>
              <a:rPr lang="en-US" sz="1100" b="1" u="sng" dirty="0">
                <a:latin typeface="Arial" panose="020B0604020202020204" pitchFamily="34" charset="0"/>
                <a:cs typeface="Arial" panose="020B0604020202020204" pitchFamily="34" charset="0"/>
                <a:hlinkClick r:id="rId2"/>
              </a:rPr>
              <a:t>Service Now Tool</a:t>
            </a:r>
            <a:endParaRPr lang="en-US" sz="1100" b="1" u="sng" dirty="0">
              <a:latin typeface="Arial" panose="020B0604020202020204" pitchFamily="34" charset="0"/>
              <a:cs typeface="Arial" panose="020B0604020202020204"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Choose one of the suggested GCP CC displayed</a:t>
            </a:r>
            <a:endParaRPr lang="en-US" sz="1100" dirty="0">
              <a:solidFill>
                <a:srgbClr val="000000"/>
              </a:solidFill>
              <a:latin typeface="Arial" pitchFamily="34" charset="0"/>
              <a:cs typeface="Arial" pitchFamily="34" charset="0"/>
            </a:endParaRPr>
          </a:p>
          <a:p>
            <a:pPr marL="628650" lvl="1" indent="-171450" fontAlgn="base">
              <a:spcBef>
                <a:spcPct val="0"/>
              </a:spcBef>
              <a:spcAft>
                <a:spcPct val="0"/>
              </a:spcAft>
              <a:buFont typeface="Arial" panose="020B0604020202020204" pitchFamily="34" charset="0"/>
              <a:buChar char="•"/>
            </a:pPr>
            <a:r>
              <a:rPr lang="en-IN" sz="1100" dirty="0">
                <a:solidFill>
                  <a:srgbClr val="000000"/>
                </a:solidFill>
                <a:latin typeface="Arial" pitchFamily="34" charset="0"/>
                <a:cs typeface="Arial" pitchFamily="34" charset="0"/>
              </a:rPr>
              <a:t>Request for a specific GCP CC </a:t>
            </a:r>
            <a:endParaRPr lang="en-US" sz="1100" dirty="0">
              <a:solidFill>
                <a:srgbClr val="000000"/>
              </a:solidFill>
              <a:latin typeface="Arial" pitchFamily="34" charset="0"/>
              <a:cs typeface="Arial" pitchFamily="34" charset="0"/>
            </a:endParaRPr>
          </a:p>
          <a:p>
            <a:pPr marL="628650" lvl="1" indent="-171450" fontAlgn="base">
              <a:spcBef>
                <a:spcPct val="0"/>
              </a:spcBef>
              <a:spcAft>
                <a:spcPct val="0"/>
              </a:spcAft>
              <a:buFont typeface="Arial" panose="020B0604020202020204" pitchFamily="34" charset="0"/>
              <a:buChar char="•"/>
            </a:pPr>
            <a:r>
              <a:rPr lang="en-IN" sz="1100" dirty="0">
                <a:solidFill>
                  <a:srgbClr val="000000"/>
                </a:solidFill>
                <a:latin typeface="Arial" pitchFamily="34" charset="0"/>
                <a:cs typeface="Arial" pitchFamily="34" charset="0"/>
              </a:rPr>
              <a:t>If no suggestions are displayed, then complete all the required fields and submit the request. The GCP CC will be allocated to you by the support team</a:t>
            </a:r>
            <a:endParaRPr lang="en-US" sz="1100" dirty="0">
              <a:solidFill>
                <a:srgbClr val="000000"/>
              </a:solidFill>
              <a:latin typeface="Arial" pitchFamily="34" charset="0"/>
              <a:cs typeface="Arial" pitchFamily="34" charset="0"/>
            </a:endParaRPr>
          </a:p>
          <a:p>
            <a:pPr fontAlgn="base">
              <a:spcBef>
                <a:spcPct val="0"/>
              </a:spcBef>
              <a:spcAft>
                <a:spcPct val="0"/>
              </a:spcAft>
            </a:pPr>
            <a:endParaRPr lang="en-IN" sz="1100" b="1"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When to request for a Change in GCP CC: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If your GCP CC has resigned and moved to a different entity / organisation</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GCP CC and employee are at the same level due to promotion</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GCP CC has repatriated from GCP</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a:t>
            </a:r>
            <a:r>
              <a:rPr lang="en-IN" sz="1100" i="1" dirty="0">
                <a:solidFill>
                  <a:srgbClr val="000000"/>
                </a:solidFill>
                <a:latin typeface="Arial" pitchFamily="34" charset="0"/>
                <a:cs typeface="Arial" pitchFamily="34" charset="0"/>
              </a:rPr>
              <a:t>Prior to change please discuss the same with your new and current GCP CC and keep them informed on the change request</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i="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How to request for a Change in GCP CC:</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Submit the request on the </a:t>
            </a:r>
            <a:r>
              <a:rPr lang="en-US" sz="1100" b="1" u="sng" dirty="0">
                <a:latin typeface="Arial" panose="020B0604020202020204" pitchFamily="34" charset="0"/>
                <a:cs typeface="Arial" panose="020B0604020202020204" pitchFamily="34" charset="0"/>
                <a:hlinkClick r:id="rId2"/>
              </a:rPr>
              <a:t>Service Now Tool</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Choose one of the suggested GCP CC displayed</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Request for a specific GCP CC </a:t>
            </a:r>
            <a:endParaRPr lang="en-US" sz="1100" dirty="0">
              <a:solidFill>
                <a:srgbClr val="000000"/>
              </a:solidFill>
              <a:latin typeface="Arial" pitchFamily="34" charset="0"/>
              <a:cs typeface="Arial" pitchFamily="34" charset="0"/>
            </a:endParaRPr>
          </a:p>
          <a:p>
            <a:pPr lvl="1" fontAlgn="base">
              <a:spcBef>
                <a:spcPct val="0"/>
              </a:spcBef>
              <a:spcAft>
                <a:spcPct val="0"/>
              </a:spcAft>
            </a:pPr>
            <a:r>
              <a:rPr lang="en-IN" sz="1100" dirty="0">
                <a:solidFill>
                  <a:srgbClr val="000000"/>
                </a:solidFill>
                <a:latin typeface="Arial" pitchFamily="34" charset="0"/>
                <a:cs typeface="Arial" pitchFamily="34" charset="0"/>
              </a:rPr>
              <a:t>If no suggestions are displayed, then complete all the required fields and submit the request. The GCP CC will be allocated to you by the support team</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Any employee who fails to elect the GCP CC within a month of the GCP start date a default GCP CC (employee current supervisor) will be allocated</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b="1"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fontAlgn="base">
              <a:spcBef>
                <a:spcPct val="0"/>
              </a:spcBef>
              <a:spcAft>
                <a:spcPct val="0"/>
              </a:spcAft>
            </a:pPr>
            <a:r>
              <a:rPr lang="en-IN" sz="1100" dirty="0">
                <a:solidFill>
                  <a:srgbClr val="000000"/>
                </a:solidFill>
                <a:latin typeface="Arial" pitchFamily="34" charset="0"/>
                <a:cs typeface="Arial" pitchFamily="34" charset="0"/>
              </a:rPr>
              <a:t>For questions / queries you may log a request in </a:t>
            </a:r>
            <a:r>
              <a:rPr lang="en-US" sz="1100" b="1" u="sng" dirty="0">
                <a:latin typeface="Arial" panose="020B0604020202020204" pitchFamily="34" charset="0"/>
                <a:cs typeface="Arial" panose="020B0604020202020204" pitchFamily="34" charset="0"/>
                <a:hlinkClick r:id="rId2"/>
              </a:rPr>
              <a:t>Service Now Tool </a:t>
            </a:r>
            <a:r>
              <a:rPr lang="en-IN" sz="1100" dirty="0">
                <a:solidFill>
                  <a:srgbClr val="000000"/>
                </a:solidFill>
                <a:latin typeface="Arial" pitchFamily="34" charset="0"/>
                <a:cs typeface="Arial" pitchFamily="34" charset="0"/>
              </a:rPr>
              <a:t>or reach out to your </a:t>
            </a:r>
            <a:r>
              <a:rPr lang="en-IN" sz="1100" b="1" dirty="0">
                <a:solidFill>
                  <a:srgbClr val="000000"/>
                </a:solidFill>
                <a:latin typeface="Arial" pitchFamily="34" charset="0"/>
                <a:cs typeface="Arial" pitchFamily="34" charset="0"/>
              </a:rPr>
              <a:t>Host country GCP HR POC (</a:t>
            </a:r>
            <a:r>
              <a:rPr lang="en-IN" sz="1100" dirty="0">
                <a:solidFill>
                  <a:srgbClr val="000000"/>
                </a:solidFill>
                <a:latin typeface="Arial" pitchFamily="34" charset="0"/>
                <a:cs typeface="Arial" pitchFamily="34" charset="0"/>
              </a:rPr>
              <a:t>through </a:t>
            </a:r>
            <a:r>
              <a:rPr lang="en-IN" sz="1100" dirty="0" err="1">
                <a:solidFill>
                  <a:srgbClr val="000000"/>
                </a:solidFill>
                <a:latin typeface="Arial" pitchFamily="34" charset="0"/>
                <a:cs typeface="Arial" pitchFamily="34" charset="0"/>
              </a:rPr>
              <a:t>Peopleline</a:t>
            </a:r>
            <a:r>
              <a:rPr lang="en-IN" sz="1100" dirty="0">
                <a:solidFill>
                  <a:srgbClr val="000000"/>
                </a:solidFill>
                <a:latin typeface="Arial" pitchFamily="34" charset="0"/>
                <a:cs typeface="Arial" pitchFamily="34" charset="0"/>
              </a:rPr>
              <a:t> where applicable)</a:t>
            </a:r>
            <a:endParaRPr lang="en-IN" sz="1100" dirty="0"/>
          </a:p>
        </p:txBody>
      </p:sp>
      <p:sp>
        <p:nvSpPr>
          <p:cNvPr id="9" name="Rectangle 8">
            <a:extLst>
              <a:ext uri="{FF2B5EF4-FFF2-40B4-BE49-F238E27FC236}">
                <a16:creationId xmlns:a16="http://schemas.microsoft.com/office/drawing/2014/main" id="{D7070A54-D34F-40FB-AEAE-54DACD5B2771}"/>
              </a:ext>
            </a:extLst>
          </p:cNvPr>
          <p:cNvSpPr/>
          <p:nvPr/>
        </p:nvSpPr>
        <p:spPr>
          <a:xfrm>
            <a:off x="322738" y="205628"/>
            <a:ext cx="2711896" cy="707886"/>
          </a:xfrm>
          <a:prstGeom prst="rect">
            <a:avLst/>
          </a:prstGeom>
        </p:spPr>
        <p:txBody>
          <a:bodyPr wrap="none">
            <a:spAutoFit/>
          </a:bodyPr>
          <a:lstStyle/>
          <a:p>
            <a:pPr fontAlgn="base">
              <a:spcBef>
                <a:spcPct val="0"/>
              </a:spcBef>
              <a:spcAft>
                <a:spcPct val="0"/>
              </a:spcAft>
            </a:pPr>
            <a:r>
              <a:rPr lang="en-GB" sz="2000">
                <a:solidFill>
                  <a:srgbClr val="000000"/>
                </a:solidFill>
                <a:latin typeface="Arial Black" panose="020B0A04020102020204" pitchFamily="34" charset="0"/>
                <a:cs typeface="Arial" pitchFamily="34" charset="0"/>
              </a:rPr>
              <a:t>Career Counsellor</a:t>
            </a:r>
          </a:p>
          <a:p>
            <a:pPr fontAlgn="base">
              <a:spcBef>
                <a:spcPct val="0"/>
              </a:spcBef>
              <a:spcAft>
                <a:spcPct val="0"/>
              </a:spcAft>
            </a:pPr>
            <a:endParaRPr lang="en-GB" sz="2000">
              <a:solidFill>
                <a:srgbClr val="000000"/>
              </a:solidFill>
              <a:latin typeface="Arial Black" panose="020B0A04020102020204" pitchFamily="34" charset="0"/>
              <a:cs typeface="Arial" pitchFamily="34" charset="0"/>
            </a:endParaRPr>
          </a:p>
        </p:txBody>
      </p:sp>
    </p:spTree>
    <p:extLst>
      <p:ext uri="{BB962C8B-B14F-4D97-AF65-F5344CB8AC3E}">
        <p14:creationId xmlns:p14="http://schemas.microsoft.com/office/powerpoint/2010/main" val="3857650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0B46C18-56A7-4F39-B9CA-0841428D5B21}"/>
              </a:ext>
            </a:extLst>
          </p:cNvPr>
          <p:cNvCxnSpPr/>
          <p:nvPr/>
        </p:nvCxnSpPr>
        <p:spPr>
          <a:xfrm>
            <a:off x="0" y="436734"/>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5E0E80-9852-475F-8019-8EE9F47BB786}"/>
              </a:ext>
            </a:extLst>
          </p:cNvPr>
          <p:cNvSpPr txBox="1"/>
          <p:nvPr/>
        </p:nvSpPr>
        <p:spPr>
          <a:xfrm>
            <a:off x="0" y="114880"/>
            <a:ext cx="59647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DATA CONFIDENTIALITY</a:t>
            </a:r>
          </a:p>
        </p:txBody>
      </p:sp>
      <p:sp>
        <p:nvSpPr>
          <p:cNvPr id="9" name="Rectangle 8">
            <a:extLst>
              <a:ext uri="{FF2B5EF4-FFF2-40B4-BE49-F238E27FC236}">
                <a16:creationId xmlns:a16="http://schemas.microsoft.com/office/drawing/2014/main" id="{DD356709-04CE-41CC-896A-AF55FCF9DB96}"/>
              </a:ext>
            </a:extLst>
          </p:cNvPr>
          <p:cNvSpPr/>
          <p:nvPr/>
        </p:nvSpPr>
        <p:spPr>
          <a:xfrm>
            <a:off x="0" y="489411"/>
            <a:ext cx="12027568" cy="441468"/>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policy – 1461 – All employees are solely responsible to protect</a:t>
            </a: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Calibri" panose="020F0502020204030204" pitchFamily="34" charset="0"/>
                <a:cs typeface="Arial" panose="020B0604020202020204" pitchFamily="34" charset="0"/>
              </a:rPr>
              <a:t> the data and the confidentiality of the client/projects information and are liable to Accenture legal actions if not followed. Employees are requested to go through the below polices and adhere the same without fail. </a:t>
            </a:r>
          </a:p>
        </p:txBody>
      </p:sp>
      <p:pic>
        <p:nvPicPr>
          <p:cNvPr id="13" name="Picture 12">
            <a:extLst>
              <a:ext uri="{FF2B5EF4-FFF2-40B4-BE49-F238E27FC236}">
                <a16:creationId xmlns:a16="http://schemas.microsoft.com/office/drawing/2014/main" id="{000CFDB0-22DB-46A1-B798-92ED9CDE8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01514"/>
            <a:ext cx="3798038" cy="3685325"/>
          </a:xfrm>
          <a:prstGeom prst="rect">
            <a:avLst/>
          </a:prstGeom>
          <a:ln>
            <a:noFill/>
          </a:ln>
          <a:effectLst>
            <a:softEdge rad="112500"/>
          </a:effectLst>
        </p:spPr>
      </p:pic>
      <p:sp>
        <p:nvSpPr>
          <p:cNvPr id="16" name="TextBox 15">
            <a:extLst>
              <a:ext uri="{FF2B5EF4-FFF2-40B4-BE49-F238E27FC236}">
                <a16:creationId xmlns:a16="http://schemas.microsoft.com/office/drawing/2014/main" id="{C136211C-9007-484B-80A0-8967DBB166FD}"/>
              </a:ext>
            </a:extLst>
          </p:cNvPr>
          <p:cNvSpPr txBox="1"/>
          <p:nvPr/>
        </p:nvSpPr>
        <p:spPr>
          <a:xfrm>
            <a:off x="3741720" y="2301514"/>
            <a:ext cx="8285848" cy="38164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shall protect confidential information that is entrusted to them or to which they are otherwise exposed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may not use or disclose any confidential Company, client, or third-party information to anyone outside the Company, except as authorized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Under no circumstances may an employee discuss with clients matters that concern other clients or engagements without the express authorization of such other clients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 the Company, disclosures of confidential information should occur only on an as-needed basis, and when such discussions are necessary, they should never be held in a public place (such as an elevator or restaurant) under circumstances where they could be overheard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If an employee leaves the Company for any reason, he/she must return all Company and client or third-party materials acquired during his/her association with the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 employee's obligations with respect to confidential information apply even after association with the Company 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If there is any doubt as to whether information obtained in connection with an engagement or other Company activity is confidential, the individual should assume it is confidential and treat it as such, unless advised otherwise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may be required to sign additional documents that more specifically implement or supplement these confidentiality requirements, including termination certificates, should the employee leave the Company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are expected to exercise good judgment and act in a professional manner whenever accessing the Internet or any other external system. Company employees should not post Company or client confidential and/or proprietary information (e.g., community rosters, client information, Knowledge Xchange data, etc. or confidential and/or proprietary information related to clients, suppliers, vendors or alliance partners) via an external server or email system, including in a personal blog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should not include libelous, slanderous, threatening, abusive or other inappropriate messages about the Company or its clients in any email, web posting, or blog. Any concerns with the Company should be addressed with a Human Resource representative or through the Ethics Line at +1 312 737 8262 rather than being posted to a blog or external website</a:t>
            </a:r>
          </a:p>
        </p:txBody>
      </p:sp>
      <p:sp>
        <p:nvSpPr>
          <p:cNvPr id="17" name="Rectangle 16">
            <a:extLst>
              <a:ext uri="{FF2B5EF4-FFF2-40B4-BE49-F238E27FC236}">
                <a16:creationId xmlns:a16="http://schemas.microsoft.com/office/drawing/2014/main" id="{E25B79A1-DAF8-41BB-B12D-40F389EC5126}"/>
              </a:ext>
            </a:extLst>
          </p:cNvPr>
          <p:cNvSpPr/>
          <p:nvPr/>
        </p:nvSpPr>
        <p:spPr>
          <a:xfrm>
            <a:off x="112636" y="6333456"/>
            <a:ext cx="11966728" cy="409664"/>
          </a:xfrm>
          <a:prstGeom prst="rect">
            <a:avLst/>
          </a:prstGeom>
        </p:spPr>
        <p:txBody>
          <a:bodyPr wrap="square">
            <a:spAutoFit/>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kumimoji="0" lang="en-US" sz="1000" b="0" i="1" u="none" strike="noStrike" kern="1200" cap="none" spc="0" normalizeH="0" baseline="0" noProof="0">
                <a:ln>
                  <a:noFill/>
                </a:ln>
                <a:solidFill>
                  <a:srgbClr val="FF0000"/>
                </a:solidFill>
                <a:effectLst/>
                <a:uLnTx/>
                <a:uFillTx/>
                <a:latin typeface="Arial" panose="020B0604020202020204" pitchFamily="34" charset="0"/>
                <a:ea typeface="Times New Roman" panose="02020603050405020304" pitchFamily="18" charset="0"/>
                <a:cs typeface="Arial" panose="020B0604020202020204" pitchFamily="34" charset="0"/>
              </a:rPr>
              <a:t>Nothing in this Policy or in any agreement between you and the Company is intended to prohibit you (with or without notice to Accenture) from reporting violations of laws or regulations to a relevant governmental agency, regulatory body, or a local authority, or from making disclosures that are protected under whistleblower laws and regulations. </a:t>
            </a:r>
            <a:endParaRPr kumimoji="0" lang="en-US" sz="1000" b="0" i="1" u="none" strike="noStrike" kern="1200" cap="none" spc="0" normalizeH="0" baseline="0" noProof="0">
              <a:ln>
                <a:noFill/>
              </a:ln>
              <a:solidFill>
                <a:srgbClr val="FF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84A0890-EC47-4165-B824-06C7BD21B33D}"/>
              </a:ext>
            </a:extLst>
          </p:cNvPr>
          <p:cNvSpPr/>
          <p:nvPr/>
        </p:nvSpPr>
        <p:spPr>
          <a:xfrm>
            <a:off x="164432" y="997052"/>
            <a:ext cx="11246334" cy="1104470"/>
          </a:xfrm>
          <a:prstGeom prst="rect">
            <a:avLst/>
          </a:prstGeom>
        </p:spPr>
        <p:txBody>
          <a:bodyPr wrap="square">
            <a:spAutoFit/>
          </a:bodyPr>
          <a:lstStyle/>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Please refer: </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hlinkClick r:id="rId3"/>
              </a:rPr>
              <a:t>Policy 1461 - Social Media</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1100" b="0" i="0" u="none" strike="noStrike" kern="1200" cap="none" spc="0" normalizeH="0" baseline="0" noProof="0">
                <a:ln>
                  <a:noFill/>
                </a:ln>
                <a:solidFill>
                  <a:srgbClr val="0D96D4"/>
                </a:solidFill>
                <a:effectLst/>
                <a:highlight>
                  <a:srgbClr val="FFFF00"/>
                </a:highlight>
                <a:uLnTx/>
                <a:uFillTx/>
                <a:latin typeface="Arial" panose="020B0604020202020204" pitchFamily="34" charset="0"/>
                <a:ea typeface="Times New Roman" panose="02020603050405020304" pitchFamily="18" charset="0"/>
                <a:cs typeface="Arial" panose="020B0604020202020204" pitchFamily="34" charset="0"/>
                <a:hlinkClick r:id="rId4"/>
              </a:rPr>
              <a:t>Policy 90 - Data Privacy</a:t>
            </a:r>
            <a:r>
              <a:rPr kumimoji="0" lang="en-US" sz="1100" b="0" i="0" u="none" strike="noStrike" kern="1200" cap="none" spc="0" normalizeH="0" baseline="0" noProof="0">
                <a:ln>
                  <a:noFill/>
                </a:ln>
                <a:solidFill>
                  <a:srgbClr val="0D96D4"/>
                </a:solidFill>
                <a:effectLst/>
                <a:highlight>
                  <a:srgbClr val="FFFF00"/>
                </a:highlight>
                <a:uLnTx/>
                <a:uFillTx/>
                <a:latin typeface="Arial" panose="020B0604020202020204" pitchFamily="34" charset="0"/>
                <a:ea typeface="Times New Roman" panose="02020603050405020304" pitchFamily="18" charset="0"/>
                <a:cs typeface="Arial" panose="020B0604020202020204" pitchFamily="34" charset="0"/>
              </a:rPr>
              <a:t> </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Times New Roman" panose="02020603050405020304" pitchFamily="18" charset="0"/>
                <a:cs typeface="Arial" panose="020B0604020202020204" pitchFamily="34" charset="0"/>
              </a:rPr>
              <a:t>and</a:t>
            </a:r>
            <a:r>
              <a:rPr kumimoji="0" lang="en-US" sz="1100" b="0" i="0" u="none" strike="noStrike" kern="1200" cap="none" spc="0" normalizeH="0" baseline="0" noProof="0">
                <a:ln>
                  <a:noFill/>
                </a:ln>
                <a:solidFill>
                  <a:srgbClr val="0D96D4"/>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IN" sz="1100" b="0" i="0" u="none" strike="noStrike" kern="1200" cap="none" spc="0" normalizeH="0" baseline="0" noProof="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hlinkClick r:id="rId5"/>
              </a:rPr>
              <a:t>Policy 0069 – Confidentiality</a:t>
            </a:r>
            <a:r>
              <a:rPr kumimoji="0" lang="en-IN" sz="1100" b="0" i="0" u="none" strike="noStrike" kern="1200" cap="none" spc="0" normalizeH="0" baseline="0" noProof="0">
                <a:ln>
                  <a:noFill/>
                </a:ln>
                <a:solidFill>
                  <a:prstClr val="black"/>
                </a:solidFill>
                <a:effectLst/>
                <a:highlight>
                  <a:srgbClr val="FFFF00"/>
                </a:highlight>
                <a:uLnTx/>
                <a:uFillTx/>
                <a:latin typeface="Arial" panose="020B0604020202020204" pitchFamily="34" charset="0"/>
                <a:ea typeface="+mn-ea"/>
                <a:cs typeface="Arial" panose="020B0604020202020204" pitchFamily="34" charset="0"/>
              </a:rPr>
              <a:t> </a:t>
            </a:r>
            <a:r>
              <a:rPr kumimoji="0" lang="en-IN"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100" b="0" i="0" u="none" strike="noStrike" kern="1200" cap="none" spc="0" normalizeH="0" baseline="0" noProof="0">
                <a:ln>
                  <a:noFill/>
                </a:ln>
                <a:solidFill>
                  <a:srgbClr val="333333"/>
                </a:solidFill>
                <a:effectLst/>
                <a:uLnTx/>
                <a:uFillTx/>
                <a:latin typeface="Arial" panose="020B0604020202020204" pitchFamily="34" charset="0"/>
                <a:ea typeface="Times New Roman" panose="02020603050405020304" pitchFamily="18" charset="0"/>
                <a:cs typeface="Arial" panose="020B0604020202020204" pitchFamily="34" charset="0"/>
              </a:rPr>
              <a:t> for guidance on social media use and related policies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COBE (Business Ethics)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6"/>
              </a:rPr>
              <a:t>https://in.accenture.com/codeofbusinessethics/</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Global Watch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7"/>
              </a:rPr>
              <a:t>https://in.accenture.com/globalwatch/asoc/</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Ethics/Data Breaches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8"/>
              </a:rPr>
              <a:t>https://secure.ethicspoint.com/domain/media/en/gui/50440/index.html</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Conduct Counts  - </a:t>
            </a:r>
            <a:r>
              <a:rPr kumimoji="0" lang="en-US" sz="1100" b="0"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hlinkClick r:id="rId9"/>
              </a:rPr>
              <a:t>https://in.accenture.com/legal/ethicscompliance/conductcounts/</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27854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DCDA3335-8BF0-4DDC-8173-B18891FDDF80}"/>
              </a:ext>
            </a:extLst>
          </p:cNvPr>
          <p:cNvSpPr txBox="1">
            <a:spLocks noChangeArrowheads="1"/>
          </p:cNvSpPr>
          <p:nvPr/>
        </p:nvSpPr>
        <p:spPr>
          <a:xfrm>
            <a:off x="134192" y="387630"/>
            <a:ext cx="11775309" cy="5778994"/>
          </a:xfrm>
          <a:prstGeom prst="rect">
            <a:avLst/>
          </a:prstGeom>
        </p:spPr>
        <p:txBody>
          <a:bodyPr vert="horz" lIns="91440" tIns="45720" rIns="91440" bIns="45720" rtlCol="0">
            <a:normAutofit lnSpcReduction="10000"/>
          </a:bodyPr>
          <a:lst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Time &amp; Expense Reporting Policy, P0063</a:t>
            </a: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time reports must be submitted twice a month in accordance with your local country procedures. Submitting time late can negatively impact Accenture’s financial results and customer billing and will be treated as a policy violation.</a:t>
            </a:r>
          </a:p>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endPar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per Confidentiality Policy, P0069</a:t>
            </a: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employees shall protect confidential information that is entrusted to them or to which they are otherwise exposed.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Employees may not use or disclose any confidential Company, client, or third-party information to anyone outside the Company, except as authorized.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Under no circumstances may an employee discuss with clients matters that concern other clients or engagements without the express authorization of such other clients.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Within the Company, disclosures of confidential information should occur only on an as-needed basis, and when such discussions are necessary, they should never be held in a public place (such as an elevator or restaurant) under circumstances where they could be overheard.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If an employee leaves the Company for any reason, he/she must return all Company and client or third-party materials acquired during his/her association with the Company.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 employee's obligations with respect to confidential information apply even after association with the Company ends.</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Company employees are expected to exercise good judgment and act in a professional manner whenever accessing the Internet or any other external system. </a:t>
            </a:r>
          </a:p>
          <a:p>
            <a:pPr marL="0" marR="0" lvl="0" indent="0" algn="just"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r>
              <a:rPr kumimoji="0" lang="en-IN"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Company employees should not post Company or client confidential and/or proprietary information (e.g., community rosters, client information, Knowledge Xchange data, etc. or confidential and/or proprietary information related to clients, suppliers, vendors or alliance partners) via an external server or email system, including in a personal blog. </a:t>
            </a:r>
          </a:p>
          <a:p>
            <a:pPr marL="0" marR="0" lvl="0" indent="0" algn="l" defTabSz="914400" rtl="0" eaLnBrk="1" fontAlgn="auto" latinLnBrk="0" hangingPunct="1">
              <a:lnSpc>
                <a:spcPct val="85000"/>
              </a:lnSpc>
              <a:spcBef>
                <a:spcPts val="0"/>
              </a:spcBef>
              <a:spcAft>
                <a:spcPts val="1200"/>
              </a:spcAft>
              <a:buClrTx/>
              <a:buSzTx/>
              <a:buFont typeface="Arial" panose="020B0604020202020204" pitchFamily="34" charset="0"/>
              <a:buNone/>
              <a:tabLst/>
              <a:defRPr/>
            </a:pPr>
            <a:endParaRPr kumimoji="0" lang="en-IN" sz="18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449935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A6EA88-86C5-4A65-971A-0399F794F3E6}"/>
              </a:ext>
            </a:extLst>
          </p:cNvPr>
          <p:cNvPicPr>
            <a:picLocks noChangeAspect="1"/>
          </p:cNvPicPr>
          <p:nvPr/>
        </p:nvPicPr>
        <p:blipFill>
          <a:blip r:embed="rId2"/>
          <a:stretch>
            <a:fillRect/>
          </a:stretch>
        </p:blipFill>
        <p:spPr>
          <a:xfrm>
            <a:off x="0" y="1"/>
            <a:ext cx="12192000" cy="6858000"/>
          </a:xfrm>
          <a:prstGeom prst="rect">
            <a:avLst/>
          </a:prstGeom>
        </p:spPr>
      </p:pic>
      <p:grpSp>
        <p:nvGrpSpPr>
          <p:cNvPr id="3" name="Group 2"/>
          <p:cNvGrpSpPr/>
          <p:nvPr/>
        </p:nvGrpSpPr>
        <p:grpSpPr>
          <a:xfrm>
            <a:off x="1730828" y="5301131"/>
            <a:ext cx="8730344" cy="973202"/>
            <a:chOff x="228599" y="4833599"/>
            <a:chExt cx="8574444" cy="1259232"/>
          </a:xfrm>
        </p:grpSpPr>
        <p:sp>
          <p:nvSpPr>
            <p:cNvPr id="4" name="Rounded Rectangle 3"/>
            <p:cNvSpPr/>
            <p:nvPr/>
          </p:nvSpPr>
          <p:spPr>
            <a:xfrm>
              <a:off x="228599" y="4958175"/>
              <a:ext cx="8574444" cy="1085742"/>
            </a:xfrm>
            <a:prstGeom prst="roundRect">
              <a:avLst/>
            </a:prstGeom>
            <a:noFill/>
            <a:ln w="38100">
              <a:solidFill>
                <a:schemeClr val="accent4"/>
              </a:solidFill>
            </a:ln>
            <a:effectLst>
              <a:outerShdw blurRad="63500" sx="102000" sy="102000" algn="ctr"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599" y="4969811"/>
              <a:ext cx="8574444" cy="1123020"/>
            </a:xfrm>
            <a:prstGeom prst="rect">
              <a:avLst/>
            </a:prstGeom>
            <a:noFill/>
            <a:effectLst>
              <a:outerShdw blurRad="63500" sx="102000" sy="102000" algn="ctr" rotWithShape="0">
                <a:prstClr val="black">
                  <a:alpha val="40000"/>
                </a:prstClr>
              </a:outerShdw>
            </a:effectLst>
          </p:spPr>
          <p:txBody>
            <a:bodyPr wrap="square" rtlCol="0">
              <a:spAutoFit/>
            </a:bodyPr>
            <a:lstStyle/>
            <a:p>
              <a:endParaRPr lang="en-US" sz="1200" dirty="0"/>
            </a:p>
            <a:p>
              <a:pPr algn="just" fontAlgn="auto">
                <a:lnSpc>
                  <a:spcPct val="80000"/>
                </a:lnSpc>
              </a:pPr>
              <a:r>
                <a:rPr lang="en-US" sz="1200" dirty="0">
                  <a:solidFill>
                    <a:srgbClr val="000000"/>
                  </a:solidFill>
                  <a:ea typeface="Calibri"/>
                  <a:cs typeface="Times New Roman"/>
                </a:rPr>
                <a:t>Employees going on GCP are responsible for their tax liability. Even if there is a change in the business requirement resulting in shortening or extension of GCP assignment, still it is the employee’s responsibility to bear the tax liability arising out of it</a:t>
              </a:r>
            </a:p>
            <a:p>
              <a:pPr algn="just" fontAlgn="auto">
                <a:lnSpc>
                  <a:spcPct val="80000"/>
                </a:lnSpc>
              </a:pPr>
              <a:r>
                <a:rPr lang="en-US" sz="1200" dirty="0"/>
                <a:t>Employees are solely responsible for their tax compliance in India and the host country.</a:t>
              </a:r>
            </a:p>
            <a:p>
              <a:pPr algn="just" fontAlgn="auto">
                <a:lnSpc>
                  <a:spcPct val="80000"/>
                </a:lnSpc>
              </a:pPr>
              <a:endParaRPr lang="en-US" sz="1200" b="1" dirty="0"/>
            </a:p>
          </p:txBody>
        </p:sp>
        <p:sp>
          <p:nvSpPr>
            <p:cNvPr id="6" name="Rounded Rectangle 5"/>
            <p:cNvSpPr/>
            <p:nvPr/>
          </p:nvSpPr>
          <p:spPr>
            <a:xfrm>
              <a:off x="687467" y="4866382"/>
              <a:ext cx="1667882" cy="292845"/>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2776" y="4833599"/>
              <a:ext cx="1402573" cy="358411"/>
            </a:xfrm>
            <a:prstGeom prst="rect">
              <a:avLst/>
            </a:prstGeom>
            <a:noFill/>
          </p:spPr>
          <p:txBody>
            <a:bodyPr wrap="square" rtlCol="0">
              <a:spAutoFit/>
            </a:bodyPr>
            <a:lstStyle/>
            <a:p>
              <a:r>
                <a:rPr lang="en-US" sz="1200" b="1">
                  <a:solidFill>
                    <a:schemeClr val="bg1"/>
                  </a:solidFill>
                </a:rPr>
                <a:t>Important Note</a:t>
              </a:r>
            </a:p>
          </p:txBody>
        </p:sp>
      </p:grpSp>
      <p:sp>
        <p:nvSpPr>
          <p:cNvPr id="2" name="Title 1"/>
          <p:cNvSpPr>
            <a:spLocks noGrp="1"/>
          </p:cNvSpPr>
          <p:nvPr>
            <p:ph type="ctrTitle"/>
          </p:nvPr>
        </p:nvSpPr>
        <p:spPr>
          <a:xfrm>
            <a:off x="1049870" y="389932"/>
            <a:ext cx="8232775" cy="1162800"/>
          </a:xfrm>
        </p:spPr>
        <p:txBody>
          <a:bodyPr/>
          <a:lstStyle/>
          <a:p>
            <a:pPr>
              <a:defRPr/>
            </a:pPr>
            <a:r>
              <a:rPr lang="en-GB" sz="2800" b="1" kern="0">
                <a:solidFill>
                  <a:schemeClr val="tx1"/>
                </a:solidFill>
              </a:rPr>
              <a:t>TAXATION</a:t>
            </a:r>
          </a:p>
        </p:txBody>
      </p:sp>
    </p:spTree>
    <p:extLst>
      <p:ext uri="{BB962C8B-B14F-4D97-AF65-F5344CB8AC3E}">
        <p14:creationId xmlns:p14="http://schemas.microsoft.com/office/powerpoint/2010/main" val="52159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a:xfrm>
            <a:off x="1992313" y="287339"/>
            <a:ext cx="6153150" cy="637453"/>
          </a:xfrm>
        </p:spPr>
        <p:txBody>
          <a:bodyPr/>
          <a:lstStyle/>
          <a:p>
            <a:r>
              <a:rPr lang="en-GB" sz="2000">
                <a:latin typeface="Arial Black" panose="020B0A04020102020204" pitchFamily="34" charset="0"/>
              </a:rPr>
              <a:t>Important links (For information on tax</a:t>
            </a:r>
            <a:r>
              <a:rPr lang="en-GB" sz="2000"/>
              <a:t>)</a:t>
            </a:r>
            <a:endParaRPr lang="en-US" sz="2000"/>
          </a:p>
        </p:txBody>
      </p:sp>
      <p:sp>
        <p:nvSpPr>
          <p:cNvPr id="7" name="Rectangle 3"/>
          <p:cNvSpPr txBox="1">
            <a:spLocks noChangeArrowheads="1"/>
          </p:cNvSpPr>
          <p:nvPr/>
        </p:nvSpPr>
        <p:spPr bwMode="auto">
          <a:xfrm>
            <a:off x="3124200" y="1524001"/>
            <a:ext cx="7543800" cy="190499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30000"/>
              </a:spcBef>
              <a:spcAft>
                <a:spcPct val="0"/>
              </a:spcAft>
              <a:buClr>
                <a:schemeClr val="tx1"/>
              </a:buClr>
              <a:buChar char="•"/>
              <a:defRPr sz="2000">
                <a:solidFill>
                  <a:schemeClr val="tx1"/>
                </a:solidFill>
                <a:latin typeface="+mn-lt"/>
                <a:ea typeface="+mn-ea"/>
                <a:cs typeface="+mn-cs"/>
              </a:defRPr>
            </a:lvl1pPr>
            <a:lvl2pPr marL="742950" indent="-285750" algn="l" rtl="0" eaLnBrk="0" fontAlgn="base" hangingPunct="0">
              <a:spcBef>
                <a:spcPct val="30000"/>
              </a:spcBef>
              <a:spcAft>
                <a:spcPct val="0"/>
              </a:spcAft>
              <a:buClr>
                <a:schemeClr val="tx1"/>
              </a:buClr>
              <a:buChar char="–"/>
              <a:defRPr sz="2800">
                <a:solidFill>
                  <a:schemeClr val="tx1"/>
                </a:solidFill>
                <a:latin typeface="+mn-lt"/>
              </a:defRPr>
            </a:lvl2pPr>
            <a:lvl3pPr marL="1143000" indent="-228600" algn="l" rtl="0" eaLnBrk="0" fontAlgn="base" hangingPunct="0">
              <a:spcBef>
                <a:spcPct val="30000"/>
              </a:spcBef>
              <a:spcAft>
                <a:spcPct val="0"/>
              </a:spcAft>
              <a:buClr>
                <a:schemeClr val="tx1"/>
              </a:buClr>
              <a:buChar char="•"/>
              <a:defRPr sz="1600">
                <a:solidFill>
                  <a:schemeClr val="tx1"/>
                </a:solidFill>
                <a:latin typeface="+mn-lt"/>
              </a:defRPr>
            </a:lvl3pPr>
            <a:lvl4pPr marL="1600200" indent="-228600" algn="l" rtl="0" eaLnBrk="0" fontAlgn="base" hangingPunct="0">
              <a:spcBef>
                <a:spcPct val="30000"/>
              </a:spcBef>
              <a:spcAft>
                <a:spcPct val="0"/>
              </a:spcAft>
              <a:buClr>
                <a:schemeClr val="tx1"/>
              </a:buClr>
              <a:buChar char="–"/>
              <a:defRPr sz="1400">
                <a:solidFill>
                  <a:schemeClr val="tx1"/>
                </a:solidFill>
                <a:latin typeface="+mn-lt"/>
              </a:defRPr>
            </a:lvl4pPr>
            <a:lvl5pPr marL="2057400" indent="-228600" algn="l" rtl="0" eaLnBrk="0" fontAlgn="base" hangingPunct="0">
              <a:spcBef>
                <a:spcPct val="30000"/>
              </a:spcBef>
              <a:spcAft>
                <a:spcPct val="0"/>
              </a:spcAft>
              <a:buClr>
                <a:schemeClr val="tx1"/>
              </a:buClr>
              <a:buChar char="•"/>
              <a:defRPr sz="1600">
                <a:solidFill>
                  <a:schemeClr val="tx1"/>
                </a:solidFill>
                <a:latin typeface="+mn-lt"/>
              </a:defRPr>
            </a:lvl5pPr>
            <a:lvl6pPr marL="2514600" indent="-228600" algn="l" rtl="0" eaLnBrk="0" fontAlgn="base" hangingPunct="0">
              <a:spcBef>
                <a:spcPct val="30000"/>
              </a:spcBef>
              <a:spcAft>
                <a:spcPct val="0"/>
              </a:spcAft>
              <a:buClr>
                <a:schemeClr val="tx1"/>
              </a:buClr>
              <a:buChar char="•"/>
              <a:defRPr sz="1600">
                <a:solidFill>
                  <a:schemeClr val="tx1"/>
                </a:solidFill>
                <a:latin typeface="+mn-lt"/>
              </a:defRPr>
            </a:lvl6pPr>
            <a:lvl7pPr marL="2971800" indent="-228600" algn="l" rtl="0" eaLnBrk="0" fontAlgn="base" hangingPunct="0">
              <a:spcBef>
                <a:spcPct val="30000"/>
              </a:spcBef>
              <a:spcAft>
                <a:spcPct val="0"/>
              </a:spcAft>
              <a:buClr>
                <a:schemeClr val="tx1"/>
              </a:buClr>
              <a:buChar char="•"/>
              <a:defRPr sz="1600">
                <a:solidFill>
                  <a:schemeClr val="tx1"/>
                </a:solidFill>
                <a:latin typeface="+mn-lt"/>
              </a:defRPr>
            </a:lvl7pPr>
            <a:lvl8pPr marL="3429000" indent="-228600" algn="l" rtl="0" eaLnBrk="0" fontAlgn="base" hangingPunct="0">
              <a:spcBef>
                <a:spcPct val="30000"/>
              </a:spcBef>
              <a:spcAft>
                <a:spcPct val="0"/>
              </a:spcAft>
              <a:buClr>
                <a:schemeClr val="tx1"/>
              </a:buClr>
              <a:buChar char="•"/>
              <a:defRPr sz="1600">
                <a:solidFill>
                  <a:schemeClr val="tx1"/>
                </a:solidFill>
                <a:latin typeface="+mn-lt"/>
              </a:defRPr>
            </a:lvl8pPr>
            <a:lvl9pPr marL="3886200" indent="-228600" algn="l" rtl="0" eaLnBrk="0" fontAlgn="base" hangingPunct="0">
              <a:spcBef>
                <a:spcPct val="30000"/>
              </a:spcBef>
              <a:spcAft>
                <a:spcPct val="0"/>
              </a:spcAft>
              <a:buClr>
                <a:schemeClr val="tx1"/>
              </a:buClr>
              <a:buChar char="•"/>
              <a:defRPr sz="1600">
                <a:solidFill>
                  <a:schemeClr val="tx1"/>
                </a:solidFill>
                <a:latin typeface="+mn-lt"/>
              </a:defRPr>
            </a:lvl9pPr>
          </a:lstStyle>
          <a:p>
            <a:pPr marL="0" indent="0">
              <a:buClr>
                <a:prstClr val="black"/>
              </a:buClr>
              <a:buNone/>
            </a:pPr>
            <a:endParaRPr lang="en-US" sz="1200" kern="0">
              <a:solidFill>
                <a:prstClr val="black"/>
              </a:solidFill>
              <a:latin typeface="Century Gothic" panose="020B0502020202020204"/>
            </a:endParaRPr>
          </a:p>
          <a:p>
            <a:pPr marL="0" indent="0">
              <a:buClr>
                <a:prstClr val="black"/>
              </a:buClr>
              <a:buNone/>
            </a:pPr>
            <a:endParaRPr lang="en-US" sz="1200" kern="0">
              <a:solidFill>
                <a:prstClr val="black"/>
              </a:solidFill>
              <a:latin typeface="Arial" panose="020B0604020202020204" pitchFamily="34" charset="0"/>
              <a:cs typeface="Arial" panose="020B0604020202020204" pitchFamily="34" charset="0"/>
            </a:endParaRPr>
          </a:p>
          <a:p>
            <a:pPr marL="0" indent="0">
              <a:buClr>
                <a:prstClr val="black"/>
              </a:buClr>
              <a:buNone/>
            </a:pPr>
            <a:r>
              <a:rPr lang="en-US" sz="1200" b="1" kern="0">
                <a:solidFill>
                  <a:prstClr val="black"/>
                </a:solidFill>
                <a:latin typeface="Arial" panose="020B0604020202020204" pitchFamily="34" charset="0"/>
                <a:cs typeface="Arial" panose="020B0604020202020204" pitchFamily="34" charset="0"/>
              </a:rPr>
              <a:t>EY</a:t>
            </a:r>
            <a:r>
              <a:rPr lang="en-US" sz="1200" kern="0">
                <a:solidFill>
                  <a:prstClr val="black"/>
                </a:solidFill>
                <a:latin typeface="Arial" panose="020B0604020202020204" pitchFamily="34" charset="0"/>
                <a:cs typeface="Arial" panose="020B0604020202020204" pitchFamily="34" charset="0"/>
              </a:rPr>
              <a:t> Link for more online tax information and tax resources are available on the following link :</a:t>
            </a: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EY Link: </a:t>
            </a:r>
            <a:r>
              <a:rPr lang="en-US" sz="1200" u="sng" kern="0">
                <a:solidFill>
                  <a:prstClr val="black"/>
                </a:solidFill>
                <a:latin typeface="Arial" panose="020B0604020202020204" pitchFamily="34" charset="0"/>
                <a:cs typeface="Arial" panose="020B0604020202020204" pitchFamily="34" charset="0"/>
                <a:hlinkClick r:id="rId3"/>
              </a:rPr>
              <a:t>https://compensatory.ey.com/inbound/login.aspx</a:t>
            </a:r>
            <a:endParaRPr lang="en-US" sz="1200" kern="0">
              <a:solidFill>
                <a:prstClr val="black"/>
              </a:solidFill>
              <a:latin typeface="Arial" panose="020B0604020202020204" pitchFamily="34" charset="0"/>
              <a:cs typeface="Arial" panose="020B0604020202020204" pitchFamily="34" charset="0"/>
            </a:endParaRP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Username: MobileExecUser</a:t>
            </a:r>
          </a:p>
          <a:p>
            <a:pPr marL="0" indent="0">
              <a:buClr>
                <a:prstClr val="black"/>
              </a:buClr>
              <a:buNone/>
            </a:pPr>
            <a:r>
              <a:rPr lang="en-US" sz="1200" kern="0">
                <a:solidFill>
                  <a:prstClr val="black"/>
                </a:solidFill>
                <a:latin typeface="Arial" panose="020B0604020202020204" pitchFamily="34" charset="0"/>
                <a:cs typeface="Arial" panose="020B0604020202020204" pitchFamily="34" charset="0"/>
              </a:rPr>
              <a:t>Password: tax2k6</a:t>
            </a:r>
          </a:p>
          <a:p>
            <a:pPr lvl="1">
              <a:buClr>
                <a:prstClr val="black"/>
              </a:buClr>
              <a:buNone/>
            </a:pPr>
            <a:endParaRPr lang="en-US" sz="1200" kern="0">
              <a:solidFill>
                <a:srgbClr val="0000FF"/>
              </a:solidFill>
              <a:latin typeface="Arial" panose="020B0604020202020204" pitchFamily="34" charset="0"/>
              <a:cs typeface="Arial" pitchFamily="34" charset="0"/>
            </a:endParaRPr>
          </a:p>
          <a:p>
            <a:pPr marL="0" indent="0">
              <a:buClr>
                <a:prstClr val="black"/>
              </a:buClr>
              <a:buNone/>
            </a:pPr>
            <a:endParaRPr lang="en-US" sz="1200" kern="0">
              <a:solidFill>
                <a:srgbClr val="0000FF"/>
              </a:solidFill>
              <a:latin typeface="Arial" panose="020B0604020202020204" pitchFamily="34" charset="0"/>
              <a:cs typeface="Arial" pitchFamily="34" charset="0"/>
            </a:endParaRPr>
          </a:p>
          <a:p>
            <a:pPr lvl="1">
              <a:buClr>
                <a:prstClr val="black"/>
              </a:buClr>
              <a:buNone/>
            </a:pPr>
            <a:endParaRPr lang="en-US" sz="1200" kern="0">
              <a:solidFill>
                <a:srgbClr val="FF0000"/>
              </a:solidFill>
              <a:latin typeface="Century Gothic" panose="020B0502020202020204"/>
              <a:cs typeface="Arial" pitchFamily="34" charset="0"/>
            </a:endParaRPr>
          </a:p>
          <a:p>
            <a:pPr>
              <a:buClr>
                <a:prstClr val="black"/>
              </a:buClr>
              <a:buNone/>
            </a:pPr>
            <a:endParaRPr lang="en-US" sz="1200" kern="0">
              <a:solidFill>
                <a:prstClr val="black"/>
              </a:solidFill>
              <a:latin typeface="Century Gothic" panose="020B0502020202020204"/>
            </a:endParaRPr>
          </a:p>
          <a:p>
            <a:pPr lvl="1">
              <a:buClr>
                <a:prstClr val="black"/>
              </a:buClr>
              <a:buFont typeface="Arial" charset="0"/>
              <a:buChar char="•"/>
            </a:pPr>
            <a:endParaRPr lang="en-US" sz="1400" kern="0">
              <a:solidFill>
                <a:prstClr val="black"/>
              </a:solidFill>
              <a:latin typeface="Century Gothic" panose="020B0502020202020204"/>
              <a:cs typeface="Arial" pitchFamily="34" charset="0"/>
            </a:endParaRPr>
          </a:p>
        </p:txBody>
      </p:sp>
      <p:sp>
        <p:nvSpPr>
          <p:cNvPr id="2" name="Slide Number Placeholder 1">
            <a:extLst>
              <a:ext uri="{FF2B5EF4-FFF2-40B4-BE49-F238E27FC236}">
                <a16:creationId xmlns:a16="http://schemas.microsoft.com/office/drawing/2014/main" id="{1F8BE27E-9223-4174-BF55-0F57CD93DB1E}"/>
              </a:ext>
            </a:extLst>
          </p:cNvPr>
          <p:cNvSpPr>
            <a:spLocks noGrp="1"/>
          </p:cNvSpPr>
          <p:nvPr>
            <p:ph type="sldNum" sz="quarter" idx="12"/>
          </p:nvPr>
        </p:nvSpPr>
        <p:spPr/>
        <p:txBody>
          <a:bodyPr/>
          <a:lstStyle/>
          <a:p>
            <a:fld id="{5D84065D-F351-4B03-BD91-D8A6B8D4B362}" type="slidenum">
              <a:rPr lang="en-US" smtClean="0"/>
              <a:t>48</a:t>
            </a:fld>
            <a:endParaRPr lang="en-US"/>
          </a:p>
        </p:txBody>
      </p:sp>
    </p:spTree>
    <p:extLst>
      <p:ext uri="{BB962C8B-B14F-4D97-AF65-F5344CB8AC3E}">
        <p14:creationId xmlns:p14="http://schemas.microsoft.com/office/powerpoint/2010/main" val="319331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DEA79-C3C1-4B14-8A97-AD3842E31B5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193289" y="2266200"/>
            <a:ext cx="8232775" cy="1162800"/>
          </a:xfrm>
        </p:spPr>
        <p:txBody>
          <a:bodyPr/>
          <a:lstStyle/>
          <a:p>
            <a:pPr>
              <a:defRPr/>
            </a:pPr>
            <a:r>
              <a:rPr lang="en-GB" sz="2800" b="1" kern="0">
                <a:solidFill>
                  <a:schemeClr val="tx1"/>
                </a:solidFill>
              </a:rPr>
              <a:t>OTHER IMPORTANT INFORMATION- SELF READ</a:t>
            </a:r>
          </a:p>
        </p:txBody>
      </p:sp>
    </p:spTree>
    <p:extLst>
      <p:ext uri="{BB962C8B-B14F-4D97-AF65-F5344CB8AC3E}">
        <p14:creationId xmlns:p14="http://schemas.microsoft.com/office/powerpoint/2010/main" val="3473566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5C0EABC-B25E-47C4-9F23-F90CEEDADA61}"/>
              </a:ext>
            </a:extLst>
          </p:cNvPr>
          <p:cNvSpPr txBox="1"/>
          <p:nvPr/>
        </p:nvSpPr>
        <p:spPr>
          <a:xfrm>
            <a:off x="127000" y="1092200"/>
            <a:ext cx="11929533" cy="5633179"/>
          </a:xfrm>
          <a:prstGeom prst="rect">
            <a:avLst/>
          </a:prstGeom>
          <a:ln>
            <a:solidFill>
              <a:srgbClr val="FF9128"/>
            </a:solidFill>
          </a:ln>
        </p:spPr>
        <p:style>
          <a:lnRef idx="2">
            <a:schemeClr val="accent4"/>
          </a:lnRef>
          <a:fillRef idx="1">
            <a:schemeClr val="lt1"/>
          </a:fillRef>
          <a:effectRef idx="0">
            <a:schemeClr val="accent4"/>
          </a:effectRef>
          <a:fontRef idx="minor">
            <a:schemeClr val="dk1"/>
          </a:fontRef>
        </p:style>
        <p:txBody>
          <a:bodyPr wrap="square" lIns="0" tIns="0" rIns="0" bIns="45720" rtlCol="0">
            <a:spAutoFit/>
          </a:bodyPr>
          <a:lstStyle/>
          <a:p>
            <a:endParaRPr lang="en-US" sz="1600"/>
          </a:p>
        </p:txBody>
      </p:sp>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1" y="409554"/>
            <a:ext cx="7694341" cy="400110"/>
          </a:xfrm>
          <a:prstGeom prst="rect">
            <a:avLst/>
          </a:prstGeom>
        </p:spPr>
        <p:txBody>
          <a:bodyPr wrap="square">
            <a:spAutoFit/>
          </a:bodyPr>
          <a:lstStyle/>
          <a:p>
            <a:pPr lvl="0"/>
            <a:r>
              <a:rPr lang="en-US" sz="2000" dirty="0">
                <a:latin typeface="+mj-lt"/>
              </a:rPr>
              <a:t>ATCI Global Careers Program( Policy 750)</a:t>
            </a:r>
            <a:endParaRPr lang="en-GB" sz="2000" dirty="0">
              <a:solidFill>
                <a:srgbClr val="000000"/>
              </a:solidFill>
              <a:latin typeface="+mj-lt"/>
            </a:endParaRPr>
          </a:p>
        </p:txBody>
      </p:sp>
      <p:graphicFrame>
        <p:nvGraphicFramePr>
          <p:cNvPr id="2" name="Diagram 1">
            <a:extLst>
              <a:ext uri="{FF2B5EF4-FFF2-40B4-BE49-F238E27FC236}">
                <a16:creationId xmlns:a16="http://schemas.microsoft.com/office/drawing/2014/main" id="{D90EF493-FD7F-4FF7-8B13-A2BE308CE2B8}"/>
              </a:ext>
            </a:extLst>
          </p:cNvPr>
          <p:cNvGraphicFramePr/>
          <p:nvPr>
            <p:extLst>
              <p:ext uri="{D42A27DB-BD31-4B8C-83A1-F6EECF244321}">
                <p14:modId xmlns:p14="http://schemas.microsoft.com/office/powerpoint/2010/main" val="206336101"/>
              </p:ext>
            </p:extLst>
          </p:nvPr>
        </p:nvGraphicFramePr>
        <p:xfrm>
          <a:off x="412595" y="1248937"/>
          <a:ext cx="11318488" cy="5369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0164EC65-A08E-446F-BAEB-46FB024212A0}"/>
              </a:ext>
            </a:extLst>
          </p:cNvPr>
          <p:cNvSpPr txBox="1"/>
          <p:nvPr/>
        </p:nvSpPr>
        <p:spPr>
          <a:xfrm>
            <a:off x="1929161" y="5754029"/>
            <a:ext cx="8396868" cy="600164"/>
          </a:xfrm>
          <a:prstGeom prst="rect">
            <a:avLst/>
          </a:prstGeom>
          <a:noFill/>
        </p:spPr>
        <p:txBody>
          <a:bodyPr wrap="square" lIns="0" tIns="0" rIns="0" bIns="45720" rtlCol="0">
            <a:spAutoFit/>
          </a:bodyPr>
          <a:lstStyle/>
          <a:p>
            <a:pPr algn="ctr"/>
            <a:r>
              <a:rPr lang="en-US" sz="2000" dirty="0">
                <a:effectLst>
                  <a:outerShdw blurRad="38100" dist="38100" dir="2700000" algn="tl">
                    <a:srgbClr val="000000">
                      <a:alpha val="43137"/>
                    </a:srgbClr>
                  </a:outerShdw>
                </a:effectLst>
              </a:rPr>
              <a:t>ATCI Global Careers Program( Policy 750)</a:t>
            </a:r>
            <a:endParaRPr lang="en-GB" sz="2000" dirty="0">
              <a:solidFill>
                <a:srgbClr val="000000"/>
              </a:solidFill>
              <a:effectLst>
                <a:outerShdw blurRad="38100" dist="38100" dir="2700000" algn="tl">
                  <a:srgbClr val="000000">
                    <a:alpha val="43137"/>
                  </a:srgbClr>
                </a:outerShdw>
              </a:effectLst>
            </a:endParaRPr>
          </a:p>
          <a:p>
            <a:pPr algn="ctr"/>
            <a:endParaRPr lang="en-IN" sz="1600" dirty="0"/>
          </a:p>
        </p:txBody>
      </p:sp>
      <p:pic>
        <p:nvPicPr>
          <p:cNvPr id="11" name="Graphic 10" descr="Handshake">
            <a:extLst>
              <a:ext uri="{FF2B5EF4-FFF2-40B4-BE49-F238E27FC236}">
                <a16:creationId xmlns:a16="http://schemas.microsoft.com/office/drawing/2014/main" id="{7C5BD951-289A-491A-ABA3-FAF2255943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336" y="1717288"/>
            <a:ext cx="1601454" cy="1601454"/>
          </a:xfrm>
          <a:prstGeom prst="rect">
            <a:avLst/>
          </a:prstGeom>
        </p:spPr>
      </p:pic>
      <p:pic>
        <p:nvPicPr>
          <p:cNvPr id="12" name="Picture 11">
            <a:extLst>
              <a:ext uri="{FF2B5EF4-FFF2-40B4-BE49-F238E27FC236}">
                <a16:creationId xmlns:a16="http://schemas.microsoft.com/office/drawing/2014/main" id="{E583F6FC-E1C0-4FA6-A538-9FBF3E72B623}"/>
              </a:ext>
            </a:extLst>
          </p:cNvPr>
          <p:cNvPicPr>
            <a:picLocks noChangeAspect="1"/>
          </p:cNvPicPr>
          <p:nvPr/>
        </p:nvPicPr>
        <p:blipFill>
          <a:blip r:embed="rId9"/>
          <a:stretch>
            <a:fillRect/>
          </a:stretch>
        </p:blipFill>
        <p:spPr>
          <a:xfrm>
            <a:off x="2698471" y="1895707"/>
            <a:ext cx="1079547" cy="1079547"/>
          </a:xfrm>
          <a:prstGeom prst="rect">
            <a:avLst/>
          </a:prstGeom>
        </p:spPr>
      </p:pic>
      <p:pic>
        <p:nvPicPr>
          <p:cNvPr id="13" name="Graphic 12" descr="Coins">
            <a:extLst>
              <a:ext uri="{FF2B5EF4-FFF2-40B4-BE49-F238E27FC236}">
                <a16:creationId xmlns:a16="http://schemas.microsoft.com/office/drawing/2014/main" id="{5661B01D-690A-4536-BA53-271718BC37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00289" y="1895707"/>
            <a:ext cx="1148166" cy="1148166"/>
          </a:xfrm>
          <a:prstGeom prst="rect">
            <a:avLst/>
          </a:prstGeom>
        </p:spPr>
      </p:pic>
      <p:pic>
        <p:nvPicPr>
          <p:cNvPr id="14" name="Picture 13">
            <a:extLst>
              <a:ext uri="{FF2B5EF4-FFF2-40B4-BE49-F238E27FC236}">
                <a16:creationId xmlns:a16="http://schemas.microsoft.com/office/drawing/2014/main" id="{897F7EC9-B6F8-4610-8A91-1511C1CD5F4F}"/>
              </a:ext>
            </a:extLst>
          </p:cNvPr>
          <p:cNvPicPr>
            <a:picLocks noChangeAspect="1"/>
          </p:cNvPicPr>
          <p:nvPr/>
        </p:nvPicPr>
        <p:blipFill>
          <a:blip r:embed="rId12"/>
          <a:stretch>
            <a:fillRect/>
          </a:stretch>
        </p:blipFill>
        <p:spPr>
          <a:xfrm>
            <a:off x="6472186" y="1827739"/>
            <a:ext cx="1175431" cy="1175431"/>
          </a:xfrm>
          <a:prstGeom prst="rect">
            <a:avLst/>
          </a:prstGeom>
        </p:spPr>
      </p:pic>
      <p:pic>
        <p:nvPicPr>
          <p:cNvPr id="15" name="Picture 14">
            <a:extLst>
              <a:ext uri="{FF2B5EF4-FFF2-40B4-BE49-F238E27FC236}">
                <a16:creationId xmlns:a16="http://schemas.microsoft.com/office/drawing/2014/main" id="{7EA2FAF2-1C72-4FB8-A668-EABCA6FE17E2}"/>
              </a:ext>
            </a:extLst>
          </p:cNvPr>
          <p:cNvPicPr>
            <a:picLocks noChangeAspect="1"/>
          </p:cNvPicPr>
          <p:nvPr/>
        </p:nvPicPr>
        <p:blipFill>
          <a:blip r:embed="rId13"/>
          <a:stretch>
            <a:fillRect/>
          </a:stretch>
        </p:blipFill>
        <p:spPr>
          <a:xfrm>
            <a:off x="8285356" y="1658312"/>
            <a:ext cx="1316942" cy="1316942"/>
          </a:xfrm>
          <a:prstGeom prst="rect">
            <a:avLst/>
          </a:prstGeom>
        </p:spPr>
      </p:pic>
      <p:pic>
        <p:nvPicPr>
          <p:cNvPr id="16" name="Graphic 15" descr="Family with boy">
            <a:extLst>
              <a:ext uri="{FF2B5EF4-FFF2-40B4-BE49-F238E27FC236}">
                <a16:creationId xmlns:a16="http://schemas.microsoft.com/office/drawing/2014/main" id="{6AEBC24D-CE87-451E-ABB5-F0DF2DD477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26029" y="1854480"/>
            <a:ext cx="1121951" cy="1121951"/>
          </a:xfrm>
          <a:prstGeom prst="rect">
            <a:avLst/>
          </a:prstGeom>
        </p:spPr>
      </p:pic>
      <p:sp>
        <p:nvSpPr>
          <p:cNvPr id="3" name="Slide Number Placeholder 2">
            <a:extLst>
              <a:ext uri="{FF2B5EF4-FFF2-40B4-BE49-F238E27FC236}">
                <a16:creationId xmlns:a16="http://schemas.microsoft.com/office/drawing/2014/main" id="{07372EDA-E7F5-496E-87EF-4BCEB0BCA2AA}"/>
              </a:ext>
            </a:extLst>
          </p:cNvPr>
          <p:cNvSpPr>
            <a:spLocks noGrp="1"/>
          </p:cNvSpPr>
          <p:nvPr>
            <p:ph type="sldNum" sz="quarter" idx="21"/>
          </p:nvPr>
        </p:nvSpPr>
        <p:spPr/>
        <p:txBody>
          <a:bodyPr/>
          <a:lstStyle/>
          <a:p>
            <a:fld id="{4F9AC08D-23A9-440E-BCB9-AA1E9877CC38}" type="slidenum">
              <a:rPr lang="en-US" smtClean="0"/>
              <a:pPr/>
              <a:t>5</a:t>
            </a:fld>
            <a:endParaRPr lang="en-US"/>
          </a:p>
        </p:txBody>
      </p:sp>
    </p:spTree>
    <p:extLst>
      <p:ext uri="{BB962C8B-B14F-4D97-AF65-F5344CB8AC3E}">
        <p14:creationId xmlns:p14="http://schemas.microsoft.com/office/powerpoint/2010/main" val="2219658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819615" y="219870"/>
            <a:ext cx="8077200" cy="627062"/>
          </a:xfrm>
        </p:spPr>
        <p:txBody>
          <a:bodyPr>
            <a:normAutofit/>
          </a:bodyPr>
          <a:lstStyle/>
          <a:p>
            <a:pPr lvl="0" eaLnBrk="0" hangingPunct="0">
              <a:defRPr/>
            </a:pPr>
            <a:r>
              <a:rPr lang="en-US" sz="2000">
                <a:solidFill>
                  <a:schemeClr val="tx1"/>
                </a:solidFill>
                <a:latin typeface="Arial Black" panose="020B0A04020102020204" pitchFamily="34" charset="0"/>
              </a:rPr>
              <a:t>Restaffing &amp; Repatriation Process</a:t>
            </a:r>
            <a:endParaRPr lang="en-US" sz="2000" kern="0">
              <a:solidFill>
                <a:schemeClr val="tx1"/>
              </a:solidFill>
              <a:latin typeface="Arial Black" panose="020B0A04020102020204" pitchFamily="34" charset="0"/>
              <a:ea typeface="MS PGothic" pitchFamily="34" charset="-128"/>
              <a:cs typeface="MS PGothic"/>
            </a:endParaRPr>
          </a:p>
        </p:txBody>
      </p:sp>
      <p:sp>
        <p:nvSpPr>
          <p:cNvPr id="2" name="Rounded Rectangle 1"/>
          <p:cNvSpPr/>
          <p:nvPr/>
        </p:nvSpPr>
        <p:spPr>
          <a:xfrm>
            <a:off x="1007378" y="1069849"/>
            <a:ext cx="8930377" cy="4851861"/>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6" name="Rectangle 3"/>
          <p:cNvSpPr txBox="1">
            <a:spLocks noChangeArrowheads="1"/>
          </p:cNvSpPr>
          <p:nvPr/>
        </p:nvSpPr>
        <p:spPr bwMode="gray">
          <a:xfrm>
            <a:off x="1007378" y="1365505"/>
            <a:ext cx="8804741" cy="5080461"/>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marL="285750" indent="-285750" algn="just" eaLnBrk="0" fontAlgn="base" hangingPunct="0">
              <a:spcBef>
                <a:spcPts val="1200"/>
              </a:spcBef>
              <a:spcAft>
                <a:spcPct val="0"/>
              </a:spcAft>
              <a:buClr>
                <a:srgbClr val="000000"/>
              </a:buClr>
              <a:buSzPct val="75000"/>
              <a:buFont typeface="Arial" panose="020B0604020202020204" pitchFamily="34" charset="0"/>
              <a:buChar char="•"/>
            </a:pPr>
            <a:r>
              <a:rPr lang="en-US" sz="1200" kern="0" dirty="0">
                <a:solidFill>
                  <a:srgbClr val="000000"/>
                </a:solidFill>
                <a:latin typeface="Arial"/>
                <a:cs typeface="Arial" pitchFamily="34" charset="0"/>
              </a:rPr>
              <a:t>Project/ employee is required to share the roll off date </a:t>
            </a:r>
            <a:r>
              <a:rPr lang="en-US" sz="1200" kern="0" dirty="0" err="1">
                <a:solidFill>
                  <a:srgbClr val="000000"/>
                </a:solidFill>
                <a:latin typeface="Arial"/>
                <a:cs typeface="Arial" pitchFamily="34" charset="0"/>
              </a:rPr>
              <a:t>atleast</a:t>
            </a:r>
            <a:r>
              <a:rPr lang="en-US" sz="1200" kern="0" dirty="0">
                <a:solidFill>
                  <a:srgbClr val="000000"/>
                </a:solidFill>
                <a:latin typeface="Arial"/>
                <a:cs typeface="Arial" pitchFamily="34" charset="0"/>
              </a:rPr>
              <a:t> 4 weeks in advance with Onshore GCP </a:t>
            </a:r>
            <a:r>
              <a:rPr lang="en-US" sz="1200" kern="0" dirty="0" err="1">
                <a:solidFill>
                  <a:srgbClr val="000000"/>
                </a:solidFill>
                <a:latin typeface="Arial"/>
                <a:cs typeface="Arial" pitchFamily="34" charset="0"/>
              </a:rPr>
              <a:t>PA.The</a:t>
            </a:r>
            <a:r>
              <a:rPr lang="en-US" sz="1200" kern="0" dirty="0">
                <a:solidFill>
                  <a:srgbClr val="000000"/>
                </a:solidFill>
                <a:latin typeface="Arial"/>
                <a:cs typeface="Arial" pitchFamily="34" charset="0"/>
              </a:rPr>
              <a:t> roll off intimation from the project should include: (1) Roll off date from the project (2) Reason for roll off (3) If GCP PA should look for re-staffing opportunities for the employee or not.</a:t>
            </a:r>
          </a:p>
          <a:p>
            <a:pPr algn="just" eaLnBrk="0" fontAlgn="base" hangingPunct="0">
              <a:spcBef>
                <a:spcPts val="600"/>
              </a:spcBef>
              <a:spcAft>
                <a:spcPct val="0"/>
              </a:spcAft>
              <a:buClr>
                <a:srgbClr val="000000"/>
              </a:buClr>
              <a:buSzPct val="75000"/>
              <a:defRPr/>
            </a:pPr>
            <a:r>
              <a:rPr lang="en-US" sz="1200" kern="0" dirty="0">
                <a:solidFill>
                  <a:srgbClr val="000000"/>
                </a:solidFill>
                <a:latin typeface="Arial"/>
                <a:cs typeface="Arial" pitchFamily="34" charset="0"/>
              </a:rPr>
              <a:t> </a:t>
            </a:r>
          </a:p>
          <a:p>
            <a:pPr marL="285750" indent="-285750" algn="just" eaLnBrk="0" fontAlgn="base" hangingPunct="0">
              <a:spcBef>
                <a:spcPts val="600"/>
              </a:spcBef>
              <a:spcAft>
                <a:spcPct val="0"/>
              </a:spcAft>
              <a:buClr>
                <a:srgbClr val="000000"/>
              </a:buClr>
              <a:buSzPct val="75000"/>
              <a:buFont typeface="Arial" panose="020B0604020202020204" pitchFamily="34" charset="0"/>
              <a:buChar char="•"/>
              <a:defRPr/>
            </a:pPr>
            <a:r>
              <a:rPr lang="en-US" sz="1200" b="1" dirty="0">
                <a:solidFill>
                  <a:srgbClr val="000000"/>
                </a:solidFill>
                <a:latin typeface="Arial"/>
                <a:cs typeface="Arial" pitchFamily="34" charset="0"/>
              </a:rPr>
              <a:t>If project and employee confirms that employee is interested in getting re-staffed and the project is ok to roll off for any other onsite opportunity</a:t>
            </a:r>
          </a:p>
          <a:p>
            <a:pPr marL="742950" lvl="1" indent="-285750" algn="just" eaLnBrk="0" fontAlgn="base" hangingPunct="0">
              <a:spcBef>
                <a:spcPts val="600"/>
              </a:spcBef>
              <a:spcAft>
                <a:spcPct val="0"/>
              </a:spcAft>
              <a:buClr>
                <a:srgbClr val="000000"/>
              </a:buClr>
              <a:buSzPct val="75000"/>
              <a:buFont typeface="+mj-lt"/>
              <a:buAutoNum type="romanUcPeriod"/>
              <a:defRPr/>
            </a:pPr>
            <a:r>
              <a:rPr lang="en-US" sz="1200" kern="0" dirty="0">
                <a:solidFill>
                  <a:srgbClr val="000000"/>
                </a:solidFill>
                <a:latin typeface="Arial"/>
                <a:cs typeface="Arial" pitchFamily="34" charset="0"/>
              </a:rPr>
              <a:t>Onshore GCP PA would  help look for an alternate role for the </a:t>
            </a:r>
            <a:r>
              <a:rPr lang="en-US" sz="1200" i="1" kern="0" dirty="0">
                <a:solidFill>
                  <a:srgbClr val="000000"/>
                </a:solidFill>
                <a:latin typeface="Arial"/>
                <a:cs typeface="Arial" pitchFamily="34" charset="0"/>
              </a:rPr>
              <a:t>first two weeks out of the total 4 weeks of roll off notice period</a:t>
            </a:r>
            <a:endParaRPr lang="en-US" sz="1200" kern="0" dirty="0">
              <a:solidFill>
                <a:srgbClr val="000000"/>
              </a:solidFill>
              <a:latin typeface="Arial"/>
              <a:cs typeface="Arial" pitchFamily="34" charset="0"/>
            </a:endParaRPr>
          </a:p>
          <a:p>
            <a:pPr marL="742950" lvl="1" indent="-285750" algn="just" eaLnBrk="0" fontAlgn="base" hangingPunct="0">
              <a:spcBef>
                <a:spcPts val="600"/>
              </a:spcBef>
              <a:spcAft>
                <a:spcPct val="0"/>
              </a:spcAft>
              <a:buClr>
                <a:srgbClr val="000000"/>
              </a:buClr>
              <a:buSzPct val="75000"/>
              <a:buFont typeface="+mj-lt"/>
              <a:buAutoNum type="romanUcPeriod"/>
            </a:pPr>
            <a:r>
              <a:rPr lang="en-US" sz="1200" dirty="0">
                <a:solidFill>
                  <a:srgbClr val="000000"/>
                </a:solidFill>
                <a:latin typeface="Arial"/>
                <a:cs typeface="Arial" pitchFamily="34" charset="0"/>
              </a:rPr>
              <a:t>If within 2 weeks employee is not able to get re-staffed then onshore GCP PA would confirm the same to the project managers and post their confirmation would initiate repatriation process by raising it on the GCP HUB</a:t>
            </a:r>
          </a:p>
          <a:p>
            <a:pPr marL="742950" lvl="1" indent="-285750" algn="just" eaLnBrk="0" fontAlgn="base" hangingPunct="0">
              <a:spcBef>
                <a:spcPts val="600"/>
              </a:spcBef>
              <a:spcAft>
                <a:spcPct val="0"/>
              </a:spcAft>
              <a:buClr>
                <a:srgbClr val="000000"/>
              </a:buClr>
              <a:buSzPct val="75000"/>
              <a:buFont typeface="+mj-lt"/>
              <a:buAutoNum type="romanUcPeriod"/>
            </a:pPr>
            <a:r>
              <a:rPr lang="en-US" sz="1200" kern="0" dirty="0">
                <a:solidFill>
                  <a:srgbClr val="000000"/>
                </a:solidFill>
                <a:latin typeface="Arial"/>
                <a:cs typeface="Arial" pitchFamily="34" charset="0"/>
              </a:rPr>
              <a:t>If there is a role identified  then GCP PA  would gather new project information from the new project supervisor after which, re-staffing in initiated on the GCP HUB.</a:t>
            </a:r>
          </a:p>
          <a:p>
            <a:pPr marL="742950" lvl="1" indent="-285750" algn="just" eaLnBrk="0" fontAlgn="base" hangingPunct="0">
              <a:spcBef>
                <a:spcPts val="600"/>
              </a:spcBef>
              <a:spcAft>
                <a:spcPct val="0"/>
              </a:spcAft>
              <a:buClr>
                <a:srgbClr val="000000"/>
              </a:buClr>
              <a:buSzPct val="75000"/>
              <a:buFont typeface="+mj-lt"/>
              <a:buAutoNum type="romanUcPeriod"/>
            </a:pPr>
            <a:endParaRPr lang="en-US" sz="1200" kern="0" dirty="0">
              <a:solidFill>
                <a:srgbClr val="000000"/>
              </a:solidFill>
              <a:latin typeface="Arial"/>
              <a:cs typeface="Arial" pitchFamily="34" charset="0"/>
            </a:endParaRPr>
          </a:p>
          <a:p>
            <a:pPr marL="171450" indent="-171450" algn="just" eaLnBrk="0" fontAlgn="base" hangingPunct="0">
              <a:spcBef>
                <a:spcPts val="1000"/>
              </a:spcBef>
              <a:spcAft>
                <a:spcPct val="0"/>
              </a:spcAft>
              <a:buClr>
                <a:srgbClr val="000000"/>
              </a:buClr>
              <a:buFont typeface="Arial" panose="020B0604020202020204" pitchFamily="34" charset="0"/>
              <a:buChar char="•"/>
            </a:pPr>
            <a:r>
              <a:rPr lang="en-US" sz="1200" kern="0" dirty="0">
                <a:solidFill>
                  <a:srgbClr val="000000"/>
                </a:solidFill>
                <a:latin typeface="Arial"/>
                <a:cs typeface="Arial" pitchFamily="34" charset="0"/>
              </a:rPr>
              <a:t> </a:t>
            </a:r>
            <a:r>
              <a:rPr lang="en-US" sz="1200" b="1" dirty="0">
                <a:solidFill>
                  <a:srgbClr val="000000"/>
                </a:solidFill>
                <a:latin typeface="Arial"/>
                <a:cs typeface="Arial" pitchFamily="34" charset="0"/>
              </a:rPr>
              <a:t>If project and the employee confirms that employee needs to repatriate and no re-staffing opportunities need to be looked for in the host country</a:t>
            </a:r>
          </a:p>
          <a:p>
            <a:pPr lvl="1" algn="just" eaLnBrk="0" fontAlgn="base" hangingPunct="0">
              <a:spcBef>
                <a:spcPts val="1000"/>
              </a:spcBef>
              <a:spcAft>
                <a:spcPct val="0"/>
              </a:spcAft>
              <a:buClr>
                <a:srgbClr val="000000"/>
              </a:buClr>
            </a:pPr>
            <a:r>
              <a:rPr lang="en-US" sz="1200" u="sng" kern="0" dirty="0">
                <a:solidFill>
                  <a:srgbClr val="000000"/>
                </a:solidFill>
                <a:latin typeface="Arial"/>
                <a:cs typeface="Arial" pitchFamily="34" charset="0"/>
              </a:rPr>
              <a:t>Onshore GCP PA to initiate repatriation on GCP HUB post seeking necessary approvals</a:t>
            </a:r>
          </a:p>
          <a:p>
            <a:pPr lvl="1" algn="just" eaLnBrk="0" fontAlgn="base" hangingPunct="0">
              <a:spcBef>
                <a:spcPts val="1000"/>
              </a:spcBef>
              <a:spcAft>
                <a:spcPct val="0"/>
              </a:spcAft>
              <a:buClr>
                <a:srgbClr val="000000"/>
              </a:buClr>
            </a:pPr>
            <a:r>
              <a:rPr lang="en-US" sz="1200" b="1" kern="0" dirty="0">
                <a:solidFill>
                  <a:srgbClr val="000000"/>
                </a:solidFill>
                <a:latin typeface="Arial"/>
                <a:cs typeface="Arial" pitchFamily="34" charset="0"/>
              </a:rPr>
              <a:t>Any queries related to restaffing/ repatriation process should be directed to the host country people advisor </a:t>
            </a:r>
            <a:r>
              <a:rPr lang="en-US" sz="1200" b="1" u="sng" kern="0" dirty="0">
                <a:solidFill>
                  <a:srgbClr val="333399"/>
                </a:solidFill>
                <a:latin typeface="Arial"/>
                <a:cs typeface="Arial" pitchFamily="34" charset="0"/>
              </a:rPr>
              <a:t>gcp.hr.germany@accenture.com</a:t>
            </a:r>
            <a:endParaRPr lang="en-US" sz="1200" u="sng" kern="0" dirty="0">
              <a:solidFill>
                <a:srgbClr val="333399"/>
              </a:solidFill>
              <a:latin typeface="Arial"/>
              <a:ea typeface="MS PGothic" pitchFamily="34" charset="-128"/>
              <a:cs typeface="MS PGothic"/>
            </a:endParaRPr>
          </a:p>
        </p:txBody>
      </p:sp>
      <p:cxnSp>
        <p:nvCxnSpPr>
          <p:cNvPr id="4" name="Straight Connector 3">
            <a:extLst>
              <a:ext uri="{FF2B5EF4-FFF2-40B4-BE49-F238E27FC236}">
                <a16:creationId xmlns:a16="http://schemas.microsoft.com/office/drawing/2014/main" id="{D23AE6A1-DD3D-47A1-9283-F83E7A3D4C8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3E76493-97C8-4341-83F5-2B9BB0518D63}"/>
              </a:ext>
            </a:extLst>
          </p:cNvPr>
          <p:cNvSpPr>
            <a:spLocks noGrp="1"/>
          </p:cNvSpPr>
          <p:nvPr>
            <p:ph type="sldNum" sz="quarter" idx="12"/>
          </p:nvPr>
        </p:nvSpPr>
        <p:spPr/>
        <p:txBody>
          <a:bodyPr/>
          <a:lstStyle/>
          <a:p>
            <a:fld id="{47333891-D5E7-4C7B-BF1D-E855E53CB5A8}" type="slidenum">
              <a:rPr lang="en-US" smtClean="0"/>
              <a:t>50</a:t>
            </a:fld>
            <a:endParaRPr lang="en-US"/>
          </a:p>
        </p:txBody>
      </p:sp>
    </p:spTree>
    <p:extLst>
      <p:ext uri="{BB962C8B-B14F-4D97-AF65-F5344CB8AC3E}">
        <p14:creationId xmlns:p14="http://schemas.microsoft.com/office/powerpoint/2010/main" val="114915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641195" y="185111"/>
            <a:ext cx="8077200" cy="627062"/>
          </a:xfrm>
        </p:spPr>
        <p:txBody>
          <a:bodyPr>
            <a:normAutofit/>
          </a:bodyPr>
          <a:lstStyle/>
          <a:p>
            <a:pPr lvl="0" eaLnBrk="0" fontAlgn="base" hangingPunct="0">
              <a:spcAft>
                <a:spcPct val="0"/>
              </a:spcAft>
              <a:defRPr/>
            </a:pPr>
            <a:r>
              <a:rPr lang="en-US" sz="2000" kern="0">
                <a:solidFill>
                  <a:schemeClr val="tx1"/>
                </a:solidFill>
                <a:latin typeface="Arial Black" panose="020B0A04020102020204" pitchFamily="34" charset="0"/>
                <a:ea typeface="MS PGothic" pitchFamily="34" charset="-128"/>
                <a:cs typeface="MS PGothic"/>
              </a:rPr>
              <a:t>Exit &amp; Extension Process</a:t>
            </a:r>
          </a:p>
        </p:txBody>
      </p:sp>
      <p:sp>
        <p:nvSpPr>
          <p:cNvPr id="4" name="Rectangle 3"/>
          <p:cNvSpPr/>
          <p:nvPr/>
        </p:nvSpPr>
        <p:spPr>
          <a:xfrm>
            <a:off x="641195" y="4174722"/>
            <a:ext cx="9056912" cy="2300630"/>
          </a:xfrm>
          <a:prstGeom prst="rect">
            <a:avLst/>
          </a:prstGeom>
        </p:spPr>
        <p:txBody>
          <a:bodyPr wrap="square">
            <a:spAutoFit/>
          </a:bodyPr>
          <a:lstStyle/>
          <a:p>
            <a:pPr algn="just">
              <a:defRPr/>
            </a:pPr>
            <a:endParaRPr lang="en-US" sz="1400" kern="0" dirty="0">
              <a:solidFill>
                <a:srgbClr val="000000"/>
              </a:solidFill>
              <a:latin typeface="Arial" pitchFamily="34" charset="0"/>
              <a:cs typeface="Arial" pitchFamily="34" charset="0"/>
            </a:endParaRPr>
          </a:p>
          <a:p>
            <a:pPr algn="just">
              <a:defRPr/>
            </a:pPr>
            <a:r>
              <a:rPr lang="en-US" sz="1400" b="1" kern="0" dirty="0">
                <a:solidFill>
                  <a:srgbClr val="000000"/>
                </a:solidFill>
                <a:latin typeface="Arial" pitchFamily="34" charset="0"/>
                <a:cs typeface="Arial" pitchFamily="34" charset="0"/>
              </a:rPr>
              <a:t> </a:t>
            </a:r>
            <a:endParaRPr lang="en-US" sz="140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reach out to the PMSD team of the host country to take their approval on extension from an immigration/ visa standpoint</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reach out to the onshore GCP People Advisor (PA) of the host country intimating about extension along with the approvals</a:t>
            </a:r>
          </a:p>
          <a:p>
            <a:pPr marL="171450" indent="-171450" algn="just">
              <a:buFont typeface="Arial" panose="020B0604020202020204" pitchFamily="34" charset="0"/>
              <a:buChar char="•"/>
              <a:defRPr/>
            </a:pPr>
            <a:endParaRPr lang="en-US" sz="105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Employee is required to share the </a:t>
            </a:r>
            <a:r>
              <a:rPr lang="en-US" sz="1050" b="1" kern="0" dirty="0">
                <a:solidFill>
                  <a:srgbClr val="000000"/>
                </a:solidFill>
                <a:latin typeface="Arial" pitchFamily="34" charset="0"/>
                <a:cs typeface="Arial" pitchFamily="34" charset="0"/>
              </a:rPr>
              <a:t>approvals from the onshore Project Manager, offshore Project Manager and PMSD on extension</a:t>
            </a: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endParaRPr lang="en-US" sz="1050" kern="0" dirty="0">
              <a:solidFill>
                <a:srgbClr val="000000"/>
              </a:solidFill>
              <a:latin typeface="Arial" pitchFamily="34" charset="0"/>
              <a:cs typeface="Arial" pitchFamily="34" charset="0"/>
            </a:endParaRP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The approval from both the project manager’s should confirm the revised end date, post which the onshore PA will change the assignment end date on the Germany </a:t>
            </a:r>
            <a:r>
              <a:rPr lang="en-US" sz="1050" kern="0" dirty="0" err="1">
                <a:solidFill>
                  <a:srgbClr val="000000"/>
                </a:solidFill>
                <a:latin typeface="Arial" pitchFamily="34" charset="0"/>
                <a:cs typeface="Arial" pitchFamily="34" charset="0"/>
              </a:rPr>
              <a:t>MyProcess</a:t>
            </a:r>
            <a:r>
              <a:rPr lang="en-US" sz="1050" kern="0" dirty="0">
                <a:solidFill>
                  <a:srgbClr val="000000"/>
                </a:solidFill>
                <a:latin typeface="Arial" pitchFamily="34" charset="0"/>
                <a:cs typeface="Arial" pitchFamily="34" charset="0"/>
              </a:rPr>
              <a:t> tool</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 </a:t>
            </a:r>
          </a:p>
          <a:p>
            <a:pPr marL="171450" indent="-171450" algn="just">
              <a:buFont typeface="Arial" panose="020B0604020202020204" pitchFamily="34" charset="0"/>
              <a:buChar char="•"/>
              <a:defRPr/>
            </a:pPr>
            <a:r>
              <a:rPr lang="en-US" sz="1050" kern="0" dirty="0">
                <a:solidFill>
                  <a:srgbClr val="000000"/>
                </a:solidFill>
                <a:latin typeface="Arial" pitchFamily="34" charset="0"/>
                <a:cs typeface="Arial" pitchFamily="34" charset="0"/>
              </a:rPr>
              <a:t>Once the end date is updated on the GCP HUB, there will be a trigger note released to the support functions like HR/Payroll/PMSD team intimating about extension</a:t>
            </a:r>
          </a:p>
        </p:txBody>
      </p:sp>
      <p:sp>
        <p:nvSpPr>
          <p:cNvPr id="5" name="Rounded Rectangle 4"/>
          <p:cNvSpPr/>
          <p:nvPr/>
        </p:nvSpPr>
        <p:spPr>
          <a:xfrm>
            <a:off x="496761" y="4545412"/>
            <a:ext cx="9201346" cy="1929940"/>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7" name="Rectangle 6"/>
          <p:cNvSpPr/>
          <p:nvPr/>
        </p:nvSpPr>
        <p:spPr>
          <a:xfrm>
            <a:off x="641195" y="1023602"/>
            <a:ext cx="8708570" cy="3280898"/>
          </a:xfrm>
          <a:prstGeom prst="rect">
            <a:avLst/>
          </a:prstGeom>
        </p:spPr>
        <p:txBody>
          <a:bodyPr wrap="square">
            <a:spAutoFit/>
          </a:bodyPr>
          <a:lstStyle/>
          <a:p>
            <a:pPr algn="just">
              <a:lnSpc>
                <a:spcPct val="80000"/>
              </a:lnSpc>
              <a:buSzPct val="75000"/>
              <a:defRPr/>
            </a:pPr>
            <a:endParaRPr lang="en-US" sz="1050" u="sng" kern="0" dirty="0">
              <a:solidFill>
                <a:srgbClr val="000000"/>
              </a:solidFill>
              <a:latin typeface="Arial"/>
              <a:cs typeface="Arial" pitchFamily="34" charset="0"/>
            </a:endParaRPr>
          </a:p>
          <a:p>
            <a:pPr marL="171450" indent="-171450" algn="just">
              <a:lnSpc>
                <a:spcPct val="80000"/>
              </a:lnSpc>
              <a:buSzPct val="75000"/>
              <a:buFont typeface="Arial" panose="020B0604020202020204" pitchFamily="34" charset="0"/>
              <a:buChar char="•"/>
              <a:defRPr/>
            </a:pPr>
            <a:r>
              <a:rPr lang="en-US" sz="1050" kern="0" dirty="0">
                <a:solidFill>
                  <a:srgbClr val="000000"/>
                </a:solidFill>
                <a:latin typeface="Arial"/>
                <a:cs typeface="Arial" pitchFamily="34" charset="0"/>
              </a:rPr>
              <a:t>Employee is required to share both the onshore as well as offshore Project Manager’s approval on resignation with the onshore and ATCI People Advisor. The approval from both the project manager’s should confirm the following:</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Reason for resignation </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Last Working Date with Accenture - To be determined by onshore and offshore project manager.</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If employee is required to repatriate to ATCI for Knowledge Transfer/ Transition-This information is required to determine the notice period requirement.</a:t>
            </a:r>
          </a:p>
          <a:p>
            <a:pPr marL="171450" indent="-171450" algn="just">
              <a:buSzPct val="75000"/>
              <a:buFont typeface="Arial" panose="020B0604020202020204" pitchFamily="34" charset="0"/>
              <a:buChar char="•"/>
              <a:defRPr/>
            </a:pPr>
            <a:r>
              <a:rPr lang="en-US" sz="1050" kern="0" dirty="0">
                <a:solidFill>
                  <a:srgbClr val="000000"/>
                </a:solidFill>
                <a:latin typeface="Arial"/>
                <a:cs typeface="Arial" pitchFamily="34" charset="0"/>
              </a:rPr>
              <a:t>Onshore GCP PA to initiate exit on GCP HUB and ATCI PA to initiate exit on AST.</a:t>
            </a:r>
          </a:p>
          <a:p>
            <a:pPr marL="171450" indent="-171450" algn="just">
              <a:buSzPct val="75000"/>
              <a:buFont typeface="Arial" panose="020B0604020202020204" pitchFamily="34" charset="0"/>
              <a:buChar char="•"/>
              <a:defRPr/>
            </a:pPr>
            <a:endParaRPr lang="en-US" sz="1050" kern="0" dirty="0">
              <a:solidFill>
                <a:srgbClr val="000000"/>
              </a:solidFill>
              <a:latin typeface="Arial"/>
              <a:cs typeface="Arial" pitchFamily="34" charset="0"/>
            </a:endParaRPr>
          </a:p>
          <a:p>
            <a:pPr marL="171450" indent="-171450" algn="just">
              <a:buSzPct val="75000"/>
              <a:buFont typeface="Arial" panose="020B0604020202020204" pitchFamily="34" charset="0"/>
              <a:buChar char="•"/>
              <a:defRPr/>
            </a:pPr>
            <a:r>
              <a:rPr lang="en-US" sz="1050" kern="0" dirty="0">
                <a:solidFill>
                  <a:srgbClr val="000000"/>
                </a:solidFill>
                <a:latin typeface="Arial"/>
                <a:cs typeface="Arial" pitchFamily="34" charset="0"/>
              </a:rPr>
              <a:t>Notice Period Guidelines:</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If an employee is required to repatriate and provide KT/ training in India then ATCI notice period guidelines of 3 months would apply.</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If the employee is not required to repatriate and his Last Working Date is in the host country then the respective host country notice period guidelines would apply.</a:t>
            </a:r>
          </a:p>
          <a:p>
            <a:pPr marL="171450" lvl="1" indent="-171450" algn="just">
              <a:spcBef>
                <a:spcPts val="600"/>
              </a:spcBef>
              <a:buSzPct val="75000"/>
              <a:buFont typeface="Arial" panose="020B0604020202020204" pitchFamily="34" charset="0"/>
              <a:buChar char="•"/>
              <a:defRPr/>
            </a:pPr>
            <a:r>
              <a:rPr lang="en-US" sz="1050" kern="0" dirty="0">
                <a:solidFill>
                  <a:srgbClr val="000000"/>
                </a:solidFill>
                <a:latin typeface="Arial"/>
                <a:cs typeface="Arial" pitchFamily="34" charset="0"/>
              </a:rPr>
              <a:t> </a:t>
            </a:r>
            <a:r>
              <a:rPr lang="en-US" sz="1050" kern="0" dirty="0">
                <a:solidFill>
                  <a:srgbClr val="000000"/>
                </a:solidFill>
                <a:latin typeface="Arial" pitchFamily="34" charset="0"/>
                <a:cs typeface="Arial" pitchFamily="34" charset="0"/>
              </a:rPr>
              <a:t>Please refer to </a:t>
            </a:r>
            <a:r>
              <a:rPr lang="en-US" sz="1050" b="1" kern="0" dirty="0">
                <a:solidFill>
                  <a:srgbClr val="000000"/>
                </a:solidFill>
                <a:latin typeface="Arial" pitchFamily="34" charset="0"/>
                <a:cs typeface="Arial" pitchFamily="34" charset="0"/>
              </a:rPr>
              <a:t>India Supplement of Global Retirement and Pension Programs (refer to the link below)</a:t>
            </a:r>
            <a:r>
              <a:rPr lang="en-US" sz="1050" kern="0" dirty="0">
                <a:solidFill>
                  <a:srgbClr val="000000"/>
                </a:solidFill>
                <a:latin typeface="Arial" pitchFamily="34" charset="0"/>
                <a:cs typeface="Arial" pitchFamily="34" charset="0"/>
              </a:rPr>
              <a:t> on the process of calculating </a:t>
            </a:r>
            <a:r>
              <a:rPr lang="en-US" sz="1050" b="1" kern="0" dirty="0">
                <a:solidFill>
                  <a:srgbClr val="000000"/>
                </a:solidFill>
                <a:latin typeface="Arial" pitchFamily="34" charset="0"/>
                <a:cs typeface="Arial" pitchFamily="34" charset="0"/>
              </a:rPr>
              <a:t>Gratuity Payout</a:t>
            </a:r>
            <a:r>
              <a:rPr lang="en-US" sz="1050" kern="0" dirty="0">
                <a:solidFill>
                  <a:srgbClr val="000000"/>
                </a:solidFill>
                <a:latin typeface="Arial" pitchFamily="34" charset="0"/>
                <a:cs typeface="Arial" pitchFamily="34" charset="0"/>
              </a:rPr>
              <a:t> in India.</a:t>
            </a:r>
          </a:p>
          <a:p>
            <a:pPr>
              <a:defRPr/>
            </a:pPr>
            <a:r>
              <a:rPr lang="en-US" sz="1050" u="sng" kern="0" dirty="0">
                <a:solidFill>
                  <a:srgbClr val="0000FF"/>
                </a:solidFill>
                <a:latin typeface="Arial" pitchFamily="34" charset="0"/>
                <a:cs typeface="Arial" pitchFamily="34" charset="0"/>
                <a:hlinkClick r:id="rId3"/>
              </a:rPr>
              <a:t> https://policies.accenture.com/Pages/00010100/0038_C19.aspx?rd=1&amp;Country=India&amp;Level=Employees+in+roles+at+career+levels+8-13</a:t>
            </a:r>
            <a:endParaRPr lang="en-US" sz="1050" kern="0" dirty="0">
              <a:solidFill>
                <a:srgbClr val="000000"/>
              </a:solidFill>
              <a:latin typeface="Arial"/>
              <a:cs typeface="Arial" pitchFamily="34" charset="0"/>
            </a:endParaRPr>
          </a:p>
          <a:p>
            <a:pPr>
              <a:defRPr/>
            </a:pPr>
            <a:r>
              <a:rPr lang="en-US" sz="1050" b="1" kern="0" dirty="0">
                <a:solidFill>
                  <a:srgbClr val="000000"/>
                </a:solidFill>
                <a:latin typeface="Arial"/>
                <a:cs typeface="Arial" pitchFamily="34" charset="0"/>
              </a:rPr>
              <a:t>      Any queries related to exit  process should be directed to the host country people advisor </a:t>
            </a:r>
            <a:r>
              <a:rPr lang="en-US" sz="1050" b="1" u="sng" kern="0" dirty="0">
                <a:solidFill>
                  <a:srgbClr val="333399"/>
                </a:solidFill>
                <a:latin typeface="Arial"/>
                <a:cs typeface="Arial" pitchFamily="34" charset="0"/>
              </a:rPr>
              <a:t>gcp.hr.germany@accenture.com</a:t>
            </a:r>
            <a:endParaRPr lang="en-US" sz="1050" kern="0" dirty="0">
              <a:solidFill>
                <a:srgbClr val="333399"/>
              </a:solidFill>
              <a:latin typeface="Arial"/>
              <a:cs typeface="Arial" pitchFamily="34" charset="0"/>
            </a:endParaRPr>
          </a:p>
        </p:txBody>
      </p:sp>
      <p:sp>
        <p:nvSpPr>
          <p:cNvPr id="8" name="Rounded Rectangle 7"/>
          <p:cNvSpPr/>
          <p:nvPr/>
        </p:nvSpPr>
        <p:spPr>
          <a:xfrm>
            <a:off x="496761" y="1009078"/>
            <a:ext cx="9201346" cy="3198612"/>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9" name="Rounded Rectangle 8"/>
          <p:cNvSpPr/>
          <p:nvPr/>
        </p:nvSpPr>
        <p:spPr>
          <a:xfrm>
            <a:off x="1042504" y="851818"/>
            <a:ext cx="914399" cy="24765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10" name="TextBox 9"/>
          <p:cNvSpPr txBox="1"/>
          <p:nvPr/>
        </p:nvSpPr>
        <p:spPr>
          <a:xfrm>
            <a:off x="1181100" y="829977"/>
            <a:ext cx="2057400" cy="276999"/>
          </a:xfrm>
          <a:prstGeom prst="rect">
            <a:avLst/>
          </a:prstGeom>
          <a:noFill/>
        </p:spPr>
        <p:txBody>
          <a:bodyPr wrap="square" rtlCol="0">
            <a:spAutoFit/>
          </a:bodyPr>
          <a:lstStyle/>
          <a:p>
            <a:pPr fontAlgn="base">
              <a:spcBef>
                <a:spcPct val="0"/>
              </a:spcBef>
              <a:spcAft>
                <a:spcPct val="0"/>
              </a:spcAft>
            </a:pPr>
            <a:r>
              <a:rPr lang="en-US" sz="1200" b="1" kern="0">
                <a:solidFill>
                  <a:prstClr val="white"/>
                </a:solidFill>
                <a:latin typeface="Arial" pitchFamily="34" charset="0"/>
                <a:cs typeface="Arial" pitchFamily="34" charset="0"/>
              </a:rPr>
              <a:t>Exit</a:t>
            </a:r>
            <a:endParaRPr lang="en-US" sz="1200">
              <a:solidFill>
                <a:prstClr val="white"/>
              </a:solidFill>
              <a:latin typeface="Arial" pitchFamily="34" charset="0"/>
              <a:cs typeface="Arial" pitchFamily="34" charset="0"/>
            </a:endParaRPr>
          </a:p>
        </p:txBody>
      </p:sp>
      <p:sp>
        <p:nvSpPr>
          <p:cNvPr id="11" name="Rounded Rectangle 10"/>
          <p:cNvSpPr/>
          <p:nvPr/>
        </p:nvSpPr>
        <p:spPr>
          <a:xfrm>
            <a:off x="1096735" y="4404595"/>
            <a:ext cx="2226129" cy="247650"/>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sp>
        <p:nvSpPr>
          <p:cNvPr id="12" name="TextBox 11"/>
          <p:cNvSpPr txBox="1"/>
          <p:nvPr/>
        </p:nvSpPr>
        <p:spPr>
          <a:xfrm>
            <a:off x="1181100" y="4372188"/>
            <a:ext cx="2057400" cy="276999"/>
          </a:xfrm>
          <a:prstGeom prst="rect">
            <a:avLst/>
          </a:prstGeom>
          <a:noFill/>
        </p:spPr>
        <p:txBody>
          <a:bodyPr wrap="square" rtlCol="0">
            <a:spAutoFit/>
          </a:bodyPr>
          <a:lstStyle/>
          <a:p>
            <a:pPr fontAlgn="base">
              <a:spcBef>
                <a:spcPct val="0"/>
              </a:spcBef>
              <a:spcAft>
                <a:spcPct val="0"/>
              </a:spcAft>
            </a:pPr>
            <a:r>
              <a:rPr lang="en-US" sz="1200" b="1" kern="0">
                <a:solidFill>
                  <a:prstClr val="white"/>
                </a:solidFill>
                <a:latin typeface="Arial" pitchFamily="34" charset="0"/>
                <a:cs typeface="Arial" pitchFamily="34" charset="0"/>
              </a:rPr>
              <a:t>Extension Process Steps</a:t>
            </a:r>
            <a:endParaRPr lang="en-US" sz="1200">
              <a:solidFill>
                <a:prstClr val="white"/>
              </a:solidFill>
              <a:latin typeface="Arial" pitchFamily="34" charset="0"/>
              <a:cs typeface="Arial" pitchFamily="34" charset="0"/>
            </a:endParaRPr>
          </a:p>
        </p:txBody>
      </p:sp>
      <p:cxnSp>
        <p:nvCxnSpPr>
          <p:cNvPr id="13" name="Straight Connector 12">
            <a:extLst>
              <a:ext uri="{FF2B5EF4-FFF2-40B4-BE49-F238E27FC236}">
                <a16:creationId xmlns:a16="http://schemas.microsoft.com/office/drawing/2014/main" id="{E50E2CF3-59B9-4AD3-BBB1-CC27B792C479}"/>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E4A2A8B-A883-4866-9EAB-8BA9F62214C5}"/>
              </a:ext>
            </a:extLst>
          </p:cNvPr>
          <p:cNvSpPr>
            <a:spLocks noGrp="1"/>
          </p:cNvSpPr>
          <p:nvPr>
            <p:ph type="sldNum" sz="quarter" idx="12"/>
          </p:nvPr>
        </p:nvSpPr>
        <p:spPr/>
        <p:txBody>
          <a:bodyPr/>
          <a:lstStyle/>
          <a:p>
            <a:fld id="{47333891-D5E7-4C7B-BF1D-E855E53CB5A8}" type="slidenum">
              <a:rPr lang="en-US" smtClean="0"/>
              <a:t>51</a:t>
            </a:fld>
            <a:endParaRPr lang="en-US"/>
          </a:p>
        </p:txBody>
      </p:sp>
    </p:spTree>
    <p:extLst>
      <p:ext uri="{BB962C8B-B14F-4D97-AF65-F5344CB8AC3E}">
        <p14:creationId xmlns:p14="http://schemas.microsoft.com/office/powerpoint/2010/main" val="1597676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eaLnBrk="0" hangingPunct="0"/>
            <a:r>
              <a:rPr lang="en-US" sz="2000">
                <a:solidFill>
                  <a:schemeClr val="tx1"/>
                </a:solidFill>
                <a:latin typeface="Arial Black" panose="020B0A04020102020204" pitchFamily="34" charset="0"/>
              </a:rPr>
              <a:t>Process of Booking Travel tickets </a:t>
            </a:r>
          </a:p>
        </p:txBody>
      </p:sp>
      <p:sp>
        <p:nvSpPr>
          <p:cNvPr id="5" name="Rectangle 3"/>
          <p:cNvSpPr txBox="1">
            <a:spLocks noChangeArrowheads="1"/>
          </p:cNvSpPr>
          <p:nvPr/>
        </p:nvSpPr>
        <p:spPr bwMode="auto">
          <a:xfrm>
            <a:off x="1175657" y="1646664"/>
            <a:ext cx="8501743" cy="3657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0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lgn="just">
              <a:buClr>
                <a:srgbClr val="3333CC"/>
              </a:buClr>
              <a:buNone/>
              <a:defRPr/>
            </a:pPr>
            <a:r>
              <a:rPr lang="en-US" sz="1400" b="1" u="sng" kern="0" dirty="0">
                <a:solidFill>
                  <a:srgbClr val="000000"/>
                </a:solidFill>
                <a:latin typeface="Arial"/>
              </a:rPr>
              <a:t>Only in the case of Repatriation/ Exit</a:t>
            </a:r>
            <a:r>
              <a:rPr lang="en-US" sz="1400" b="1" kern="0" dirty="0">
                <a:solidFill>
                  <a:srgbClr val="000000"/>
                </a:solidFill>
                <a:latin typeface="Arial"/>
              </a:rPr>
              <a:t>:</a:t>
            </a:r>
          </a:p>
          <a:p>
            <a:pPr algn="just">
              <a:buClr>
                <a:srgbClr val="3333CC"/>
              </a:buClr>
              <a:buNone/>
              <a:defRPr/>
            </a:pPr>
            <a:endParaRPr lang="en-US" sz="1400" b="1" kern="0" dirty="0">
              <a:solidFill>
                <a:srgbClr val="000000"/>
              </a:solidFill>
              <a:latin typeface="Arial"/>
            </a:endParaRPr>
          </a:p>
          <a:p>
            <a:pPr>
              <a:buClr>
                <a:prstClr val="black"/>
              </a:buClr>
              <a:buFont typeface="Arial" panose="020B0604020202020204" pitchFamily="34" charset="0"/>
              <a:buChar char="•"/>
              <a:defRPr/>
            </a:pPr>
            <a:r>
              <a:rPr lang="en-US" sz="1400" kern="0" dirty="0">
                <a:solidFill>
                  <a:srgbClr val="000000"/>
                </a:solidFill>
                <a:latin typeface="Arial"/>
              </a:rPr>
              <a:t>Employees repatriating to ATCI are required to do the bookings from host country travel desk </a:t>
            </a:r>
          </a:p>
          <a:p>
            <a:pPr>
              <a:buClr>
                <a:prstClr val="black"/>
              </a:buClr>
              <a:buFont typeface="Arial" panose="020B0604020202020204" pitchFamily="34" charset="0"/>
              <a:buChar char="•"/>
              <a:defRPr/>
            </a:pPr>
            <a:r>
              <a:rPr lang="en-US" sz="1400" kern="0" dirty="0">
                <a:solidFill>
                  <a:srgbClr val="000000"/>
                </a:solidFill>
                <a:latin typeface="Arial"/>
              </a:rPr>
              <a:t>One should reach out to the onshore GCP People Advisor for details on host country travel desk and portal</a:t>
            </a:r>
          </a:p>
          <a:p>
            <a:pPr>
              <a:buClr>
                <a:prstClr val="black"/>
              </a:buClr>
              <a:buFont typeface="Arial" panose="020B0604020202020204" pitchFamily="34" charset="0"/>
              <a:buChar char="•"/>
              <a:defRPr/>
            </a:pPr>
            <a:r>
              <a:rPr lang="en-US" sz="1400" kern="0" dirty="0">
                <a:solidFill>
                  <a:srgbClr val="000000"/>
                </a:solidFill>
                <a:latin typeface="Arial"/>
              </a:rPr>
              <a:t>Employees repatriating to ATCI are required to do the bookings from host country travel desk. One should reach out to the onshore GCP People Advisor for details on host country travel desk and portal</a:t>
            </a:r>
          </a:p>
          <a:p>
            <a:pPr>
              <a:buClr>
                <a:prstClr val="black"/>
              </a:buClr>
              <a:buFont typeface="Arial" panose="020B0604020202020204" pitchFamily="34" charset="0"/>
              <a:buChar char="•"/>
              <a:defRPr/>
            </a:pPr>
            <a:r>
              <a:rPr lang="en-US" sz="1400" kern="0" dirty="0">
                <a:solidFill>
                  <a:srgbClr val="000000"/>
                </a:solidFill>
                <a:latin typeface="Arial"/>
              </a:rPr>
              <a:t>Please book the tickets from host country with lowest possible fare option</a:t>
            </a:r>
          </a:p>
          <a:p>
            <a:pPr>
              <a:buClr>
                <a:prstClr val="black"/>
              </a:buClr>
              <a:buFont typeface="Arial" panose="020B0604020202020204" pitchFamily="34" charset="0"/>
              <a:buChar char="•"/>
              <a:defRPr/>
            </a:pPr>
            <a:r>
              <a:rPr lang="en-US" sz="1400" kern="0" dirty="0">
                <a:solidFill>
                  <a:srgbClr val="000000"/>
                </a:solidFill>
                <a:latin typeface="Arial"/>
              </a:rPr>
              <a:t>Please reach out to </a:t>
            </a:r>
            <a:r>
              <a:rPr lang="en-US" sz="1400" u="sng" dirty="0">
                <a:solidFill>
                  <a:srgbClr val="333399"/>
                </a:solidFill>
                <a:latin typeface="Arial" pitchFamily="34" charset="0"/>
                <a:cs typeface="Arial" pitchFamily="34" charset="0"/>
              </a:rPr>
              <a:t>ashish.rai@accenture.com</a:t>
            </a:r>
            <a:r>
              <a:rPr lang="en-US" sz="1400" kern="0" dirty="0">
                <a:solidFill>
                  <a:srgbClr val="000000"/>
                </a:solidFill>
                <a:latin typeface="Arial"/>
              </a:rPr>
              <a:t> if in case you have any constraints going by the lowest fare option</a:t>
            </a:r>
          </a:p>
          <a:p>
            <a:pPr>
              <a:buClr>
                <a:prstClr val="black"/>
              </a:buClr>
              <a:buFont typeface="Arial" panose="020B0604020202020204" pitchFamily="34" charset="0"/>
              <a:buChar char="•"/>
              <a:defRPr/>
            </a:pPr>
            <a:r>
              <a:rPr lang="en-US" sz="1400" kern="0" dirty="0">
                <a:solidFill>
                  <a:srgbClr val="000000"/>
                </a:solidFill>
                <a:latin typeface="Arial"/>
              </a:rPr>
              <a:t>Please use GCP </a:t>
            </a:r>
            <a:r>
              <a:rPr lang="en-US" sz="1400" kern="0" dirty="0" err="1">
                <a:solidFill>
                  <a:srgbClr val="000000"/>
                </a:solidFill>
                <a:latin typeface="Arial"/>
              </a:rPr>
              <a:t>WBSe</a:t>
            </a:r>
            <a:r>
              <a:rPr lang="en-US" sz="1400" kern="0" dirty="0">
                <a:solidFill>
                  <a:srgbClr val="000000"/>
                </a:solidFill>
                <a:latin typeface="Arial"/>
              </a:rPr>
              <a:t> as mentioned in this deck</a:t>
            </a:r>
            <a:endParaRPr lang="en-GB" sz="1200" kern="0" dirty="0">
              <a:solidFill>
                <a:srgbClr val="000000"/>
              </a:solidFill>
              <a:latin typeface="Arial"/>
            </a:endParaRPr>
          </a:p>
        </p:txBody>
      </p:sp>
      <p:sp>
        <p:nvSpPr>
          <p:cNvPr id="6" name="Rounded Rectangle 5"/>
          <p:cNvSpPr/>
          <p:nvPr/>
        </p:nvSpPr>
        <p:spPr>
          <a:xfrm>
            <a:off x="990600" y="1140363"/>
            <a:ext cx="8686800" cy="4876800"/>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latin typeface="Trebuchet MS" panose="020B0603020202020204"/>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fld id="{47333891-D5E7-4C7B-BF1D-E855E53CB5A8}" type="slidenum">
              <a:rPr lang="en-US" smtClean="0"/>
              <a:t>52</a:t>
            </a:fld>
            <a:endParaRPr lang="en-US"/>
          </a:p>
        </p:txBody>
      </p:sp>
    </p:spTree>
    <p:extLst>
      <p:ext uri="{BB962C8B-B14F-4D97-AF65-F5344CB8AC3E}">
        <p14:creationId xmlns:p14="http://schemas.microsoft.com/office/powerpoint/2010/main" val="3777194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5" y="260151"/>
            <a:ext cx="9059359" cy="627062"/>
          </a:xfrm>
        </p:spPr>
        <p:txBody>
          <a:bodyPr>
            <a:noAutofit/>
          </a:bodyPr>
          <a:lstStyle/>
          <a:p>
            <a:r>
              <a:rPr lang="en-US" sz="2000" dirty="0">
                <a:solidFill>
                  <a:schemeClr val="tx1"/>
                </a:solidFill>
                <a:latin typeface="Arial Black" panose="020B0A04020102020204" pitchFamily="34" charset="0"/>
                <a:cs typeface="Arial" panose="020B0604020202020204" pitchFamily="34" charset="0"/>
              </a:rPr>
              <a:t>Do’s and Don'ts while travelling on GCP and while on GCP</a:t>
            </a:r>
            <a:endParaRPr lang="en-GB" sz="2000" dirty="0">
              <a:solidFill>
                <a:schemeClr val="tx1"/>
              </a:solidFill>
              <a:latin typeface="Arial Black" panose="020B0A04020102020204" pitchFamily="34" charset="0"/>
              <a:cs typeface="Arial" panose="020B0604020202020204" pitchFamily="34" charset="0"/>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8" name="Freeform 7">
            <a:extLst>
              <a:ext uri="{FF2B5EF4-FFF2-40B4-BE49-F238E27FC236}">
                <a16:creationId xmlns:a16="http://schemas.microsoft.com/office/drawing/2014/main" id="{D54B842D-EB34-4869-9735-D03D80DE67AC}"/>
              </a:ext>
            </a:extLst>
          </p:cNvPr>
          <p:cNvSpPr>
            <a:spLocks/>
          </p:cNvSpPr>
          <p:nvPr/>
        </p:nvSpPr>
        <p:spPr bwMode="auto">
          <a:xfrm>
            <a:off x="2075205" y="2132576"/>
            <a:ext cx="8095737" cy="2062177"/>
          </a:xfrm>
          <a:custGeom>
            <a:avLst/>
            <a:gdLst>
              <a:gd name="T0" fmla="*/ 0 w 4038"/>
              <a:gd name="T1" fmla="*/ 0 h 678"/>
              <a:gd name="T2" fmla="*/ 102 w 4038"/>
              <a:gd name="T3" fmla="*/ 336 h 678"/>
              <a:gd name="T4" fmla="*/ 0 w 4038"/>
              <a:gd name="T5" fmla="*/ 678 h 678"/>
              <a:gd name="T6" fmla="*/ 4038 w 4038"/>
              <a:gd name="T7" fmla="*/ 678 h 678"/>
              <a:gd name="T8" fmla="*/ 4038 w 4038"/>
              <a:gd name="T9" fmla="*/ 0 h 678"/>
              <a:gd name="T10" fmla="*/ 0 w 4038"/>
              <a:gd name="T11" fmla="*/ 0 h 678"/>
              <a:gd name="T12" fmla="*/ 0 60000 65536"/>
              <a:gd name="T13" fmla="*/ 0 60000 65536"/>
              <a:gd name="T14" fmla="*/ 0 60000 65536"/>
              <a:gd name="T15" fmla="*/ 0 60000 65536"/>
              <a:gd name="T16" fmla="*/ 0 60000 65536"/>
              <a:gd name="T17" fmla="*/ 0 60000 65536"/>
              <a:gd name="T18" fmla="*/ 0 w 4038"/>
              <a:gd name="T19" fmla="*/ 0 h 678"/>
              <a:gd name="T20" fmla="*/ 4038 w 403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4038" h="678">
                <a:moveTo>
                  <a:pt x="0" y="0"/>
                </a:moveTo>
                <a:lnTo>
                  <a:pt x="102" y="336"/>
                </a:lnTo>
                <a:lnTo>
                  <a:pt x="0" y="678"/>
                </a:lnTo>
                <a:lnTo>
                  <a:pt x="4038" y="678"/>
                </a:lnTo>
                <a:lnTo>
                  <a:pt x="4038" y="0"/>
                </a:lnTo>
                <a:lnTo>
                  <a:pt x="0" y="0"/>
                </a:lnTo>
                <a:close/>
              </a:path>
            </a:pathLst>
          </a:custGeom>
          <a:noFill/>
          <a:ln w="9525" cap="flat" cmpd="sng">
            <a:solidFill>
              <a:schemeClr val="tx2">
                <a:lumMod val="40000"/>
                <a:lumOff val="60000"/>
              </a:schemeClr>
            </a:solidFill>
            <a:prstDash val="solid"/>
            <a:round/>
            <a:headEnd type="none" w="sm" len="sm"/>
            <a:tailEnd type="none" w="sm" len="sm"/>
          </a:ln>
        </p:spPr>
        <p:txBody>
          <a:bodyPr wrap="none" lIns="91440" tIns="45720" rIns="91440" bIns="45720" anchor="ctr"/>
          <a:lstStyle/>
          <a:p>
            <a:pPr fontAlgn="base">
              <a:spcBef>
                <a:spcPct val="0"/>
              </a:spcBef>
              <a:spcAft>
                <a:spcPct val="0"/>
              </a:spcAft>
            </a:pPr>
            <a:endParaRPr lang="en-US" sz="1000" b="1" u="sng" dirty="0">
              <a:solidFill>
                <a:srgbClr val="000000"/>
              </a:solidFill>
              <a:latin typeface="Arial" pitchFamily="34" charset="0"/>
              <a:cs typeface="Arial" pitchFamily="34" charset="0"/>
            </a:endParaRPr>
          </a:p>
          <a:p>
            <a:pPr fontAlgn="base">
              <a:spcBef>
                <a:spcPct val="0"/>
              </a:spcBef>
              <a:spcAft>
                <a:spcPct val="0"/>
              </a:spcAft>
            </a:pPr>
            <a:r>
              <a:rPr lang="en-US" sz="1000" dirty="0">
                <a:solidFill>
                  <a:srgbClr val="000000"/>
                </a:solidFill>
                <a:latin typeface="Arial"/>
                <a:cs typeface="Arial"/>
              </a:rPr>
              <a:t>   1. </a:t>
            </a:r>
            <a:r>
              <a:rPr lang="en-US" sz="1000" dirty="0">
                <a:ea typeface="+mn-lt"/>
                <a:cs typeface="+mn-lt"/>
              </a:rPr>
              <a:t>Update visa copy on GCP HUB at least 6 working days prior to start date for initiation of the transfer process</a:t>
            </a:r>
          </a:p>
          <a:p>
            <a:pPr fontAlgn="base">
              <a:spcBef>
                <a:spcPct val="0"/>
              </a:spcBef>
              <a:spcAft>
                <a:spcPct val="0"/>
              </a:spcAft>
            </a:pPr>
            <a:r>
              <a:rPr lang="en-US" sz="1000" dirty="0">
                <a:solidFill>
                  <a:srgbClr val="000000"/>
                </a:solidFill>
                <a:latin typeface="Arial" pitchFamily="34" charset="0"/>
                <a:cs typeface="Arial" pitchFamily="34" charset="0"/>
              </a:rPr>
              <a:t>   2. Notify the GCP HR immediately about any change in the GCP start date (can be 1st or 16th only in case of  </a:t>
            </a:r>
          </a:p>
          <a:p>
            <a:pPr fontAlgn="base">
              <a:spcBef>
                <a:spcPct val="0"/>
              </a:spcBef>
              <a:spcAft>
                <a:spcPct val="0"/>
              </a:spcAft>
            </a:pPr>
            <a:r>
              <a:rPr lang="en-US" sz="1000" dirty="0">
                <a:solidFill>
                  <a:srgbClr val="000000"/>
                </a:solidFill>
                <a:latin typeface="Arial" pitchFamily="34" charset="0"/>
                <a:cs typeface="Arial" pitchFamily="34" charset="0"/>
              </a:rPr>
              <a:t>     GCP to Germany/ Singapore/ UAE/ Netherlands/ Japan / France)</a:t>
            </a:r>
          </a:p>
          <a:p>
            <a:pPr fontAlgn="base">
              <a:spcBef>
                <a:spcPct val="0"/>
              </a:spcBef>
              <a:spcAft>
                <a:spcPct val="0"/>
              </a:spcAft>
            </a:pPr>
            <a:r>
              <a:rPr lang="en-US" sz="1000" dirty="0">
                <a:solidFill>
                  <a:srgbClr val="000000"/>
                </a:solidFill>
                <a:latin typeface="Arial" pitchFamily="34" charset="0"/>
                <a:cs typeface="Arial" pitchFamily="34" charset="0"/>
              </a:rPr>
              <a:t>   3. Employees should have a valid visa for travelling on GCP assignment</a:t>
            </a:r>
          </a:p>
          <a:p>
            <a:pPr fontAlgn="base">
              <a:spcBef>
                <a:spcPct val="0"/>
              </a:spcBef>
              <a:spcAft>
                <a:spcPct val="0"/>
              </a:spcAft>
            </a:pPr>
            <a:r>
              <a:rPr lang="en-US" sz="1000" dirty="0">
                <a:solidFill>
                  <a:srgbClr val="000000"/>
                </a:solidFill>
                <a:latin typeface="Arial" pitchFamily="34" charset="0"/>
                <a:cs typeface="Arial" pitchFamily="34" charset="0"/>
              </a:rPr>
              <a:t>   4. Employees should charge time and reimbursements to appropriate WBS while working in Host country</a:t>
            </a:r>
          </a:p>
          <a:p>
            <a:pPr fontAlgn="base">
              <a:spcBef>
                <a:spcPct val="0"/>
              </a:spcBef>
              <a:spcAft>
                <a:spcPct val="0"/>
              </a:spcAft>
            </a:pPr>
            <a:r>
              <a:rPr lang="en-US" sz="1000" dirty="0">
                <a:solidFill>
                  <a:srgbClr val="000000"/>
                </a:solidFill>
                <a:latin typeface="Arial"/>
                <a:cs typeface="Arial"/>
              </a:rPr>
              <a:t>   5. Employees should get in touch with the People mobility team at least 3 months in advance of the Visa/ Petition </a:t>
            </a:r>
            <a:endParaRPr lang="en-US" sz="1000" dirty="0">
              <a:solidFill>
                <a:srgbClr val="000000"/>
              </a:solidFill>
              <a:latin typeface="Arial" pitchFamily="34" charset="0"/>
              <a:cs typeface="Arial" pitchFamily="34" charset="0"/>
            </a:endParaRPr>
          </a:p>
          <a:p>
            <a:pPr fontAlgn="base">
              <a:spcBef>
                <a:spcPct val="0"/>
              </a:spcBef>
              <a:spcAft>
                <a:spcPct val="0"/>
              </a:spcAft>
            </a:pPr>
            <a:r>
              <a:rPr lang="en-US" sz="1000" dirty="0">
                <a:solidFill>
                  <a:srgbClr val="000000"/>
                </a:solidFill>
                <a:latin typeface="Arial" pitchFamily="34" charset="0"/>
                <a:cs typeface="Arial" pitchFamily="34" charset="0"/>
              </a:rPr>
              <a:t>     expiry date</a:t>
            </a:r>
          </a:p>
          <a:p>
            <a:pPr fontAlgn="base">
              <a:spcBef>
                <a:spcPct val="0"/>
              </a:spcBef>
              <a:spcAft>
                <a:spcPct val="0"/>
              </a:spcAft>
            </a:pPr>
            <a:r>
              <a:rPr lang="en-US" sz="1000" dirty="0">
                <a:solidFill>
                  <a:srgbClr val="000000"/>
                </a:solidFill>
                <a:latin typeface="Arial" pitchFamily="34" charset="0"/>
                <a:cs typeface="Arial" pitchFamily="34" charset="0"/>
              </a:rPr>
              <a:t>   6. Retirement Age for GCP travelers is 60 years. Employees will have to abide by the retirement guidelines as per the </a:t>
            </a:r>
          </a:p>
          <a:p>
            <a:pPr fontAlgn="base">
              <a:spcBef>
                <a:spcPct val="0"/>
              </a:spcBef>
              <a:spcAft>
                <a:spcPct val="0"/>
              </a:spcAft>
            </a:pPr>
            <a:r>
              <a:rPr lang="en-US" sz="1000" dirty="0">
                <a:solidFill>
                  <a:srgbClr val="000000"/>
                </a:solidFill>
                <a:latin typeface="Arial" pitchFamily="34" charset="0"/>
                <a:cs typeface="Arial" pitchFamily="34" charset="0"/>
              </a:rPr>
              <a:t>     Home country norms</a:t>
            </a:r>
          </a:p>
          <a:p>
            <a:pPr fontAlgn="base">
              <a:spcBef>
                <a:spcPct val="0"/>
              </a:spcBef>
              <a:spcAft>
                <a:spcPct val="0"/>
              </a:spcAft>
            </a:pPr>
            <a:r>
              <a:rPr lang="en-US" sz="1000" dirty="0">
                <a:solidFill>
                  <a:srgbClr val="000000"/>
                </a:solidFill>
                <a:latin typeface="Arial" pitchFamily="34" charset="0"/>
                <a:cs typeface="Arial" pitchFamily="34" charset="0"/>
              </a:rPr>
              <a:t>   7. Employee should ensure taxation guidelines are followed and appropriate tax is filed in the Host and Home country</a:t>
            </a:r>
          </a:p>
          <a:p>
            <a:pPr fontAlgn="base">
              <a:spcBef>
                <a:spcPct val="0"/>
              </a:spcBef>
              <a:spcAft>
                <a:spcPct val="0"/>
              </a:spcAft>
            </a:pPr>
            <a:r>
              <a:rPr lang="en-US" sz="1000" dirty="0">
                <a:solidFill>
                  <a:srgbClr val="000000"/>
                </a:solidFill>
                <a:latin typeface="Arial" pitchFamily="34" charset="0"/>
                <a:cs typeface="Arial" pitchFamily="34" charset="0"/>
              </a:rPr>
              <a:t>   8. Employee should identify nominees for bank account, lockers, Insurance in Home and Host country</a:t>
            </a:r>
          </a:p>
          <a:p>
            <a:pPr fontAlgn="base">
              <a:spcBef>
                <a:spcPct val="0"/>
              </a:spcBef>
              <a:spcAft>
                <a:spcPct val="0"/>
              </a:spcAft>
            </a:pPr>
            <a:endParaRPr lang="en-US" sz="1000" dirty="0">
              <a:solidFill>
                <a:prstClr val="black"/>
              </a:solidFill>
              <a:latin typeface="Arial" charset="0"/>
              <a:cs typeface="Arial" charset="0"/>
            </a:endParaRPr>
          </a:p>
        </p:txBody>
      </p:sp>
      <p:sp>
        <p:nvSpPr>
          <p:cNvPr id="9" name="AutoShape 13">
            <a:extLst>
              <a:ext uri="{FF2B5EF4-FFF2-40B4-BE49-F238E27FC236}">
                <a16:creationId xmlns:a16="http://schemas.microsoft.com/office/drawing/2014/main" id="{66854406-89CC-43B9-B843-B0A14C38BA8E}"/>
              </a:ext>
            </a:extLst>
          </p:cNvPr>
          <p:cNvSpPr>
            <a:spLocks noChangeArrowheads="1"/>
          </p:cNvSpPr>
          <p:nvPr/>
        </p:nvSpPr>
        <p:spPr bwMode="auto">
          <a:xfrm>
            <a:off x="473406" y="2143555"/>
            <a:ext cx="1601799" cy="2065905"/>
          </a:xfrm>
          <a:prstGeom prst="homePlate">
            <a:avLst>
              <a:gd name="adj" fmla="val 13259"/>
            </a:avLst>
          </a:prstGeom>
          <a:solidFill>
            <a:srgbClr val="00BBEE"/>
          </a:solidFill>
          <a:ln w="9525" algn="ctr">
            <a:noFill/>
            <a:miter lim="800000"/>
            <a:headEnd/>
            <a:tailEnd/>
          </a:ln>
        </p:spPr>
        <p:txBody>
          <a:bodyPr lIns="126000" anchor="ctr"/>
          <a:lstStyle/>
          <a:p>
            <a:pPr algn="ctr" eaLnBrk="0" hangingPunct="0">
              <a:spcBef>
                <a:spcPct val="20000"/>
              </a:spcBef>
            </a:pPr>
            <a:r>
              <a:rPr lang="de-DE" sz="1600" b="1" kern="0">
                <a:solidFill>
                  <a:prstClr val="white"/>
                </a:solidFill>
                <a:latin typeface="Arial" charset="0"/>
                <a:cs typeface="Arial" charset="0"/>
              </a:rPr>
              <a:t>DO‘S</a:t>
            </a:r>
          </a:p>
        </p:txBody>
      </p:sp>
      <p:sp>
        <p:nvSpPr>
          <p:cNvPr id="10" name="AutoShape 13">
            <a:extLst>
              <a:ext uri="{FF2B5EF4-FFF2-40B4-BE49-F238E27FC236}">
                <a16:creationId xmlns:a16="http://schemas.microsoft.com/office/drawing/2014/main" id="{BBBD90ED-2DA8-4358-BBC0-840101E26E20}"/>
              </a:ext>
            </a:extLst>
          </p:cNvPr>
          <p:cNvSpPr>
            <a:spLocks noChangeArrowheads="1"/>
          </p:cNvSpPr>
          <p:nvPr/>
        </p:nvSpPr>
        <p:spPr bwMode="auto">
          <a:xfrm>
            <a:off x="473406" y="4354821"/>
            <a:ext cx="1617901" cy="1950140"/>
          </a:xfrm>
          <a:prstGeom prst="homePlate">
            <a:avLst>
              <a:gd name="adj" fmla="val 13259"/>
            </a:avLst>
          </a:prstGeom>
          <a:solidFill>
            <a:srgbClr val="00BBEE"/>
          </a:solidFill>
          <a:ln w="9525" algn="ctr">
            <a:noFill/>
            <a:miter lim="800000"/>
            <a:headEnd/>
            <a:tailEnd/>
          </a:ln>
        </p:spPr>
        <p:txBody>
          <a:bodyPr lIns="126000" anchor="ctr"/>
          <a:lstStyle/>
          <a:p>
            <a:pPr algn="ctr" eaLnBrk="0" hangingPunct="0">
              <a:spcBef>
                <a:spcPct val="20000"/>
              </a:spcBef>
            </a:pPr>
            <a:r>
              <a:rPr lang="de-DE" sz="1600" b="1" kern="0">
                <a:solidFill>
                  <a:prstClr val="white"/>
                </a:solidFill>
                <a:latin typeface="Arial" charset="0"/>
                <a:cs typeface="Arial" charset="0"/>
              </a:rPr>
              <a:t>DONT‘s</a:t>
            </a:r>
          </a:p>
        </p:txBody>
      </p:sp>
      <p:sp>
        <p:nvSpPr>
          <p:cNvPr id="11" name="Freeform 7">
            <a:extLst>
              <a:ext uri="{FF2B5EF4-FFF2-40B4-BE49-F238E27FC236}">
                <a16:creationId xmlns:a16="http://schemas.microsoft.com/office/drawing/2014/main" id="{092301F4-D9A8-4AE2-A941-9EABFE00F5AA}"/>
              </a:ext>
            </a:extLst>
          </p:cNvPr>
          <p:cNvSpPr>
            <a:spLocks/>
          </p:cNvSpPr>
          <p:nvPr/>
        </p:nvSpPr>
        <p:spPr bwMode="auto">
          <a:xfrm>
            <a:off x="2147645" y="4345703"/>
            <a:ext cx="8095737" cy="1968376"/>
          </a:xfrm>
          <a:custGeom>
            <a:avLst/>
            <a:gdLst>
              <a:gd name="T0" fmla="*/ 0 w 4038"/>
              <a:gd name="T1" fmla="*/ 0 h 678"/>
              <a:gd name="T2" fmla="*/ 102 w 4038"/>
              <a:gd name="T3" fmla="*/ 336 h 678"/>
              <a:gd name="T4" fmla="*/ 0 w 4038"/>
              <a:gd name="T5" fmla="*/ 678 h 678"/>
              <a:gd name="T6" fmla="*/ 4038 w 4038"/>
              <a:gd name="T7" fmla="*/ 678 h 678"/>
              <a:gd name="T8" fmla="*/ 4038 w 4038"/>
              <a:gd name="T9" fmla="*/ 0 h 678"/>
              <a:gd name="T10" fmla="*/ 0 w 4038"/>
              <a:gd name="T11" fmla="*/ 0 h 678"/>
              <a:gd name="T12" fmla="*/ 0 60000 65536"/>
              <a:gd name="T13" fmla="*/ 0 60000 65536"/>
              <a:gd name="T14" fmla="*/ 0 60000 65536"/>
              <a:gd name="T15" fmla="*/ 0 60000 65536"/>
              <a:gd name="T16" fmla="*/ 0 60000 65536"/>
              <a:gd name="T17" fmla="*/ 0 60000 65536"/>
              <a:gd name="T18" fmla="*/ 0 w 4038"/>
              <a:gd name="T19" fmla="*/ 0 h 678"/>
              <a:gd name="T20" fmla="*/ 4038 w 4038"/>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4038" h="678">
                <a:moveTo>
                  <a:pt x="0" y="0"/>
                </a:moveTo>
                <a:lnTo>
                  <a:pt x="102" y="336"/>
                </a:lnTo>
                <a:lnTo>
                  <a:pt x="0" y="678"/>
                </a:lnTo>
                <a:lnTo>
                  <a:pt x="4038" y="678"/>
                </a:lnTo>
                <a:lnTo>
                  <a:pt x="4038" y="0"/>
                </a:lnTo>
                <a:lnTo>
                  <a:pt x="0" y="0"/>
                </a:lnTo>
                <a:close/>
              </a:path>
            </a:pathLst>
          </a:custGeom>
          <a:noFill/>
          <a:ln w="9525" cap="flat" cmpd="sng">
            <a:noFill/>
            <a:prstDash val="solid"/>
            <a:round/>
            <a:headEnd type="none" w="sm" len="sm"/>
            <a:tailEnd type="none" w="sm" len="sm"/>
          </a:ln>
        </p:spPr>
        <p:txBody>
          <a:bodyPr wrap="none" anchor="ctr"/>
          <a:lstStyle/>
          <a:p>
            <a:pPr fontAlgn="base">
              <a:spcBef>
                <a:spcPct val="0"/>
              </a:spcBef>
              <a:spcAft>
                <a:spcPct val="0"/>
              </a:spcAft>
            </a:pPr>
            <a:endParaRPr lang="en-US" sz="1000">
              <a:solidFill>
                <a:srgbClr val="000000"/>
              </a:solidFill>
              <a:latin typeface="Arial" pitchFamily="34" charset="0"/>
              <a:cs typeface="Arial" pitchFamily="34" charset="0"/>
            </a:endParaRPr>
          </a:p>
        </p:txBody>
      </p:sp>
      <p:sp>
        <p:nvSpPr>
          <p:cNvPr id="12" name="Rectangle 11">
            <a:extLst>
              <a:ext uri="{FF2B5EF4-FFF2-40B4-BE49-F238E27FC236}">
                <a16:creationId xmlns:a16="http://schemas.microsoft.com/office/drawing/2014/main" id="{909A92F2-BEE8-42CE-B42C-6A0D5D4505DA}"/>
              </a:ext>
            </a:extLst>
          </p:cNvPr>
          <p:cNvSpPr/>
          <p:nvPr/>
        </p:nvSpPr>
        <p:spPr>
          <a:xfrm>
            <a:off x="2282813" y="4514283"/>
            <a:ext cx="7888129" cy="1631216"/>
          </a:xfrm>
          <a:prstGeom prst="rect">
            <a:avLst/>
          </a:prstGeom>
          <a:ln>
            <a:solidFill>
              <a:schemeClr val="tx2">
                <a:lumMod val="40000"/>
                <a:lumOff val="60000"/>
              </a:schemeClr>
            </a:solidFill>
          </a:ln>
        </p:spPr>
        <p:txBody>
          <a:bodyPr wrap="square">
            <a:spAutoFit/>
          </a:bodyPr>
          <a:lstStyle/>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Do not work from the home country during your GCP assignment term, as you are to work onshore in the host country. Seek approval from your host country Project Lead and People Advisor</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 should not fill in timesheet with ATCI WBS while working in the Onshore country</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 should not report to the work location or start working in the Host country before the GCP start date</a:t>
            </a:r>
          </a:p>
          <a:p>
            <a:pPr marL="228600" indent="-228600" fontAlgn="base">
              <a:spcBef>
                <a:spcPct val="0"/>
              </a:spcBef>
              <a:spcAft>
                <a:spcPct val="0"/>
              </a:spcAft>
              <a:buClr>
                <a:srgbClr val="000000"/>
              </a:buClr>
              <a:buFont typeface="+mj-lt"/>
              <a:buAutoNum type="arabicPeriod"/>
            </a:pPr>
            <a:r>
              <a:rPr lang="en-US" sz="1000" dirty="0">
                <a:solidFill>
                  <a:srgbClr val="000000"/>
                </a:solidFill>
                <a:latin typeface="Arial" pitchFamily="34" charset="0"/>
                <a:cs typeface="Arial" pitchFamily="34" charset="0"/>
              </a:rPr>
              <a:t>Employees should not claim the visa expenses without receiving the approval from GCP team</a:t>
            </a:r>
          </a:p>
          <a:p>
            <a:pPr marL="228600" indent="-228600" fontAlgn="base">
              <a:spcBef>
                <a:spcPct val="0"/>
              </a:spcBef>
              <a:spcAft>
                <a:spcPct val="0"/>
              </a:spcAft>
              <a:buClr>
                <a:srgbClr val="000000"/>
              </a:buClr>
              <a:buFont typeface="+mj-lt"/>
              <a:buAutoNum type="arabicPeriod"/>
            </a:pPr>
            <a:r>
              <a:rPr lang="en-US" sz="1000" b="1" dirty="0">
                <a:solidFill>
                  <a:srgbClr val="FF9A05"/>
                </a:solidFill>
                <a:latin typeface="Arial" pitchFamily="34" charset="0"/>
                <a:cs typeface="Arial" pitchFamily="34" charset="0"/>
              </a:rPr>
              <a:t>Employees should not travel on GCP until the controllership checklist is approved on AST tool (Fresh Travelers)</a:t>
            </a:r>
          </a:p>
          <a:p>
            <a:pPr marL="228600" indent="-228600" fontAlgn="base">
              <a:spcBef>
                <a:spcPct val="0"/>
              </a:spcBef>
              <a:spcAft>
                <a:spcPct val="0"/>
              </a:spcAft>
              <a:buClr>
                <a:srgbClr val="000000"/>
              </a:buClr>
              <a:buFont typeface="+mj-lt"/>
              <a:buAutoNum type="arabicPeriod"/>
            </a:pPr>
            <a:r>
              <a:rPr lang="en-US" sz="1000" dirty="0">
                <a:solidFill>
                  <a:srgbClr val="FF0000"/>
                </a:solidFill>
                <a:latin typeface="Arial" pitchFamily="34" charset="0"/>
                <a:cs typeface="Arial" pitchFamily="34" charset="0"/>
              </a:rPr>
              <a:t>At all times during your GCP assignment to any country, it is important you note that you are an ambassador of Accenture and that your "conduct counts". You are required to exercise due caution and have an obligation to comply with local laws of the country and Code of Business Ethics policy of Accenture. Some of the examples of behaviors that you could possibly refrain from include but not limited to gambling, shoplifting, prostitution, brawls, being party to any form of violence.</a:t>
            </a:r>
          </a:p>
        </p:txBody>
      </p:sp>
      <p:pic>
        <p:nvPicPr>
          <p:cNvPr id="13" name="Picture 12">
            <a:extLst>
              <a:ext uri="{FF2B5EF4-FFF2-40B4-BE49-F238E27FC236}">
                <a16:creationId xmlns:a16="http://schemas.microsoft.com/office/drawing/2014/main" id="{0BFB8E75-1B33-4786-9EC7-F11CC96F7A39}"/>
              </a:ext>
            </a:extLst>
          </p:cNvPr>
          <p:cNvPicPr>
            <a:picLocks noChangeAspect="1"/>
          </p:cNvPicPr>
          <p:nvPr/>
        </p:nvPicPr>
        <p:blipFill>
          <a:blip r:embed="rId3"/>
          <a:stretch>
            <a:fillRect/>
          </a:stretch>
        </p:blipFill>
        <p:spPr>
          <a:xfrm>
            <a:off x="309489" y="863844"/>
            <a:ext cx="10058400" cy="1279711"/>
          </a:xfrm>
          <a:prstGeom prst="rect">
            <a:avLst/>
          </a:prstGeom>
        </p:spPr>
      </p:pic>
      <p:sp>
        <p:nvSpPr>
          <p:cNvPr id="14" name="Rounded Rectangle 7">
            <a:extLst>
              <a:ext uri="{FF2B5EF4-FFF2-40B4-BE49-F238E27FC236}">
                <a16:creationId xmlns:a16="http://schemas.microsoft.com/office/drawing/2014/main" id="{B51B16EA-A9E4-45DC-A819-23FCFED1A85B}"/>
              </a:ext>
            </a:extLst>
          </p:cNvPr>
          <p:cNvSpPr/>
          <p:nvPr/>
        </p:nvSpPr>
        <p:spPr>
          <a:xfrm>
            <a:off x="1342790" y="785057"/>
            <a:ext cx="1701384" cy="223843"/>
          </a:xfrm>
          <a:prstGeom prst="roundRect">
            <a:avLst/>
          </a:prstGeom>
          <a:solidFill>
            <a:srgbClr val="FF0000"/>
          </a:solidFill>
          <a:ln w="25400" cap="flat" cmpd="sng" algn="ctr">
            <a:noFill/>
            <a:prstDash val="solid"/>
          </a:ln>
          <a:effectLst>
            <a:outerShdw blurRad="63500" sx="102000" sy="102000" algn="ctr" rotWithShape="0">
              <a:prstClr val="black">
                <a:alpha val="40000"/>
              </a:prst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Arial"/>
                <a:ea typeface="+mn-ea"/>
                <a:cs typeface="+mn-cs"/>
              </a:rPr>
              <a:t>Important note</a:t>
            </a:r>
          </a:p>
        </p:txBody>
      </p:sp>
    </p:spTree>
    <p:extLst>
      <p:ext uri="{BB962C8B-B14F-4D97-AF65-F5344CB8AC3E}">
        <p14:creationId xmlns:p14="http://schemas.microsoft.com/office/powerpoint/2010/main" val="1344442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rgbClr val="000000"/>
                </a:solidFill>
                <a:latin typeface="Arial Black" panose="020B0A04020102020204" pitchFamily="34" charset="0"/>
                <a:cs typeface="Arial" pitchFamily="34" charset="0"/>
              </a:rPr>
              <a:t>Assistance during an Emergency &amp; Hoax Calls </a:t>
            </a:r>
            <a:endParaRPr lang="en-GB" sz="2400">
              <a:solidFill>
                <a:srgbClr val="000000"/>
              </a:solidFill>
              <a:latin typeface="Arial Black" panose="020B0A04020102020204" pitchFamily="34" charset="0"/>
              <a:cs typeface="Arial" pitchFamily="34" charset="0"/>
            </a:endParaRPr>
          </a:p>
        </p:txBody>
      </p:sp>
      <p:sp>
        <p:nvSpPr>
          <p:cNvPr id="6" name="Rounded Rectangle 5"/>
          <p:cNvSpPr/>
          <p:nvPr/>
        </p:nvSpPr>
        <p:spPr>
          <a:xfrm>
            <a:off x="323557" y="887213"/>
            <a:ext cx="5486400" cy="5519274"/>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8" name="Rounded Rectangle 5">
            <a:extLst>
              <a:ext uri="{FF2B5EF4-FFF2-40B4-BE49-F238E27FC236}">
                <a16:creationId xmlns:a16="http://schemas.microsoft.com/office/drawing/2014/main" id="{B236555F-9668-4F61-B73E-96927DC11BAB}"/>
              </a:ext>
            </a:extLst>
          </p:cNvPr>
          <p:cNvSpPr/>
          <p:nvPr/>
        </p:nvSpPr>
        <p:spPr>
          <a:xfrm>
            <a:off x="6485207" y="887213"/>
            <a:ext cx="5313946" cy="5519274"/>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3" name="Rectangle: Rounded Corners 2">
            <a:extLst>
              <a:ext uri="{FF2B5EF4-FFF2-40B4-BE49-F238E27FC236}">
                <a16:creationId xmlns:a16="http://schemas.microsoft.com/office/drawing/2014/main" id="{98D543FC-621E-4590-9900-81BC4FC118A0}"/>
              </a:ext>
            </a:extLst>
          </p:cNvPr>
          <p:cNvSpPr/>
          <p:nvPr/>
        </p:nvSpPr>
        <p:spPr>
          <a:xfrm>
            <a:off x="1814732" y="887213"/>
            <a:ext cx="2152357" cy="3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fontAlgn="base">
              <a:spcBef>
                <a:spcPct val="0"/>
              </a:spcBef>
              <a:spcAft>
                <a:spcPct val="0"/>
              </a:spcAft>
              <a:defRPr/>
            </a:pPr>
            <a:r>
              <a:rPr lang="en-GB" sz="1400">
                <a:solidFill>
                  <a:srgbClr val="000000"/>
                </a:solidFill>
                <a:latin typeface="Arial" pitchFamily="34" charset="0"/>
                <a:cs typeface="Arial" pitchFamily="34" charset="0"/>
              </a:rPr>
              <a:t>Emergency Assistance</a:t>
            </a:r>
          </a:p>
        </p:txBody>
      </p:sp>
      <p:sp>
        <p:nvSpPr>
          <p:cNvPr id="9" name="Rectangle: Rounded Corners 8">
            <a:extLst>
              <a:ext uri="{FF2B5EF4-FFF2-40B4-BE49-F238E27FC236}">
                <a16:creationId xmlns:a16="http://schemas.microsoft.com/office/drawing/2014/main" id="{D582E2BD-187D-4EC3-AAAE-F77691D8762C}"/>
              </a:ext>
            </a:extLst>
          </p:cNvPr>
          <p:cNvSpPr/>
          <p:nvPr/>
        </p:nvSpPr>
        <p:spPr>
          <a:xfrm>
            <a:off x="8066001" y="887213"/>
            <a:ext cx="2152357" cy="340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0"/>
              </a:spcBef>
              <a:spcAft>
                <a:spcPct val="0"/>
              </a:spcAft>
              <a:defRPr/>
            </a:pPr>
            <a:r>
              <a:rPr lang="en-GB" sz="1400">
                <a:solidFill>
                  <a:srgbClr val="000000"/>
                </a:solidFill>
                <a:latin typeface="Arial" pitchFamily="34" charset="0"/>
                <a:cs typeface="Arial" pitchFamily="34" charset="0"/>
              </a:rPr>
              <a:t>Hoax calls</a:t>
            </a:r>
          </a:p>
        </p:txBody>
      </p:sp>
      <p:sp>
        <p:nvSpPr>
          <p:cNvPr id="4" name="Rectangle 3">
            <a:extLst>
              <a:ext uri="{FF2B5EF4-FFF2-40B4-BE49-F238E27FC236}">
                <a16:creationId xmlns:a16="http://schemas.microsoft.com/office/drawing/2014/main" id="{7EADEA0B-BBEE-481F-8ECE-96CA19D47A89}"/>
              </a:ext>
            </a:extLst>
          </p:cNvPr>
          <p:cNvSpPr/>
          <p:nvPr/>
        </p:nvSpPr>
        <p:spPr>
          <a:xfrm>
            <a:off x="323557" y="1624140"/>
            <a:ext cx="5345723" cy="4171911"/>
          </a:xfrm>
          <a:prstGeom prst="rect">
            <a:avLst/>
          </a:prstGeom>
        </p:spPr>
        <p:txBody>
          <a:bodyPr wrap="square">
            <a:spAutoFit/>
          </a:bodyPr>
          <a:lstStyle/>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The </a:t>
            </a:r>
            <a:r>
              <a:rPr lang="en-US" sz="1100" b="1" kern="0">
                <a:solidFill>
                  <a:srgbClr val="000000"/>
                </a:solidFill>
                <a:latin typeface="Arial"/>
                <a:cs typeface="Arial" pitchFamily="34" charset="0"/>
              </a:rPr>
              <a:t>Accenture Security Operations Center</a:t>
            </a:r>
            <a:r>
              <a:rPr lang="en-US" sz="1100" kern="0">
                <a:solidFill>
                  <a:srgbClr val="000000"/>
                </a:solidFill>
                <a:latin typeface="Arial"/>
                <a:cs typeface="Arial" pitchFamily="34" charset="0"/>
              </a:rPr>
              <a:t> (ASOC) provides a global point of contact for Accenture</a:t>
            </a:r>
          </a:p>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employees to request urgent security assistance when a local Accenture security contact is not readily</a:t>
            </a:r>
          </a:p>
          <a:p>
            <a:pPr marL="342900" lvl="0" indent="-342900" algn="just">
              <a:lnSpc>
                <a:spcPct val="80000"/>
              </a:lnSpc>
              <a:spcBef>
                <a:spcPct val="25000"/>
              </a:spcBef>
              <a:spcAft>
                <a:spcPct val="25000"/>
              </a:spcAft>
              <a:defRPr/>
            </a:pPr>
            <a:r>
              <a:rPr lang="en-US" sz="1100" kern="0">
                <a:solidFill>
                  <a:srgbClr val="000000"/>
                </a:solidFill>
                <a:latin typeface="Arial"/>
                <a:cs typeface="Arial" pitchFamily="34" charset="0"/>
              </a:rPr>
              <a:t>available</a:t>
            </a:r>
          </a:p>
          <a:p>
            <a:pPr marL="342900" lvl="0" indent="-342900" algn="just">
              <a:lnSpc>
                <a:spcPct val="80000"/>
              </a:lnSpc>
              <a:spcBef>
                <a:spcPct val="25000"/>
              </a:spcBef>
              <a:spcAft>
                <a:spcPct val="25000"/>
              </a:spcAft>
              <a:buFontTx/>
              <a:buChar char="•"/>
              <a:defRPr/>
            </a:pPr>
            <a:endParaRPr lang="en-US" sz="1100" kern="0">
              <a:solidFill>
                <a:srgbClr val="000000"/>
              </a:solidFill>
              <a:latin typeface="Arial"/>
              <a:cs typeface="Arial" pitchFamily="34" charset="0"/>
            </a:endParaRPr>
          </a:p>
          <a:p>
            <a:pPr marL="342900" lvl="0" indent="-342900" algn="just">
              <a:lnSpc>
                <a:spcPct val="80000"/>
              </a:lnSpc>
              <a:spcBef>
                <a:spcPct val="25000"/>
              </a:spcBef>
              <a:spcAft>
                <a:spcPct val="25000"/>
              </a:spcAft>
              <a:defRPr/>
            </a:pPr>
            <a:r>
              <a:rPr lang="en-US" sz="1100" b="1" kern="0">
                <a:solidFill>
                  <a:srgbClr val="000000"/>
                </a:solidFill>
                <a:latin typeface="Arial"/>
                <a:cs typeface="Arial" pitchFamily="34" charset="0"/>
              </a:rPr>
              <a:t>When would you call ASOC?</a:t>
            </a:r>
            <a:r>
              <a:rPr lang="en-US" sz="1100" kern="0">
                <a:solidFill>
                  <a:srgbClr val="000000"/>
                </a:solidFill>
                <a:latin typeface="Arial"/>
                <a:cs typeface="Arial" pitchFamily="34" charset="0"/>
              </a:rPr>
              <a:t> Some examples include the following:</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have lost your passport (or have been robbed) and cannot get home without it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are being held without cause in a foreign country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are aware of a danger to an Accenture location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need advice to remain safe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 have lost your laptop or other electronic media storage device (like PDA, USB etc.) that contains Accenture associated data  </a:t>
            </a:r>
          </a:p>
          <a:p>
            <a:pPr marL="692150" lvl="0" indent="-352425"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Your spouse can reach out to this number, if he/she has not heard from you in an abnormal amount of time. When you are traveling to a new area and this behavior is out of the ordinary</a:t>
            </a:r>
          </a:p>
          <a:p>
            <a:pPr marL="692150" lvl="0" indent="-352425" algn="just">
              <a:lnSpc>
                <a:spcPct val="80000"/>
              </a:lnSpc>
              <a:spcBef>
                <a:spcPct val="25000"/>
              </a:spcBef>
              <a:spcAft>
                <a:spcPct val="25000"/>
              </a:spcAft>
              <a:buFontTx/>
              <a:buChar char="•"/>
              <a:defRPr/>
            </a:pPr>
            <a:endParaRPr lang="en-US" sz="1100" kern="0">
              <a:solidFill>
                <a:srgbClr val="000000"/>
              </a:solidFill>
              <a:latin typeface="Arial"/>
              <a:cs typeface="Arial" pitchFamily="34" charset="0"/>
            </a:endParaRPr>
          </a:p>
          <a:p>
            <a:pPr marL="342900" lvl="0" indent="-342900"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For other routine matters please get in touch with your respective function contact points such as local HR, Workplace Solutions etc</a:t>
            </a:r>
          </a:p>
          <a:p>
            <a:pPr marL="342900" lvl="0" indent="-342900" algn="just">
              <a:lnSpc>
                <a:spcPct val="80000"/>
              </a:lnSpc>
              <a:spcBef>
                <a:spcPct val="25000"/>
              </a:spcBef>
              <a:spcAft>
                <a:spcPct val="25000"/>
              </a:spcAft>
              <a:buFontTx/>
              <a:buChar char="•"/>
              <a:defRPr/>
            </a:pPr>
            <a:r>
              <a:rPr lang="en-US" sz="1100" kern="0">
                <a:solidFill>
                  <a:srgbClr val="000000"/>
                </a:solidFill>
                <a:latin typeface="Arial"/>
                <a:cs typeface="Arial" pitchFamily="34" charset="0"/>
              </a:rPr>
              <a:t>ASOC is available </a:t>
            </a:r>
            <a:r>
              <a:rPr lang="en-US" sz="1100" b="1" kern="0">
                <a:solidFill>
                  <a:srgbClr val="000000"/>
                </a:solidFill>
                <a:latin typeface="Arial"/>
                <a:cs typeface="Arial" pitchFamily="34" charset="0"/>
              </a:rPr>
              <a:t>24 hours a day, seven days a week,</a:t>
            </a:r>
            <a:r>
              <a:rPr lang="en-US" sz="1100" kern="0">
                <a:solidFill>
                  <a:srgbClr val="000000"/>
                </a:solidFill>
                <a:latin typeface="Arial"/>
                <a:cs typeface="Arial" pitchFamily="34" charset="0"/>
              </a:rPr>
              <a:t> 365 days a year at +1.202.728.0645. From India you can dial </a:t>
            </a:r>
            <a:r>
              <a:rPr lang="en-US" sz="1100" b="1" kern="0">
                <a:solidFill>
                  <a:srgbClr val="000000"/>
                </a:solidFill>
                <a:latin typeface="Arial"/>
                <a:cs typeface="Arial" pitchFamily="34" charset="0"/>
              </a:rPr>
              <a:t>+91.80.4106 2762 (ASOC) </a:t>
            </a:r>
          </a:p>
        </p:txBody>
      </p:sp>
      <p:sp>
        <p:nvSpPr>
          <p:cNvPr id="10" name="Rectangle 9">
            <a:extLst>
              <a:ext uri="{FF2B5EF4-FFF2-40B4-BE49-F238E27FC236}">
                <a16:creationId xmlns:a16="http://schemas.microsoft.com/office/drawing/2014/main" id="{A863486B-6597-4051-B2E8-DECF004A1995}"/>
              </a:ext>
            </a:extLst>
          </p:cNvPr>
          <p:cNvSpPr/>
          <p:nvPr/>
        </p:nvSpPr>
        <p:spPr>
          <a:xfrm>
            <a:off x="6555311" y="1638573"/>
            <a:ext cx="5036467" cy="4154984"/>
          </a:xfrm>
          <a:prstGeom prst="rect">
            <a:avLst/>
          </a:prstGeom>
        </p:spPr>
        <p:txBody>
          <a:bodyPr wrap="square">
            <a:spAutoFit/>
          </a:bodyPr>
          <a:lstStyle/>
          <a:p>
            <a:pPr lvl="0" fontAlgn="base">
              <a:spcBef>
                <a:spcPct val="0"/>
              </a:spcBef>
              <a:spcAft>
                <a:spcPct val="0"/>
              </a:spcAft>
              <a:defRPr/>
            </a:pPr>
            <a:r>
              <a:rPr lang="en-AU" sz="1100">
                <a:solidFill>
                  <a:srgbClr val="000000"/>
                </a:solidFill>
                <a:latin typeface="Arial" pitchFamily="34" charset="0"/>
                <a:cs typeface="Arial" pitchFamily="34" charset="0"/>
              </a:rPr>
              <a:t>It has been bought to our attention that there have been some incidents of Accenture employees  recently received a hoax call from someone claiming to be from Department of Immigration.  The caller claimed that the individual’s immigration documents were not in order, and requested that a large sum of money be deposited to resolve the issue.</a:t>
            </a:r>
            <a:endParaRPr lang="en-US" sz="1100">
              <a:solidFill>
                <a:srgbClr val="000000"/>
              </a:solidFill>
              <a:latin typeface="Arial" pitchFamily="34" charset="0"/>
              <a:cs typeface="Arial" pitchFamily="34" charset="0"/>
            </a:endParaRPr>
          </a:p>
          <a:p>
            <a:pPr lvl="0" fontAlgn="base">
              <a:spcBef>
                <a:spcPct val="0"/>
              </a:spcBef>
              <a:spcAft>
                <a:spcPct val="0"/>
              </a:spcAft>
              <a:defRPr/>
            </a:pPr>
            <a:endParaRPr lang="en-AU" sz="1100">
              <a:solidFill>
                <a:srgbClr val="000000"/>
              </a:solidFill>
              <a:latin typeface="Arial" pitchFamily="34" charset="0"/>
              <a:cs typeface="Arial" pitchFamily="34" charset="0"/>
            </a:endParaRPr>
          </a:p>
          <a:p>
            <a:pPr lvl="0" fontAlgn="base">
              <a:spcBef>
                <a:spcPct val="0"/>
              </a:spcBef>
              <a:spcAft>
                <a:spcPct val="0"/>
              </a:spcAft>
              <a:defRPr/>
            </a:pPr>
            <a:endParaRPr lang="en-AU" sz="1100">
              <a:solidFill>
                <a:srgbClr val="000000"/>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If you receive a call from someone claiming to represent the government or any of its agencies, please do the following:</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Take the caller’s name, designation and contact details</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Explain you will return the call after consultation with Accenture’s immigration team</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Do not provide any personal bank account information or other financial information</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Do not agree to make any payments or wire transfers</a:t>
            </a:r>
            <a:endParaRPr lang="en-US" sz="1100">
              <a:solidFill>
                <a:srgbClr val="000000"/>
              </a:solidFill>
              <a:latin typeface="Arial" pitchFamily="34" charset="0"/>
              <a:cs typeface="Arial" pitchFamily="34" charset="0"/>
            </a:endParaRPr>
          </a:p>
          <a:p>
            <a:pPr marL="285750" lvl="0" indent="-285750" fontAlgn="base">
              <a:spcBef>
                <a:spcPct val="0"/>
              </a:spcBef>
              <a:spcAft>
                <a:spcPct val="0"/>
              </a:spcAft>
              <a:buFont typeface="Arial" panose="020B0604020202020204" pitchFamily="34" charset="0"/>
              <a:buChar char="•"/>
              <a:defRPr/>
            </a:pPr>
            <a:r>
              <a:rPr lang="en-AU" sz="1100">
                <a:solidFill>
                  <a:srgbClr val="000000"/>
                </a:solidFill>
                <a:latin typeface="Arial" pitchFamily="34" charset="0"/>
                <a:cs typeface="Arial" pitchFamily="34" charset="0"/>
              </a:rPr>
              <a:t>If you believe you have received a hoax call please let us know so that we can monitor the impact for Accenture.   </a:t>
            </a:r>
            <a:endParaRPr lang="en-US" sz="1100">
              <a:solidFill>
                <a:srgbClr val="000000"/>
              </a:solidFill>
              <a:latin typeface="Arial" pitchFamily="34" charset="0"/>
              <a:cs typeface="Arial" pitchFamily="34" charset="0"/>
            </a:endParaRPr>
          </a:p>
          <a:p>
            <a:pPr lvl="0" fontAlgn="base">
              <a:spcBef>
                <a:spcPct val="0"/>
              </a:spcBef>
              <a:spcAft>
                <a:spcPct val="0"/>
              </a:spcAft>
              <a:defRPr/>
            </a:pPr>
            <a:endParaRPr lang="en-AU" sz="1100" b="1">
              <a:solidFill>
                <a:srgbClr val="000000"/>
              </a:solidFill>
              <a:latin typeface="Arial" pitchFamily="34" charset="0"/>
              <a:cs typeface="Arial" pitchFamily="34" charset="0"/>
            </a:endParaRPr>
          </a:p>
          <a:p>
            <a:pPr lvl="0" fontAlgn="base">
              <a:spcBef>
                <a:spcPct val="0"/>
              </a:spcBef>
              <a:spcAft>
                <a:spcPct val="0"/>
              </a:spcAft>
              <a:defRPr/>
            </a:pPr>
            <a:endParaRPr lang="en-AU" sz="1100" b="1">
              <a:solidFill>
                <a:srgbClr val="000000"/>
              </a:solidFill>
              <a:latin typeface="Arial" pitchFamily="34" charset="0"/>
              <a:cs typeface="Arial" pitchFamily="34" charset="0"/>
            </a:endParaRPr>
          </a:p>
          <a:p>
            <a:pPr lvl="0" fontAlgn="base">
              <a:spcBef>
                <a:spcPct val="0"/>
              </a:spcBef>
              <a:spcAft>
                <a:spcPct val="0"/>
              </a:spcAft>
              <a:defRPr/>
            </a:pPr>
            <a:r>
              <a:rPr lang="en-AU" sz="1100" b="1">
                <a:solidFill>
                  <a:srgbClr val="000000"/>
                </a:solidFill>
                <a:latin typeface="Arial" pitchFamily="34" charset="0"/>
                <a:cs typeface="Arial" pitchFamily="34" charset="0"/>
              </a:rPr>
              <a:t>Contact details:</a:t>
            </a:r>
            <a:r>
              <a:rPr lang="en-AU" sz="1100">
                <a:solidFill>
                  <a:srgbClr val="000000"/>
                </a:solidFill>
                <a:latin typeface="Arial" pitchFamily="34" charset="0"/>
                <a:cs typeface="Arial" pitchFamily="34" charset="0"/>
              </a:rPr>
              <a:t> </a:t>
            </a:r>
            <a:endParaRPr lang="en-US" sz="1100">
              <a:solidFill>
                <a:srgbClr val="000000"/>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People Mobility </a:t>
            </a:r>
            <a:r>
              <a:rPr lang="en-US" sz="1100" b="1" u="sng">
                <a:latin typeface="Arial" panose="020B0604020202020204" pitchFamily="34" charset="0"/>
                <a:cs typeface="Arial" panose="020B0604020202020204" pitchFamily="34" charset="0"/>
                <a:hlinkClick r:id="rId3"/>
              </a:rPr>
              <a:t>Service Now Tool </a:t>
            </a:r>
            <a:endParaRPr lang="en-US" sz="1100" u="sng">
              <a:solidFill>
                <a:srgbClr val="0000FF"/>
              </a:solidFill>
              <a:latin typeface="Arial" pitchFamily="34" charset="0"/>
              <a:cs typeface="Arial" pitchFamily="34" charset="0"/>
            </a:endParaRPr>
          </a:p>
          <a:p>
            <a:pPr lvl="0" fontAlgn="base">
              <a:spcBef>
                <a:spcPct val="0"/>
              </a:spcBef>
              <a:spcAft>
                <a:spcPct val="0"/>
              </a:spcAft>
              <a:defRPr/>
            </a:pPr>
            <a:r>
              <a:rPr lang="en-AU" sz="1100">
                <a:solidFill>
                  <a:srgbClr val="000000"/>
                </a:solidFill>
                <a:latin typeface="Arial" pitchFamily="34" charset="0"/>
                <a:cs typeface="Arial" pitchFamily="34" charset="0"/>
              </a:rPr>
              <a:t>Please also report any such calls that you suspect to be fraudulent to the Global Asset Protection Hotline: +1 202 728 0645 (staffed 24/7) or via email: </a:t>
            </a:r>
            <a:r>
              <a:rPr lang="en-AU" sz="1100" u="sng">
                <a:solidFill>
                  <a:srgbClr val="0000FF"/>
                </a:solidFill>
                <a:latin typeface="Arial" pitchFamily="34" charset="0"/>
                <a:cs typeface="Arial" pitchFamily="34" charset="0"/>
              </a:rPr>
              <a:t>asset_protection@accenture.com</a:t>
            </a:r>
            <a:endParaRPr lang="en-US" sz="1100" u="sng">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0544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9E3FBE-688C-4617-8983-88E2E5B2870A}"/>
              </a:ext>
            </a:extLst>
          </p:cNvPr>
          <p:cNvPicPr>
            <a:picLocks noChangeAspect="1"/>
          </p:cNvPicPr>
          <p:nvPr/>
        </p:nvPicPr>
        <p:blipFill>
          <a:blip r:embed="rId2"/>
          <a:stretch>
            <a:fillRect/>
          </a:stretch>
        </p:blipFill>
        <p:spPr>
          <a:xfrm>
            <a:off x="10579925" y="761331"/>
            <a:ext cx="860235" cy="579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AE1688C1-EFB7-4534-8003-7D1215BB5F38}"/>
              </a:ext>
            </a:extLst>
          </p:cNvPr>
          <p:cNvSpPr txBox="1"/>
          <p:nvPr/>
        </p:nvSpPr>
        <p:spPr>
          <a:xfrm>
            <a:off x="186100" y="895211"/>
            <a:ext cx="10055180" cy="854080"/>
          </a:xfrm>
          <a:prstGeom prst="rect">
            <a:avLst/>
          </a:prstGeom>
          <a:noFill/>
        </p:spPr>
        <p:txBody>
          <a:bodyPr wrap="square" rtlCol="0">
            <a:spAutoFit/>
          </a:bodyPr>
          <a:lstStyle/>
          <a:p>
            <a:pPr algn="just"/>
            <a:r>
              <a:rPr lang="en-US" sz="1200" dirty="0">
                <a:solidFill>
                  <a:srgbClr val="000000"/>
                </a:solidFill>
                <a:latin typeface="Arial" pitchFamily="34" charset="0"/>
                <a:cs typeface="Arial" pitchFamily="34" charset="0"/>
              </a:rPr>
              <a:t>Below are the examples of an</a:t>
            </a:r>
            <a:r>
              <a:rPr lang="en-US" sz="1200" dirty="0">
                <a:solidFill>
                  <a:srgbClr val="000000"/>
                </a:solidFill>
                <a:latin typeface="Arial"/>
              </a:rPr>
              <a:t> </a:t>
            </a:r>
            <a:r>
              <a:rPr lang="en-US" sz="1200" b="1" u="sng" dirty="0">
                <a:solidFill>
                  <a:srgbClr val="000000"/>
                </a:solidFill>
                <a:latin typeface="Arial"/>
              </a:rPr>
              <a:t>actual email</a:t>
            </a:r>
            <a:r>
              <a:rPr lang="en-US" sz="1200" dirty="0">
                <a:solidFill>
                  <a:srgbClr val="000000"/>
                </a:solidFill>
                <a:latin typeface="Arial"/>
              </a:rPr>
              <a:t> </a:t>
            </a:r>
            <a:r>
              <a:rPr lang="en-US" sz="1200" dirty="0">
                <a:solidFill>
                  <a:srgbClr val="000000"/>
                </a:solidFill>
                <a:latin typeface="Arial" pitchFamily="34" charset="0"/>
                <a:cs typeface="Arial" pitchFamily="34" charset="0"/>
              </a:rPr>
              <a:t>(employee’s info has been changed) that was received by a GCP employee. </a:t>
            </a:r>
            <a:r>
              <a:rPr lang="en-US" sz="1200" b="1" u="sng" dirty="0">
                <a:solidFill>
                  <a:srgbClr val="000000"/>
                </a:solidFill>
                <a:latin typeface="Arial"/>
              </a:rPr>
              <a:t>This is a Phishing Email</a:t>
            </a:r>
            <a:r>
              <a:rPr lang="en-US" sz="1200" dirty="0">
                <a:solidFill>
                  <a:srgbClr val="000000"/>
                </a:solidFill>
                <a:latin typeface="Arial"/>
              </a:rPr>
              <a:t>. </a:t>
            </a:r>
            <a:r>
              <a:rPr lang="en-US" sz="1200" dirty="0">
                <a:solidFill>
                  <a:srgbClr val="000000"/>
                </a:solidFill>
                <a:latin typeface="Arial" pitchFamily="34" charset="0"/>
                <a:cs typeface="Arial" pitchFamily="34" charset="0"/>
              </a:rPr>
              <a:t>If you receive an email like this, or any type of suspicious email, please report it immediately!  You can report the email by clicking on the “Report Phishing” icon in Outlook</a:t>
            </a:r>
            <a:r>
              <a:rPr lang="en-US" sz="1200" dirty="0">
                <a:solidFill>
                  <a:srgbClr val="000000"/>
                </a:solidFill>
                <a:latin typeface="Arial"/>
              </a:rPr>
              <a:t>. </a:t>
            </a:r>
            <a:r>
              <a:rPr lang="en-US" sz="1200" b="1" u="sng" dirty="0">
                <a:solidFill>
                  <a:srgbClr val="000000"/>
                </a:solidFill>
                <a:latin typeface="Arial"/>
              </a:rPr>
              <a:t>Do Not click on any of the links in the email</a:t>
            </a:r>
            <a:r>
              <a:rPr lang="en-US" sz="1200" dirty="0">
                <a:solidFill>
                  <a:srgbClr val="000000"/>
                </a:solidFill>
                <a:latin typeface="Arial"/>
              </a:rPr>
              <a:t>.</a:t>
            </a:r>
          </a:p>
          <a:p>
            <a:endParaRPr lang="en-US" sz="1350" dirty="0">
              <a:solidFill>
                <a:srgbClr val="000000"/>
              </a:solidFill>
              <a:latin typeface="Arial"/>
            </a:endParaRPr>
          </a:p>
        </p:txBody>
      </p:sp>
      <p:cxnSp>
        <p:nvCxnSpPr>
          <p:cNvPr id="5" name="Straight Connector 4">
            <a:extLst>
              <a:ext uri="{FF2B5EF4-FFF2-40B4-BE49-F238E27FC236}">
                <a16:creationId xmlns:a16="http://schemas.microsoft.com/office/drawing/2014/main" id="{9677EAD3-9F92-4DB8-97FA-451E52CAD809}"/>
              </a:ext>
            </a:extLst>
          </p:cNvPr>
          <p:cNvCxnSpPr>
            <a:cxnSpLocks/>
          </p:cNvCxnSpPr>
          <p:nvPr/>
        </p:nvCxnSpPr>
        <p:spPr>
          <a:xfrm flipH="1">
            <a:off x="0" y="1749291"/>
            <a:ext cx="12110721" cy="0"/>
          </a:xfrm>
          <a:prstGeom prst="line">
            <a:avLst/>
          </a:prstGeom>
          <a:ln>
            <a:prstDash val="sysDot"/>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F340E1DF-15DD-4EE6-965E-D26F1141F2E5}"/>
              </a:ext>
            </a:extLst>
          </p:cNvPr>
          <p:cNvPicPr>
            <a:picLocks noChangeAspect="1"/>
          </p:cNvPicPr>
          <p:nvPr/>
        </p:nvPicPr>
        <p:blipFill>
          <a:blip r:embed="rId3"/>
          <a:stretch>
            <a:fillRect/>
          </a:stretch>
        </p:blipFill>
        <p:spPr>
          <a:xfrm>
            <a:off x="186100" y="1960748"/>
            <a:ext cx="5666053" cy="4358771"/>
          </a:xfrm>
          <a:prstGeom prst="rect">
            <a:avLst/>
          </a:prstGeom>
        </p:spPr>
      </p:pic>
      <p:cxnSp>
        <p:nvCxnSpPr>
          <p:cNvPr id="12" name="Straight Connector 11">
            <a:extLst>
              <a:ext uri="{FF2B5EF4-FFF2-40B4-BE49-F238E27FC236}">
                <a16:creationId xmlns:a16="http://schemas.microsoft.com/office/drawing/2014/main" id="{F73CB465-63F6-4853-9386-48B5F3E7D512}"/>
              </a:ext>
            </a:extLst>
          </p:cNvPr>
          <p:cNvCxnSpPr>
            <a:cxnSpLocks/>
          </p:cNvCxnSpPr>
          <p:nvPr/>
        </p:nvCxnSpPr>
        <p:spPr>
          <a:xfrm flipV="1">
            <a:off x="6096000" y="1960749"/>
            <a:ext cx="1" cy="4714371"/>
          </a:xfrm>
          <a:prstGeom prst="line">
            <a:avLst/>
          </a:prstGeom>
          <a:ln>
            <a:prstDash val="lgDashDotDot"/>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4A1776E1-B00D-4D1C-B3AE-7AB4306CA2F0}"/>
              </a:ext>
            </a:extLst>
          </p:cNvPr>
          <p:cNvPicPr>
            <a:picLocks noChangeAspect="1"/>
          </p:cNvPicPr>
          <p:nvPr/>
        </p:nvPicPr>
        <p:blipFill>
          <a:blip r:embed="rId4"/>
          <a:stretch>
            <a:fillRect/>
          </a:stretch>
        </p:blipFill>
        <p:spPr>
          <a:xfrm>
            <a:off x="6289048" y="1960748"/>
            <a:ext cx="5852152" cy="4714363"/>
          </a:xfrm>
          <a:prstGeom prst="rect">
            <a:avLst/>
          </a:prstGeom>
        </p:spPr>
      </p:pic>
      <p:sp>
        <p:nvSpPr>
          <p:cNvPr id="9" name="Rectangle 2">
            <a:extLst>
              <a:ext uri="{FF2B5EF4-FFF2-40B4-BE49-F238E27FC236}">
                <a16:creationId xmlns:a16="http://schemas.microsoft.com/office/drawing/2014/main" id="{C3D4D49A-99F1-4416-AB4B-186CED7B8A4F}"/>
              </a:ext>
            </a:extLst>
          </p:cNvPr>
          <p:cNvSpPr txBox="1">
            <a:spLocks noChangeArrowheads="1"/>
          </p:cNvSpPr>
          <p:nvPr/>
        </p:nvSpPr>
        <p:spPr>
          <a:xfrm>
            <a:off x="478536" y="260151"/>
            <a:ext cx="8077200" cy="627062"/>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400" fontAlgn="base">
              <a:spcAft>
                <a:spcPct val="0"/>
              </a:spcAft>
              <a:defRPr/>
            </a:pPr>
            <a:r>
              <a:rPr lang="en-US" sz="2400">
                <a:solidFill>
                  <a:srgbClr val="000000"/>
                </a:solidFill>
                <a:latin typeface="Arial Black" panose="020B0A04020102020204" pitchFamily="34" charset="0"/>
                <a:cs typeface="Arial" pitchFamily="34" charset="0"/>
              </a:rPr>
              <a:t>Phishing Mail Alert</a:t>
            </a:r>
            <a:endParaRPr lang="en-GB" sz="2400">
              <a:solidFill>
                <a:srgbClr val="000000"/>
              </a:solidFill>
              <a:latin typeface="Arial Black" panose="020B0A04020102020204" pitchFamily="34" charset="0"/>
              <a:cs typeface="Arial" pitchFamily="34" charset="0"/>
            </a:endParaRPr>
          </a:p>
        </p:txBody>
      </p:sp>
      <p:cxnSp>
        <p:nvCxnSpPr>
          <p:cNvPr id="8" name="Straight Connector 7">
            <a:extLst>
              <a:ext uri="{FF2B5EF4-FFF2-40B4-BE49-F238E27FC236}">
                <a16:creationId xmlns:a16="http://schemas.microsoft.com/office/drawing/2014/main" id="{9FF4B1C3-EC26-49BF-B024-599FA84653FD}"/>
              </a:ext>
            </a:extLst>
          </p:cNvPr>
          <p:cNvCxnSpPr/>
          <p:nvPr/>
        </p:nvCxnSpPr>
        <p:spPr>
          <a:xfrm>
            <a:off x="0" y="761331"/>
            <a:ext cx="121412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3073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rgbClr val="000000"/>
                </a:solidFill>
                <a:latin typeface="Arial Black" panose="020B0A04020102020204" pitchFamily="34" charset="0"/>
                <a:cs typeface="Arial" pitchFamily="34" charset="0"/>
              </a:rPr>
              <a:t>To-do’s at the time of Medical Emergency </a:t>
            </a:r>
            <a:endParaRPr lang="en-GB" sz="2400">
              <a:solidFill>
                <a:srgbClr val="000000"/>
              </a:solidFill>
              <a:latin typeface="Arial Black" panose="020B0A04020102020204" pitchFamily="34" charset="0"/>
              <a:cs typeface="Arial" pitchFamily="34" charset="0"/>
            </a:endParaRPr>
          </a:p>
        </p:txBody>
      </p:sp>
      <p:sp>
        <p:nvSpPr>
          <p:cNvPr id="6" name="Rounded Rectangle 5"/>
          <p:cNvSpPr/>
          <p:nvPr/>
        </p:nvSpPr>
        <p:spPr>
          <a:xfrm>
            <a:off x="610771" y="1113106"/>
            <a:ext cx="10488637" cy="5161957"/>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3" name="Rectangle 2">
            <a:extLst>
              <a:ext uri="{FF2B5EF4-FFF2-40B4-BE49-F238E27FC236}">
                <a16:creationId xmlns:a16="http://schemas.microsoft.com/office/drawing/2014/main" id="{37CA0B84-F73B-422B-AACD-F5D48BFF2AD7}"/>
              </a:ext>
            </a:extLst>
          </p:cNvPr>
          <p:cNvSpPr/>
          <p:nvPr/>
        </p:nvSpPr>
        <p:spPr>
          <a:xfrm>
            <a:off x="928343" y="1316539"/>
            <a:ext cx="9945983" cy="4377545"/>
          </a:xfrm>
          <a:prstGeom prst="rect">
            <a:avLst/>
          </a:prstGeom>
        </p:spPr>
        <p:txBody>
          <a:bodyPr wrap="square">
            <a:spAutoFit/>
          </a:bodyPr>
          <a:lstStyle/>
          <a:p>
            <a:pPr lvl="0" fontAlgn="base">
              <a:lnSpc>
                <a:spcPct val="150000"/>
              </a:lnSpc>
              <a:spcAft>
                <a:spcPct val="0"/>
              </a:spcAft>
              <a:defRPr/>
            </a:pPr>
            <a:r>
              <a:rPr lang="en-IN" sz="1100" b="1" u="sng" dirty="0">
                <a:solidFill>
                  <a:srgbClr val="000000"/>
                </a:solidFill>
                <a:latin typeface="Arial" pitchFamily="34" charset="0"/>
                <a:cs typeface="Arial" pitchFamily="34" charset="0"/>
              </a:rPr>
              <a:t>Important points to be followed in case of medical emergency or any unforeseen event happens with Employee or dependents (Spouse and Children)</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Employees are required to keep the local HR and GCP HR informed about the situation apart from Project Manager / Project MD and Global Asset team. For Global Asset team details refer to the ASOC slide</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The HR team and GCP Operations team will ensure that immediate assistance is provided by looping the right </a:t>
            </a:r>
            <a:r>
              <a:rPr lang="en-IN" sz="1100" dirty="0" err="1">
                <a:solidFill>
                  <a:srgbClr val="000000"/>
                </a:solidFill>
                <a:latin typeface="Arial" pitchFamily="34" charset="0"/>
                <a:cs typeface="Arial" pitchFamily="34" charset="0"/>
              </a:rPr>
              <a:t>PoC</a:t>
            </a:r>
            <a:r>
              <a:rPr lang="en-IN" sz="1100" dirty="0">
                <a:solidFill>
                  <a:srgbClr val="000000"/>
                </a:solidFill>
                <a:latin typeface="Arial" pitchFamily="34" charset="0"/>
                <a:cs typeface="Arial" pitchFamily="34" charset="0"/>
              </a:rPr>
              <a:t> hence please restrict the email chain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Please make sure that the employee is attended by an immediate family member ( where applicable spouse) as soon as possible, Someone who is a dependent or family member need to provide sign off on medical procedures and next steps</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Do not offer a position or take any decision if you are not authorized.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Updates needs to be shared with GCP HR, Operations team, Local HR and GAP team so that they can monitor the situation and assistance can be provided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Only the family member or the authorized Point of Contact should interact with Doctors and other authorities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Communication to the extended family member should be initiated by the authorized Point of Contact appointed by Accenture </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Approval from the respective leadership is required before considering or approving any costs</a:t>
            </a:r>
            <a:endParaRPr lang="en-US" sz="1100" dirty="0">
              <a:solidFill>
                <a:srgbClr val="000000"/>
              </a:solidFill>
              <a:latin typeface="Arial" pitchFamily="34" charset="0"/>
              <a:cs typeface="Arial" pitchFamily="34" charset="0"/>
            </a:endParaRPr>
          </a:p>
          <a:p>
            <a:pPr marL="285750" lvl="0" indent="-285750" fontAlgn="base">
              <a:lnSpc>
                <a:spcPct val="150000"/>
              </a:lnSpc>
              <a:spcAft>
                <a:spcPct val="0"/>
              </a:spcAft>
              <a:buFont typeface="Arial" panose="020B0604020202020204" pitchFamily="34" charset="0"/>
              <a:buChar char="•"/>
              <a:defRPr/>
            </a:pPr>
            <a:r>
              <a:rPr lang="en-IN" sz="1100" dirty="0">
                <a:solidFill>
                  <a:srgbClr val="000000"/>
                </a:solidFill>
                <a:latin typeface="Arial" pitchFamily="34" charset="0"/>
                <a:cs typeface="Arial" pitchFamily="34" charset="0"/>
              </a:rPr>
              <a:t>Please comply and co-operate with the authorities of the law and medical professional</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dirty="0">
                <a:solidFill>
                  <a:srgbClr val="000000"/>
                </a:solidFill>
                <a:latin typeface="Arial" pitchFamily="34" charset="0"/>
                <a:cs typeface="Arial" pitchFamily="34" charset="0"/>
              </a:rPr>
              <a:t> </a:t>
            </a:r>
            <a:endParaRPr lang="en-US" sz="1100" dirty="0">
              <a:solidFill>
                <a:srgbClr val="000000"/>
              </a:solidFill>
              <a:latin typeface="Arial" pitchFamily="34" charset="0"/>
              <a:cs typeface="Arial" pitchFamily="34" charset="0"/>
            </a:endParaRPr>
          </a:p>
          <a:p>
            <a:pPr lvl="0" fontAlgn="base">
              <a:lnSpc>
                <a:spcPct val="150000"/>
              </a:lnSpc>
              <a:spcAft>
                <a:spcPct val="0"/>
              </a:spcAft>
              <a:defRPr/>
            </a:pPr>
            <a:r>
              <a:rPr lang="en-IN" sz="1100" b="1" dirty="0">
                <a:solidFill>
                  <a:srgbClr val="000000"/>
                </a:solidFill>
                <a:latin typeface="Arial" pitchFamily="34" charset="0"/>
                <a:cs typeface="Arial" pitchFamily="34" charset="0"/>
              </a:rPr>
              <a:t>For any further clarification, please connect with </a:t>
            </a:r>
            <a:r>
              <a:rPr lang="en-IN" sz="1100" b="1" dirty="0">
                <a:solidFill>
                  <a:srgbClr val="000000"/>
                </a:solidFill>
                <a:latin typeface="Arial" pitchFamily="34" charset="0"/>
                <a:cs typeface="Arial" pitchFamily="34" charset="0"/>
                <a:hlinkClick r:id="rId3"/>
              </a:rPr>
              <a:t>bharani.bs@accenture.com</a:t>
            </a:r>
            <a:r>
              <a:rPr lang="en-IN" sz="1100" b="1" dirty="0">
                <a:solidFill>
                  <a:srgbClr val="000000"/>
                </a:solidFill>
                <a:latin typeface="Arial" pitchFamily="34" charset="0"/>
                <a:cs typeface="Arial" pitchFamily="34" charset="0"/>
              </a:rPr>
              <a:t> from GCP Operations team</a:t>
            </a:r>
            <a:r>
              <a:rPr lang="en-IN" sz="1100" dirty="0">
                <a:solidFill>
                  <a:srgbClr val="000000"/>
                </a:solidFill>
                <a:latin typeface="Arial" pitchFamily="34" charset="0"/>
                <a:cs typeface="Arial" pitchFamily="34" charset="0"/>
              </a:rPr>
              <a:t>.</a:t>
            </a:r>
            <a:endParaRPr lang="en-US" sz="11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79035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78536" y="260151"/>
            <a:ext cx="8077200" cy="627062"/>
          </a:xfrm>
        </p:spPr>
        <p:txBody>
          <a:bodyPr>
            <a:normAutofit/>
          </a:bodyPr>
          <a:lstStyle/>
          <a:p>
            <a:pPr lvl="0" defTabSz="914400" fontAlgn="base">
              <a:spcAft>
                <a:spcPct val="0"/>
              </a:spcAft>
              <a:defRPr/>
            </a:pPr>
            <a:r>
              <a:rPr lang="en-US" sz="2400">
                <a:solidFill>
                  <a:schemeClr val="tx1"/>
                </a:solidFill>
                <a:latin typeface="Arial Black" panose="020B0A04020102020204" pitchFamily="34" charset="0"/>
              </a:rPr>
              <a:t>Lease Breakage Cost</a:t>
            </a:r>
            <a:endParaRPr lang="en-GB" sz="2400">
              <a:solidFill>
                <a:schemeClr val="tx1"/>
              </a:solidFill>
              <a:latin typeface="Arial Black" panose="020B0A04020102020204" pitchFamily="34" charset="0"/>
              <a:cs typeface="Arial" pitchFamily="34" charset="0"/>
            </a:endParaRPr>
          </a:p>
        </p:txBody>
      </p:sp>
      <p:sp>
        <p:nvSpPr>
          <p:cNvPr id="6" name="Rounded Rectangle 5"/>
          <p:cNvSpPr/>
          <p:nvPr/>
        </p:nvSpPr>
        <p:spPr>
          <a:xfrm>
            <a:off x="596703" y="1629962"/>
            <a:ext cx="10896602" cy="4487712"/>
          </a:xfrm>
          <a:prstGeom prst="roundRect">
            <a:avLst/>
          </a:prstGeom>
          <a:noFill/>
          <a:ln w="317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cxnSp>
        <p:nvCxnSpPr>
          <p:cNvPr id="7" name="Straight Connector 6">
            <a:extLst>
              <a:ext uri="{FF2B5EF4-FFF2-40B4-BE49-F238E27FC236}">
                <a16:creationId xmlns:a16="http://schemas.microsoft.com/office/drawing/2014/main" id="{F95E1142-4614-40C0-AEF1-A42D5017FE2B}"/>
              </a:ext>
            </a:extLst>
          </p:cNvPr>
          <p:cNvCxnSpPr/>
          <p:nvPr/>
        </p:nvCxnSpPr>
        <p:spPr>
          <a:xfrm>
            <a:off x="0" y="74371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DF94B7E-8ACB-4DAF-9CC8-204777C5D7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333891-D5E7-4C7B-BF1D-E855E53CB5A8}" type="slidenum">
              <a:rPr kumimoji="0" lang="en-US" sz="900" b="0" i="0" u="none" strike="noStrike" kern="1200" cap="none" spc="0" normalizeH="0" baseline="0" noProof="0" smtClean="0">
                <a:ln>
                  <a:noFill/>
                </a:ln>
                <a:solidFill>
                  <a:srgbClr val="5FCBEF"/>
                </a:solidFill>
                <a:effectLst/>
                <a:uLnTx/>
                <a:uFillTx/>
                <a:latin typeface="Trebuchet MS" panose="020B0603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a:ln>
                <a:noFill/>
              </a:ln>
              <a:solidFill>
                <a:srgbClr val="5FCBEF"/>
              </a:solidFill>
              <a:effectLst/>
              <a:uLnTx/>
              <a:uFillTx/>
              <a:latin typeface="Trebuchet MS" panose="020B0603020202020204"/>
              <a:ea typeface="+mn-ea"/>
              <a:cs typeface="+mn-cs"/>
            </a:endParaRPr>
          </a:p>
        </p:txBody>
      </p:sp>
      <p:sp>
        <p:nvSpPr>
          <p:cNvPr id="4" name="Rectangle 3">
            <a:extLst>
              <a:ext uri="{FF2B5EF4-FFF2-40B4-BE49-F238E27FC236}">
                <a16:creationId xmlns:a16="http://schemas.microsoft.com/office/drawing/2014/main" id="{2EC80FF2-4FBC-4BDE-8DB1-7BA4BE22151B}"/>
              </a:ext>
            </a:extLst>
          </p:cNvPr>
          <p:cNvSpPr/>
          <p:nvPr/>
        </p:nvSpPr>
        <p:spPr>
          <a:xfrm>
            <a:off x="781108" y="1773462"/>
            <a:ext cx="10488637" cy="4203395"/>
          </a:xfrm>
          <a:prstGeom prst="rect">
            <a:avLst/>
          </a:prstGeom>
        </p:spPr>
        <p:txBody>
          <a:bodyPr wrap="square">
            <a:spAutoFit/>
          </a:bodyPr>
          <a:lstStyle/>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In all cases where costs are incurred by the employee due to earlier than planned termination of the assignment, these will be absorbed by the project releasing the resource whether or not employee has found another role elsewhere in the host country. In the case of employee initiated termination of assignments, employees are responsible for incurring lease breakage costs. This is applicable only for housing/ apartment lease and does not apply to car lease, mobile phone lease or any other such arrangements. </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1" i="0" u="sng" strike="noStrike" kern="0" cap="none" spc="0" normalizeH="0" baseline="0" noProof="0" dirty="0">
                <a:ln>
                  <a:noFill/>
                </a:ln>
                <a:solidFill>
                  <a:srgbClr val="000000"/>
                </a:solidFill>
                <a:effectLst/>
                <a:uLnTx/>
                <a:uFillTx/>
                <a:latin typeface="Arial"/>
                <a:ea typeface="+mn-ea"/>
                <a:cs typeface="+mn-cs"/>
              </a:rPr>
              <a:t>In the event of a planned end date of the GCP assignment, which is lesser than the lease period, then the below has to be adhered to:</a:t>
            </a:r>
          </a:p>
          <a:p>
            <a:pPr marL="0" marR="0" lvl="0" indent="0" algn="l" defTabSz="914400" rtl="0" eaLnBrk="1" fontAlgn="auto" latinLnBrk="0" hangingPunct="1">
              <a:lnSpc>
                <a:spcPct val="150000"/>
              </a:lnSpc>
              <a:spcBef>
                <a:spcPts val="0"/>
              </a:spcBef>
              <a:spcAft>
                <a:spcPts val="0"/>
              </a:spcAft>
              <a:buClr>
                <a:srgbClr val="3333CC"/>
              </a:buClr>
              <a:buSzTx/>
              <a:buFontTx/>
              <a:buNone/>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 </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“Before signing the agreement, the employee should inform the project on the lease agreement duration if it is greater than the planned GCP assignment duration, so that there is a mutual agreement between the project &amp; the employee with regards to picking up the cost. If the employee has not informed the project &amp; has signed the lease agreement which is greater than the planned assignment duration, then it is not mandatory for the project to pick the cost &amp; can apply discretion”</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n-ea"/>
                <a:cs typeface="+mn-cs"/>
              </a:rPr>
              <a:t>One can refer to the GCP Costing &amp; Operating guide (Link available to Level 7 &amp; above):         </a:t>
            </a:r>
            <a:r>
              <a:rPr kumimoji="0" lang="en-US" sz="1000" b="0" i="0" u="sng" strike="noStrike" kern="0" cap="none" spc="0" normalizeH="0" baseline="0" noProof="0" dirty="0">
                <a:ln>
                  <a:noFill/>
                </a:ln>
                <a:solidFill>
                  <a:srgbClr val="333399"/>
                </a:solidFill>
                <a:effectLst/>
                <a:uLnTx/>
                <a:uFillTx/>
                <a:latin typeface="Arial"/>
                <a:ea typeface="+mn-ea"/>
                <a:cs typeface="+mn-cs"/>
              </a:rPr>
              <a:t>https://sites.accenture.com/groups/DCNforTech/TopicPages/Sell%20Solution%20Planning.aspx</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S PGothic"/>
                <a:cs typeface="+mn-cs"/>
              </a:rPr>
              <a:t>Refer to the attached Navigation Guide to access the GCP Costing Guide and Rate Card</a:t>
            </a:r>
          </a:p>
          <a:p>
            <a:pPr marL="0" marR="0" lvl="0" indent="0" algn="l" defTabSz="914400" rtl="0" eaLnBrk="0" fontAlgn="base" latinLnBrk="0" hangingPunct="0">
              <a:lnSpc>
                <a:spcPct val="150000"/>
              </a:lnSpc>
              <a:spcBef>
                <a:spcPct val="20000"/>
              </a:spcBef>
              <a:spcAft>
                <a:spcPct val="0"/>
              </a:spcAft>
              <a:buClr>
                <a:srgbClr val="3333CC"/>
              </a:buClr>
              <a:buSzPct val="60000"/>
              <a:buFont typeface="Arial" panose="020B0604020202020204" pitchFamily="34" charset="0"/>
              <a:buChar char="•"/>
              <a:tabLst/>
              <a:defRPr/>
            </a:pPr>
            <a:endParaRPr kumimoji="0" lang="en-US" sz="1000" b="0" i="0" u="none" strike="noStrike" kern="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000" b="0" i="0" u="none" strike="noStrike" kern="0" cap="none" spc="0" normalizeH="0" baseline="0" noProof="0" dirty="0">
                <a:ln>
                  <a:noFill/>
                </a:ln>
                <a:solidFill>
                  <a:srgbClr val="000000"/>
                </a:solidFill>
                <a:effectLst/>
                <a:uLnTx/>
                <a:uFillTx/>
                <a:latin typeface="Arial"/>
                <a:ea typeface="MS PGothic"/>
                <a:cs typeface="+mn-cs"/>
              </a:rPr>
              <a:t>Employees are advised to sign an accommodation lease less than equal to project commitment. Employee should read the clause of Lease agreement carefully and seek consent from project before signing the lease. The project is responsible for reimbursement of lease breakage fees (for the commitment period) in cases where the project terminates the employee’s role prior to the end of the commitment period or the employee is asked to relocate to a new city for the purpose of work while on the project. </a:t>
            </a:r>
          </a:p>
        </p:txBody>
      </p:sp>
      <p:sp>
        <p:nvSpPr>
          <p:cNvPr id="8" name="TextBox 7">
            <a:extLst>
              <a:ext uri="{FF2B5EF4-FFF2-40B4-BE49-F238E27FC236}">
                <a16:creationId xmlns:a16="http://schemas.microsoft.com/office/drawing/2014/main" id="{80791143-6EA2-44DA-B5CD-8DCDE974FCFE}"/>
              </a:ext>
            </a:extLst>
          </p:cNvPr>
          <p:cNvSpPr txBox="1"/>
          <p:nvPr/>
        </p:nvSpPr>
        <p:spPr>
          <a:xfrm>
            <a:off x="781109" y="1037491"/>
            <a:ext cx="10488637" cy="592470"/>
          </a:xfrm>
          <a:prstGeom prst="rect">
            <a:avLst/>
          </a:prstGeom>
          <a:noFill/>
          <a:effectLst>
            <a:outerShdw blurRad="63500" sx="102000" sy="102000" algn="ctr"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50" b="0" i="0" u="none" strike="noStrike" kern="1200" cap="none" spc="0" normalizeH="0" baseline="0" noProof="0">
              <a:ln>
                <a:noFill/>
              </a:ln>
              <a:solidFill>
                <a:prstClr val="black"/>
              </a:solidFill>
              <a:effectLst/>
              <a:uLnTx/>
              <a:uFillTx/>
              <a:latin typeface="Trebuchet MS" panose="020B0603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Arial"/>
                <a:ea typeface="MS PGothic"/>
                <a:cs typeface="+mn-cs"/>
              </a:rPr>
              <a:t>Employees should not enter any lease with special clauses such as – in case of lease breakage the rent has to be paid till the next tenant occupies the facility. In all other scenarios like employee initiated roll off, the lease breakage should be borne by the employee</a:t>
            </a:r>
          </a:p>
        </p:txBody>
      </p:sp>
      <p:sp>
        <p:nvSpPr>
          <p:cNvPr id="9" name="Rounded Rectangle 10">
            <a:extLst>
              <a:ext uri="{FF2B5EF4-FFF2-40B4-BE49-F238E27FC236}">
                <a16:creationId xmlns:a16="http://schemas.microsoft.com/office/drawing/2014/main" id="{6B236968-C619-4830-8095-552B08253E7C}"/>
              </a:ext>
            </a:extLst>
          </p:cNvPr>
          <p:cNvSpPr/>
          <p:nvPr/>
        </p:nvSpPr>
        <p:spPr>
          <a:xfrm>
            <a:off x="781109" y="937214"/>
            <a:ext cx="2065986" cy="205052"/>
          </a:xfrm>
          <a:prstGeom prst="roundRect">
            <a:avLst/>
          </a:prstGeom>
          <a:solidFill>
            <a:srgbClr val="FF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0" name="TextBox 9">
            <a:extLst>
              <a:ext uri="{FF2B5EF4-FFF2-40B4-BE49-F238E27FC236}">
                <a16:creationId xmlns:a16="http://schemas.microsoft.com/office/drawing/2014/main" id="{95FC15EB-D001-429D-9B2E-82D217FC77C2}"/>
              </a:ext>
            </a:extLst>
          </p:cNvPr>
          <p:cNvSpPr txBox="1"/>
          <p:nvPr/>
        </p:nvSpPr>
        <p:spPr>
          <a:xfrm>
            <a:off x="917690" y="894759"/>
            <a:ext cx="1737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Trebuchet MS" panose="020B0603020202020204"/>
                <a:ea typeface="+mn-ea"/>
                <a:cs typeface="+mn-cs"/>
              </a:rPr>
              <a:t>Important Note</a:t>
            </a:r>
          </a:p>
        </p:txBody>
      </p:sp>
    </p:spTree>
    <p:extLst>
      <p:ext uri="{BB962C8B-B14F-4D97-AF65-F5344CB8AC3E}">
        <p14:creationId xmlns:p14="http://schemas.microsoft.com/office/powerpoint/2010/main" val="431257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549B1-A93D-42B4-B1DC-90ACDDFE3E3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ctrTitle"/>
          </p:nvPr>
        </p:nvSpPr>
        <p:spPr>
          <a:xfrm>
            <a:off x="353569" y="505968"/>
            <a:ext cx="8232775" cy="1162800"/>
          </a:xfrm>
        </p:spPr>
        <p:txBody>
          <a:bodyPr/>
          <a:lstStyle/>
          <a:p>
            <a:pPr>
              <a:defRPr/>
            </a:pPr>
            <a:r>
              <a:rPr lang="en-GB" sz="2800" b="1" kern="0">
                <a:solidFill>
                  <a:schemeClr val="tx1"/>
                </a:solidFill>
                <a:latin typeface="Arial Black" panose="020B0A04020102020204" pitchFamily="34" charset="0"/>
              </a:rPr>
              <a:t>ANNEXURE</a:t>
            </a:r>
            <a:br>
              <a:rPr lang="en-GB" sz="2800" b="1" kern="0">
                <a:solidFill>
                  <a:schemeClr val="tx1"/>
                </a:solidFill>
                <a:latin typeface="Arial Black" panose="020B0A04020102020204" pitchFamily="34" charset="0"/>
              </a:rPr>
            </a:br>
            <a:br>
              <a:rPr lang="en-GB" sz="2800" b="1" kern="0"/>
            </a:br>
            <a:endParaRPr lang="en-GB" sz="2800" b="1" kern="0"/>
          </a:p>
        </p:txBody>
      </p:sp>
    </p:spTree>
    <p:extLst>
      <p:ext uri="{BB962C8B-B14F-4D97-AF65-F5344CB8AC3E}">
        <p14:creationId xmlns:p14="http://schemas.microsoft.com/office/powerpoint/2010/main" val="453177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87680" y="153958"/>
            <a:ext cx="10133428" cy="627062"/>
          </a:xfrm>
        </p:spPr>
        <p:txBody>
          <a:bodyPr>
            <a:normAutofit/>
          </a:bodyPr>
          <a:lstStyle/>
          <a:p>
            <a:r>
              <a:rPr lang="en-US" sz="2000" b="0">
                <a:latin typeface="Arial Black" panose="020B0A04020102020204" pitchFamily="34" charset="0"/>
              </a:rPr>
              <a:t>Snapshot &amp; Info- Payslip, People Mobility Gateway &amp; Language Training</a:t>
            </a:r>
            <a:endParaRPr lang="en-US" sz="2000" b="0">
              <a:solidFill>
                <a:srgbClr val="FF6600"/>
              </a:solidFill>
              <a:latin typeface="Arial Black" panose="020B0A04020102020204" pitchFamily="34" charset="0"/>
            </a:endParaRPr>
          </a:p>
        </p:txBody>
      </p:sp>
      <p:sp>
        <p:nvSpPr>
          <p:cNvPr id="3" name="Rectangle 2">
            <a:extLst>
              <a:ext uri="{FF2B5EF4-FFF2-40B4-BE49-F238E27FC236}">
                <a16:creationId xmlns:a16="http://schemas.microsoft.com/office/drawing/2014/main" id="{D566FF9B-3B64-4BC4-BC9C-467485FBCC19}"/>
              </a:ext>
            </a:extLst>
          </p:cNvPr>
          <p:cNvSpPr/>
          <p:nvPr/>
        </p:nvSpPr>
        <p:spPr>
          <a:xfrm>
            <a:off x="191755" y="5406801"/>
            <a:ext cx="11707637" cy="1347567"/>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marL="0" lvl="1" indent="0" algn="just">
              <a:lnSpc>
                <a:spcPct val="95000"/>
              </a:lnSpc>
              <a:spcBef>
                <a:spcPct val="25000"/>
              </a:spcBef>
              <a:spcAft>
                <a:spcPct val="25000"/>
              </a:spcAft>
              <a:buClr>
                <a:prstClr val="black"/>
              </a:buClr>
              <a:buNone/>
            </a:pPr>
            <a:endParaRPr lang="en-US" sz="1400" b="1"/>
          </a:p>
          <a:p>
            <a:pPr marL="0" lvl="1" indent="0" algn="just">
              <a:lnSpc>
                <a:spcPct val="95000"/>
              </a:lnSpc>
              <a:spcBef>
                <a:spcPct val="25000"/>
              </a:spcBef>
              <a:spcAft>
                <a:spcPct val="25000"/>
              </a:spcAft>
              <a:buClr>
                <a:prstClr val="black"/>
              </a:buClr>
              <a:buNone/>
            </a:pPr>
            <a:r>
              <a:rPr lang="en-US" sz="1400" b="1"/>
              <a:t>Language Training- Rosetta Stone Tool:</a:t>
            </a:r>
          </a:p>
          <a:p>
            <a:pPr marL="0" lvl="1" indent="0">
              <a:lnSpc>
                <a:spcPct val="95000"/>
              </a:lnSpc>
              <a:spcBef>
                <a:spcPct val="25000"/>
              </a:spcBef>
              <a:spcAft>
                <a:spcPct val="25000"/>
              </a:spcAft>
              <a:buClr>
                <a:prstClr val="black"/>
              </a:buClr>
              <a:buNone/>
            </a:pPr>
            <a:r>
              <a:rPr lang="en-US" sz="1400"/>
              <a:t>Rosetta Stone Tool combines advanced interactive technology, native speaker accent and rich visual environment to effectively teach                  the language. It is an opportunity provided by Accenture to learn reading, speaking and writing German</a:t>
            </a:r>
          </a:p>
          <a:p>
            <a:pPr marL="0" lvl="1" indent="0">
              <a:lnSpc>
                <a:spcPct val="95000"/>
              </a:lnSpc>
              <a:spcBef>
                <a:spcPct val="25000"/>
              </a:spcBef>
              <a:spcAft>
                <a:spcPct val="25000"/>
              </a:spcAft>
              <a:buClr>
                <a:prstClr val="black"/>
              </a:buClr>
              <a:buNone/>
            </a:pPr>
            <a:r>
              <a:rPr lang="en-US" sz="1400"/>
              <a:t>Employee should refer the embedded document for detailed information on the Rosetta Stone Tool Language training guideline and POC to contact in order to gain access.</a:t>
            </a:r>
          </a:p>
          <a:p>
            <a:endParaRPr lang="en-IN" sz="1100"/>
          </a:p>
        </p:txBody>
      </p:sp>
      <p:graphicFrame>
        <p:nvGraphicFramePr>
          <p:cNvPr id="13" name="Object 12">
            <a:extLst>
              <a:ext uri="{FF2B5EF4-FFF2-40B4-BE49-F238E27FC236}">
                <a16:creationId xmlns:a16="http://schemas.microsoft.com/office/drawing/2014/main" id="{CE6EA873-F9AC-4D16-A639-25F260F54A82}"/>
              </a:ext>
            </a:extLst>
          </p:cNvPr>
          <p:cNvGraphicFramePr>
            <a:graphicFrameLocks noChangeAspect="1"/>
          </p:cNvGraphicFramePr>
          <p:nvPr>
            <p:extLst>
              <p:ext uri="{D42A27DB-BD31-4B8C-83A1-F6EECF244321}">
                <p14:modId xmlns:p14="http://schemas.microsoft.com/office/powerpoint/2010/main" val="3380679300"/>
              </p:ext>
            </p:extLst>
          </p:nvPr>
        </p:nvGraphicFramePr>
        <p:xfrm>
          <a:off x="10880319" y="5717509"/>
          <a:ext cx="838200" cy="726149"/>
        </p:xfrm>
        <a:graphic>
          <a:graphicData uri="http://schemas.openxmlformats.org/presentationml/2006/ole">
            <mc:AlternateContent xmlns:mc="http://schemas.openxmlformats.org/markup-compatibility/2006">
              <mc:Choice xmlns:v="urn:schemas-microsoft-com:vml" Requires="v">
                <p:oleObj spid="_x0000_s10243" name="Document" showAsIcon="1" r:id="rId4" imgW="914400" imgH="792360" progId="Word.Document.12">
                  <p:embed/>
                </p:oleObj>
              </mc:Choice>
              <mc:Fallback>
                <p:oleObj name="Document" showAsIcon="1" r:id="rId4" imgW="914400" imgH="792360" progId="Word.Document.12">
                  <p:embed/>
                  <p:pic>
                    <p:nvPicPr>
                      <p:cNvPr id="13" name="Object 12">
                        <a:extLst>
                          <a:ext uri="{FF2B5EF4-FFF2-40B4-BE49-F238E27FC236}">
                            <a16:creationId xmlns:a16="http://schemas.microsoft.com/office/drawing/2014/main" id="{CE6EA873-F9AC-4D16-A639-25F260F54A82}"/>
                          </a:ext>
                        </a:extLst>
                      </p:cNvPr>
                      <p:cNvPicPr/>
                      <p:nvPr/>
                    </p:nvPicPr>
                    <p:blipFill>
                      <a:blip r:embed="rId5"/>
                      <a:stretch>
                        <a:fillRect/>
                      </a:stretch>
                    </p:blipFill>
                    <p:spPr>
                      <a:xfrm>
                        <a:off x="10880319" y="5717509"/>
                        <a:ext cx="838200" cy="726149"/>
                      </a:xfrm>
                      <a:prstGeom prst="rect">
                        <a:avLst/>
                      </a:prstGeom>
                    </p:spPr>
                  </p:pic>
                </p:oleObj>
              </mc:Fallback>
            </mc:AlternateContent>
          </a:graphicData>
        </a:graphic>
      </p:graphicFrame>
      <p:cxnSp>
        <p:nvCxnSpPr>
          <p:cNvPr id="14" name="Straight Connector 13">
            <a:extLst>
              <a:ext uri="{FF2B5EF4-FFF2-40B4-BE49-F238E27FC236}">
                <a16:creationId xmlns:a16="http://schemas.microsoft.com/office/drawing/2014/main" id="{7A7EB5F5-45F8-4F88-A5B5-22B9456893DB}"/>
              </a:ext>
            </a:extLst>
          </p:cNvPr>
          <p:cNvCxnSpPr/>
          <p:nvPr/>
        </p:nvCxnSpPr>
        <p:spPr>
          <a:xfrm flipH="1">
            <a:off x="0" y="914401"/>
            <a:ext cx="12192000" cy="0"/>
          </a:xfrm>
          <a:prstGeom prst="line">
            <a:avLst/>
          </a:prstGeom>
          <a:ln w="1905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CA72C188-528B-4360-9158-4E5E9DB6736D}"/>
              </a:ext>
            </a:extLst>
          </p:cNvPr>
          <p:cNvPicPr>
            <a:picLocks noChangeAspect="1"/>
          </p:cNvPicPr>
          <p:nvPr/>
        </p:nvPicPr>
        <p:blipFill>
          <a:blip r:embed="rId6"/>
          <a:stretch>
            <a:fillRect/>
          </a:stretch>
        </p:blipFill>
        <p:spPr>
          <a:xfrm>
            <a:off x="191755" y="1045104"/>
            <a:ext cx="5580369" cy="4148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39E3DF1D-A6C3-4CBD-ACA0-9F844B11956F}"/>
              </a:ext>
            </a:extLst>
          </p:cNvPr>
          <p:cNvSpPr/>
          <p:nvPr/>
        </p:nvSpPr>
        <p:spPr>
          <a:xfrm>
            <a:off x="6213231" y="1124731"/>
            <a:ext cx="5622519" cy="4148688"/>
          </a:xfrm>
          <a:prstGeom prst="rect">
            <a:avLst/>
          </a:prstGeom>
          <a:ln>
            <a:solidFill>
              <a:schemeClr val="accent6">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lvl="0" algn="just"/>
            <a:r>
              <a:rPr lang="en-US" sz="1100" b="1" u="sng" dirty="0">
                <a:solidFill>
                  <a:srgbClr val="000000"/>
                </a:solidFill>
                <a:latin typeface="Arial" panose="020B0604020202020204" pitchFamily="34" charset="0"/>
                <a:cs typeface="Arial" panose="020B0604020202020204" pitchFamily="34" charset="0"/>
              </a:rPr>
              <a:t>GCP Training Guidelines</a:t>
            </a:r>
          </a:p>
          <a:p>
            <a:pPr lvl="0" algn="just"/>
            <a:endParaRPr lang="en-US" sz="1100" u="sng" dirty="0">
              <a:solidFill>
                <a:srgbClr val="0070C0"/>
              </a:solidFill>
              <a:latin typeface="Arial" panose="020B0604020202020204" pitchFamily="34" charset="0"/>
              <a:cs typeface="Arial" panose="020B0604020202020204" pitchFamily="34" charset="0"/>
            </a:endParaRPr>
          </a:p>
          <a:p>
            <a:pPr lvl="0" algn="just"/>
            <a:r>
              <a:rPr lang="en-US" sz="1100" dirty="0">
                <a:solidFill>
                  <a:srgbClr val="000000"/>
                </a:solidFill>
                <a:latin typeface="Arial" panose="020B0604020202020204" pitchFamily="34" charset="0"/>
                <a:cs typeface="Arial" panose="020B0604020202020204" pitchFamily="34" charset="0"/>
              </a:rPr>
              <a:t>For employees to participate in training programs during the host country Global Careers Program transfer, an explicit approval from the  home country training approver  should be obtained</a:t>
            </a:r>
          </a:p>
          <a:p>
            <a:pPr lvl="0" algn="just"/>
            <a:endParaRPr lang="en-US" sz="1100" dirty="0">
              <a:solidFill>
                <a:srgbClr val="000000"/>
              </a:solidFill>
              <a:latin typeface="Arial" panose="020B0604020202020204" pitchFamily="34" charset="0"/>
              <a:cs typeface="Arial" panose="020B0604020202020204" pitchFamily="34" charset="0"/>
            </a:endParaRPr>
          </a:p>
          <a:p>
            <a:pPr lvl="0" algn="just"/>
            <a:r>
              <a:rPr lang="en-US" sz="1100" dirty="0">
                <a:solidFill>
                  <a:srgbClr val="000000"/>
                </a:solidFill>
                <a:latin typeface="Arial" panose="020B0604020202020204" pitchFamily="34" charset="0"/>
                <a:cs typeface="Arial" panose="020B0604020202020204" pitchFamily="34" charset="0"/>
              </a:rPr>
              <a:t>For any further queries on GCP Training guidelines, one can write to IDC.GCP. Training. For more info, please go though training guidelines updated in </a:t>
            </a:r>
            <a:r>
              <a:rPr lang="en-US" sz="1100" dirty="0">
                <a:hlinkClick r:id="rId7"/>
              </a:rPr>
              <a:t>GCP HUB (accenture.com)</a:t>
            </a:r>
            <a:endParaRPr lang="en-US" sz="1100" dirty="0">
              <a:solidFill>
                <a:srgbClr val="000000"/>
              </a:solidFill>
              <a:latin typeface="Arial" panose="020B0604020202020204" pitchFamily="34" charset="0"/>
              <a:cs typeface="Arial" panose="020B0604020202020204" pitchFamily="34" charset="0"/>
            </a:endParaRPr>
          </a:p>
          <a:p>
            <a:pPr lvl="0" algn="just"/>
            <a:endParaRPr lang="en-US" sz="1100" dirty="0">
              <a:solidFill>
                <a:srgbClr val="000000"/>
              </a:solidFill>
              <a:latin typeface="Arial" panose="020B0604020202020204" pitchFamily="34" charset="0"/>
              <a:cs typeface="Arial" panose="020B0604020202020204" pitchFamily="34" charset="0"/>
            </a:endParaRPr>
          </a:p>
          <a:p>
            <a:pPr lvl="0" algn="just"/>
            <a:r>
              <a:rPr lang="en-US" sz="1100" b="1" u="sng" dirty="0">
                <a:solidFill>
                  <a:srgbClr val="000000"/>
                </a:solidFill>
              </a:rPr>
              <a:t>Programs suggested by the Learning and Talent team are as below</a:t>
            </a:r>
          </a:p>
          <a:p>
            <a:pPr lvl="0" algn="just"/>
            <a:endParaRPr lang="en-US" sz="1100" b="1" u="sng" dirty="0">
              <a:solidFill>
                <a:srgbClr val="000000"/>
              </a:solidFill>
              <a:latin typeface="Arial" panose="020B0604020202020204" pitchFamily="34" charset="0"/>
              <a:cs typeface="Arial" panose="020B0604020202020204" pitchFamily="34" charset="0"/>
            </a:endParaRPr>
          </a:p>
          <a:p>
            <a:pPr lvl="0"/>
            <a:r>
              <a:rPr lang="en-US" sz="1100" u="sng" dirty="0">
                <a:solidFill>
                  <a:srgbClr val="000000"/>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Inclusion &amp; Diversity in Motion: Embracing Cross-cultural Diversity </a:t>
            </a:r>
            <a:endParaRPr lang="en-US" sz="1100" dirty="0">
              <a:solidFill>
                <a:srgbClr val="000000"/>
              </a:solidFill>
              <a:latin typeface="Arial" panose="020B0604020202020204" pitchFamily="34" charset="0"/>
              <a:cs typeface="Arial" panose="020B0604020202020204" pitchFamily="34" charset="0"/>
            </a:endParaRPr>
          </a:p>
          <a:p>
            <a:pPr lvl="0"/>
            <a:r>
              <a:rPr lang="en-US" sz="1100" dirty="0">
                <a:solidFill>
                  <a:srgbClr val="000000"/>
                </a:solidFill>
                <a:latin typeface="Arial" panose="020B0604020202020204" pitchFamily="34" charset="0"/>
                <a:cs typeface="Arial" panose="020B0604020202020204" pitchFamily="34" charset="0"/>
              </a:rPr>
              <a:t>is a 30-minute CBT designed to provide participants an introduction to cross-cultural diversity, how it affects your work and creates value for our clients.</a:t>
            </a:r>
          </a:p>
          <a:p>
            <a:pPr lvl="0"/>
            <a:r>
              <a:rPr lang="en-US" sz="1100" u="sng" dirty="0">
                <a:solidFill>
                  <a:srgbClr val="000000"/>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Effective Cross- cultural Communication</a:t>
            </a:r>
            <a:endParaRPr lang="en-US" sz="1100" dirty="0">
              <a:solidFill>
                <a:srgbClr val="000000"/>
              </a:solidFill>
              <a:latin typeface="Arial" panose="020B0604020202020204" pitchFamily="34" charset="0"/>
              <a:cs typeface="Arial" panose="020B0604020202020204" pitchFamily="34" charset="0"/>
            </a:endParaRPr>
          </a:p>
          <a:p>
            <a:pPr lvl="0"/>
            <a:r>
              <a:rPr lang="en-US" sz="1100" dirty="0">
                <a:solidFill>
                  <a:srgbClr val="000000"/>
                </a:solidFill>
                <a:latin typeface="Arial" panose="020B0604020202020204" pitchFamily="34" charset="0"/>
                <a:cs typeface="Arial" panose="020B0604020202020204" pitchFamily="34" charset="0"/>
              </a:rPr>
              <a:t>is a 120 minutes CBT that aims to provide real life solutions to communication issues arising from cross cultural differences. The main objective of this course is to provide helpful, practical techniques and useful solutions to cross cultural communication issues.</a:t>
            </a:r>
          </a:p>
          <a:p>
            <a:pPr lvl="0"/>
            <a:r>
              <a:rPr lang="en-US" sz="1100" dirty="0">
                <a:solidFill>
                  <a:srgbClr val="000000"/>
                </a:solidFill>
                <a:latin typeface="Arial" panose="020B0604020202020204" pitchFamily="34" charset="0"/>
                <a:cs typeface="Arial" panose="020B0604020202020204" pitchFamily="34" charset="0"/>
                <a:hlinkClick r:id="rId8"/>
              </a:rPr>
              <a:t>https://in.accenture.com/inclusionanddiversity/cross-cultural/country-cultural-cards/</a:t>
            </a:r>
            <a:r>
              <a:rPr lang="en-US" sz="1100" dirty="0">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6451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76C4EEC-25D4-4624-8A36-6E53537CB9F5}"/>
              </a:ext>
            </a:extLst>
          </p:cNvPr>
          <p:cNvCxnSpPr/>
          <p:nvPr/>
        </p:nvCxnSpPr>
        <p:spPr>
          <a:xfrm>
            <a:off x="0" y="914398"/>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E9E2598-BBAE-44A6-BD6D-479294719393}"/>
              </a:ext>
            </a:extLst>
          </p:cNvPr>
          <p:cNvSpPr/>
          <p:nvPr/>
        </p:nvSpPr>
        <p:spPr>
          <a:xfrm>
            <a:off x="0" y="409554"/>
            <a:ext cx="7426712" cy="769441"/>
          </a:xfrm>
          <a:prstGeom prst="rect">
            <a:avLst/>
          </a:prstGeom>
        </p:spPr>
        <p:txBody>
          <a:bodyPr wrap="square">
            <a:spAutoFit/>
          </a:bodyPr>
          <a:lstStyle/>
          <a:p>
            <a:r>
              <a:rPr lang="en-US" sz="2000" dirty="0">
                <a:effectLst>
                  <a:outerShdw blurRad="38100" dist="38100" dir="2700000" algn="tl">
                    <a:srgbClr val="000000">
                      <a:alpha val="43137"/>
                    </a:srgbClr>
                  </a:outerShdw>
                </a:effectLst>
                <a:latin typeface="+mj-lt"/>
              </a:rPr>
              <a:t>ATCI Global Careers Program( Policy 750</a:t>
            </a:r>
            <a:r>
              <a:rPr lang="en-US" sz="2000" dirty="0">
                <a:latin typeface="+mj-lt"/>
              </a:rPr>
              <a:t>)</a:t>
            </a:r>
          </a:p>
          <a:p>
            <a:pPr lvl="0"/>
            <a:endParaRPr lang="en-GB" sz="2400" dirty="0">
              <a:solidFill>
                <a:srgbClr val="000000"/>
              </a:solidFill>
              <a:effectLst>
                <a:outerShdw blurRad="38100" dist="38100" dir="2700000" algn="tl">
                  <a:srgbClr val="000000">
                    <a:alpha val="43137"/>
                  </a:srgbClr>
                </a:outerShdw>
              </a:effectLst>
              <a:latin typeface="+mj-lt"/>
            </a:endParaRPr>
          </a:p>
        </p:txBody>
      </p:sp>
      <p:sp>
        <p:nvSpPr>
          <p:cNvPr id="11" name="Rectangle: Rounded Corners 10">
            <a:extLst>
              <a:ext uri="{FF2B5EF4-FFF2-40B4-BE49-F238E27FC236}">
                <a16:creationId xmlns:a16="http://schemas.microsoft.com/office/drawing/2014/main" id="{BE40969A-8251-4169-BF42-8CFDEADC639A}"/>
              </a:ext>
            </a:extLst>
          </p:cNvPr>
          <p:cNvSpPr/>
          <p:nvPr/>
        </p:nvSpPr>
        <p:spPr bwMode="gray">
          <a:xfrm>
            <a:off x="133817" y="1104010"/>
            <a:ext cx="11677184" cy="5621373"/>
          </a:xfrm>
          <a:prstGeom prst="roundRect">
            <a:avLst/>
          </a:prstGeom>
          <a:ln w="19050">
            <a:solidFill>
              <a:schemeClr val="accent6"/>
            </a:solidFill>
            <a:headEnd/>
            <a:tailEnd/>
          </a:ln>
        </p:spPr>
        <p:style>
          <a:lnRef idx="2">
            <a:schemeClr val="accent5"/>
          </a:lnRef>
          <a:fillRef idx="1">
            <a:schemeClr val="lt1"/>
          </a:fillRef>
          <a:effectRef idx="0">
            <a:schemeClr val="accent5"/>
          </a:effectRef>
          <a:fontRef idx="minor">
            <a:schemeClr val="dk1"/>
          </a:fontRef>
        </p:style>
        <p:txBody>
          <a:bodyPr vert="horz" wrap="square" lIns="54000" tIns="54000" rIns="54000" bIns="54000" numCol="1" rtlCol="0" anchor="t" anchorCtr="0" compatLnSpc="1">
            <a:prstTxWarp prst="textNoShape">
              <a:avLst/>
            </a:prstTxWarp>
            <a:noAutofit/>
          </a:bodyPr>
          <a:lstStyle/>
          <a:p>
            <a:pPr marL="171450" indent="-171450"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a:p>
            <a:pPr marL="171450" indent="-171450"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A limited contract can only be issued up to a maximum of 24 months regardless of the client contract validity period.</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Arial" charset="0"/>
            </a:endParaRPr>
          </a:p>
          <a:p>
            <a:pPr marL="128588" indent="-128588" defTabSz="685800" fontAlgn="auto">
              <a:spcBef>
                <a:spcPts val="0"/>
              </a:spcBef>
              <a:spcAft>
                <a:spcPts val="0"/>
              </a:spcAft>
              <a:buFont typeface="Arial" panose="020B0604020202020204" pitchFamily="34" charset="0"/>
              <a:buChar char="•"/>
            </a:pPr>
            <a:r>
              <a:rPr lang="en-US" sz="1100" dirty="0">
                <a:solidFill>
                  <a:schemeClr val="tx1"/>
                </a:solidFill>
                <a:latin typeface="Arial"/>
                <a:cs typeface="Arial" charset="0"/>
              </a:rPr>
              <a:t>GCP reporting date at Germany </a:t>
            </a:r>
            <a:r>
              <a:rPr lang="en-US" sz="1100" b="1" dirty="0">
                <a:solidFill>
                  <a:schemeClr val="tx1"/>
                </a:solidFill>
                <a:latin typeface="Arial"/>
                <a:cs typeface="Arial" charset="0"/>
              </a:rPr>
              <a:t>(Can only be on 1</a:t>
            </a:r>
            <a:r>
              <a:rPr lang="en-US" sz="1100" b="1" baseline="30000" dirty="0">
                <a:solidFill>
                  <a:schemeClr val="tx1"/>
                </a:solidFill>
                <a:latin typeface="Arial"/>
                <a:cs typeface="Arial" charset="0"/>
              </a:rPr>
              <a:t>st</a:t>
            </a:r>
            <a:r>
              <a:rPr lang="en-US" sz="1100" b="1" dirty="0">
                <a:solidFill>
                  <a:schemeClr val="tx1"/>
                </a:solidFill>
                <a:latin typeface="Arial"/>
                <a:cs typeface="Arial" charset="0"/>
              </a:rPr>
              <a:t> or 16</a:t>
            </a:r>
            <a:r>
              <a:rPr lang="en-US" sz="1100" b="1" baseline="30000" dirty="0">
                <a:solidFill>
                  <a:schemeClr val="tx1"/>
                </a:solidFill>
                <a:latin typeface="Arial"/>
                <a:cs typeface="Arial" charset="0"/>
              </a:rPr>
              <a:t>th</a:t>
            </a:r>
            <a:r>
              <a:rPr lang="en-US" sz="1100" b="1" dirty="0">
                <a:solidFill>
                  <a:schemeClr val="tx1"/>
                </a:solidFill>
                <a:latin typeface="Arial"/>
                <a:cs typeface="Arial" charset="0"/>
              </a:rPr>
              <a:t> of the month if it is Fresh GCP or P710 to GCP Conversion). </a:t>
            </a:r>
          </a:p>
          <a:p>
            <a:pPr marL="128588" indent="-128588" defTabSz="685800" fontAlgn="auto">
              <a:spcBef>
                <a:spcPts val="0"/>
              </a:spcBef>
              <a:spcAft>
                <a:spcPts val="0"/>
              </a:spcAft>
              <a:buFont typeface="Arial" panose="020B0604020202020204" pitchFamily="34" charset="0"/>
              <a:buChar char="•"/>
            </a:pPr>
            <a:endParaRPr lang="en-US" sz="1100" b="1" dirty="0">
              <a:solidFill>
                <a:schemeClr val="tx1"/>
              </a:solidFill>
              <a:latin typeface="Arial"/>
              <a:cs typeface="Arial" charset="0"/>
            </a:endParaRPr>
          </a:p>
          <a:p>
            <a:pPr marL="128588" indent="-128588"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Employee to reach the host country a day prior to the GCP reporting date </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a:p>
            <a:pPr marL="128588" indent="-128588" defTabSz="685800" fontAlgn="auto">
              <a:spcBef>
                <a:spcPts val="0"/>
              </a:spcBef>
              <a:spcAft>
                <a:spcPts val="0"/>
              </a:spcAft>
              <a:buFont typeface="Arial" panose="020B0604020202020204" pitchFamily="34" charset="0"/>
              <a:buChar char="•"/>
            </a:pPr>
            <a:r>
              <a:rPr lang="en-US" sz="1200" dirty="0">
                <a:solidFill>
                  <a:schemeClr val="tx1"/>
                </a:solidFill>
                <a:latin typeface="Arial"/>
                <a:cs typeface="+mn-cs"/>
              </a:rPr>
              <a:t>Employees are suggested to book the travel tickets for their GCP assignment from their respective work location and not from their home location</a:t>
            </a: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endParaRPr>
          </a:p>
          <a:p>
            <a:pPr defTabSz="685800"/>
            <a:endParaRPr lang="en-US" sz="1200" dirty="0">
              <a:solidFill>
                <a:schemeClr val="tx1"/>
              </a:solidFill>
            </a:endParaRPr>
          </a:p>
          <a:p>
            <a:pPr defTabSz="685800"/>
            <a:r>
              <a:rPr lang="en-US" sz="1200" b="1" dirty="0">
                <a:solidFill>
                  <a:schemeClr val="tx1"/>
                </a:solidFill>
              </a:rPr>
              <a:t>Guidelines &amp; Approvals:</a:t>
            </a:r>
          </a:p>
          <a:p>
            <a:pPr marL="171450" lvl="0" indent="-171450">
              <a:buFont typeface="Arial" panose="020B0604020202020204" pitchFamily="34" charset="0"/>
              <a:buChar char="•"/>
            </a:pPr>
            <a:r>
              <a:rPr lang="en-US" sz="1200" dirty="0"/>
              <a:t>Do not charge time to the offshore WBS element, when on GCP</a:t>
            </a:r>
          </a:p>
          <a:p>
            <a:pPr marL="171450" lvl="0" indent="-171450">
              <a:buFont typeface="Arial" panose="020B0604020202020204" pitchFamily="34" charset="0"/>
              <a:buChar char="•"/>
            </a:pPr>
            <a:r>
              <a:rPr lang="en-US" sz="1200" dirty="0"/>
              <a:t>Reach out to the onsite Project Manager for the appropriate WBS element for charging your time in the Germany</a:t>
            </a:r>
          </a:p>
          <a:p>
            <a:pPr marL="171450" indent="-171450" defTabSz="685800">
              <a:buFont typeface="Arial" panose="020B0604020202020204" pitchFamily="34" charset="0"/>
              <a:buChar char="•"/>
            </a:pPr>
            <a:endParaRPr lang="en-US" sz="1200" b="1" dirty="0">
              <a:solidFill>
                <a:schemeClr val="tx1"/>
              </a:solidFill>
            </a:endParaRPr>
          </a:p>
          <a:p>
            <a:pPr defTabSz="685800"/>
            <a:r>
              <a:rPr lang="en-US" sz="1200" b="1" dirty="0"/>
              <a:t>Reimbursements:</a:t>
            </a:r>
            <a:endParaRPr lang="en-US" sz="1200" dirty="0">
              <a:solidFill>
                <a:srgbClr val="000000">
                  <a:hueOff val="0"/>
                  <a:satOff val="0"/>
                  <a:lumOff val="0"/>
                  <a:alphaOff val="0"/>
                </a:srgbClr>
              </a:solidFill>
            </a:endParaRPr>
          </a:p>
          <a:p>
            <a:pPr marL="171450" lvl="0" indent="-171450">
              <a:buFont typeface="Arial" panose="020B0604020202020204" pitchFamily="34" charset="0"/>
              <a:buChar char="•"/>
            </a:pPr>
            <a:r>
              <a:rPr lang="en-US" sz="1200" dirty="0"/>
              <a:t>For expenses incurred in India and to be claimed in Germany use the currency conversions published on ALLSEC to convert the claim amount into the Germany currency within 3 months of incurring the expense</a:t>
            </a:r>
          </a:p>
          <a:p>
            <a:pPr marL="171450" lvl="0" indent="-171450">
              <a:buFont typeface="Arial" panose="020B0604020202020204" pitchFamily="34" charset="0"/>
              <a:buChar char="•"/>
            </a:pPr>
            <a:r>
              <a:rPr lang="en-US" sz="1200" dirty="0"/>
              <a:t>Claim the converted amount on Germany </a:t>
            </a:r>
            <a:r>
              <a:rPr lang="en-US" sz="1200" dirty="0" err="1"/>
              <a:t>myTE</a:t>
            </a:r>
            <a:endParaRPr lang="en-US" sz="1200" dirty="0"/>
          </a:p>
          <a:p>
            <a:pPr marL="171450" indent="-171450" defTabSz="685800">
              <a:buFont typeface="Arial" panose="020B0604020202020204" pitchFamily="34" charset="0"/>
              <a:buChar char="•"/>
            </a:pPr>
            <a:endParaRPr lang="en-US" sz="1200" b="1" dirty="0"/>
          </a:p>
          <a:p>
            <a:pPr marL="171450" indent="-171450" defTabSz="685800">
              <a:buFont typeface="Arial" panose="020B0604020202020204" pitchFamily="34" charset="0"/>
              <a:buChar char="•"/>
            </a:pPr>
            <a:endParaRPr lang="en-US" sz="1200" b="1" dirty="0">
              <a:solidFill>
                <a:schemeClr val="tx1"/>
              </a:solidFill>
            </a:endParaRPr>
          </a:p>
          <a:p>
            <a:pPr defTabSz="685800"/>
            <a:endParaRPr lang="en-US" sz="1200" b="1" dirty="0">
              <a:solidFill>
                <a:schemeClr val="tx1"/>
              </a:solidFill>
            </a:endParaRPr>
          </a:p>
          <a:p>
            <a:pPr defTabSz="685800"/>
            <a:endParaRPr lang="en-US" sz="1200" dirty="0">
              <a:solidFill>
                <a:schemeClr val="tx1"/>
              </a:solidFill>
            </a:endParaRPr>
          </a:p>
          <a:p>
            <a:pPr defTabSz="685800" fontAlgn="auto">
              <a:spcBef>
                <a:spcPts val="0"/>
              </a:spcBef>
              <a:spcAft>
                <a:spcPts val="0"/>
              </a:spcAft>
            </a:pPr>
            <a:endParaRPr lang="en-US" sz="1200" dirty="0">
              <a:solidFill>
                <a:schemeClr val="tx1"/>
              </a:solidFill>
              <a:latin typeface="Arial"/>
              <a:cs typeface="+mn-cs"/>
            </a:endParaRP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endParaRPr>
          </a:p>
          <a:p>
            <a:pPr marL="128588" indent="-128588" defTabSz="685800" fontAlgn="auto">
              <a:spcBef>
                <a:spcPts val="0"/>
              </a:spcBef>
              <a:spcAft>
                <a:spcPts val="0"/>
              </a:spcAft>
              <a:buFont typeface="Arial" panose="020B0604020202020204" pitchFamily="34" charset="0"/>
              <a:buChar char="•"/>
            </a:pPr>
            <a:endParaRPr lang="en-US" sz="1200" dirty="0">
              <a:solidFill>
                <a:schemeClr val="tx1"/>
              </a:solidFill>
              <a:latin typeface="Arial"/>
              <a:cs typeface="+mn-cs"/>
            </a:endParaRPr>
          </a:p>
        </p:txBody>
      </p:sp>
      <p:sp>
        <p:nvSpPr>
          <p:cNvPr id="12" name="Rectangle: Rounded Corners 11">
            <a:extLst>
              <a:ext uri="{FF2B5EF4-FFF2-40B4-BE49-F238E27FC236}">
                <a16:creationId xmlns:a16="http://schemas.microsoft.com/office/drawing/2014/main" id="{BB702CFF-F2F8-4AE1-B7A8-B6169C8BB35C}"/>
              </a:ext>
            </a:extLst>
          </p:cNvPr>
          <p:cNvSpPr/>
          <p:nvPr/>
        </p:nvSpPr>
        <p:spPr>
          <a:xfrm>
            <a:off x="819409" y="1016781"/>
            <a:ext cx="2133600" cy="294474"/>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defTabSz="685800">
              <a:spcBef>
                <a:spcPts val="0"/>
              </a:spcBef>
              <a:spcAft>
                <a:spcPts val="225"/>
              </a:spcAft>
            </a:pPr>
            <a:r>
              <a:rPr lang="en-GB" sz="1200" b="1" kern="0">
                <a:solidFill>
                  <a:sysClr val="windowText" lastClr="000000"/>
                </a:solidFill>
                <a:latin typeface="Arial" pitchFamily="34" charset="0"/>
                <a:cs typeface="Arial" pitchFamily="34" charset="0"/>
              </a:rPr>
              <a:t>General Information</a:t>
            </a:r>
          </a:p>
        </p:txBody>
      </p:sp>
      <p:sp>
        <p:nvSpPr>
          <p:cNvPr id="2" name="Slide Number Placeholder 1">
            <a:extLst>
              <a:ext uri="{FF2B5EF4-FFF2-40B4-BE49-F238E27FC236}">
                <a16:creationId xmlns:a16="http://schemas.microsoft.com/office/drawing/2014/main" id="{D5AE3A87-865F-4446-AD27-C57048776D4D}"/>
              </a:ext>
            </a:extLst>
          </p:cNvPr>
          <p:cNvSpPr>
            <a:spLocks noGrp="1"/>
          </p:cNvSpPr>
          <p:nvPr>
            <p:ph type="sldNum" sz="quarter" idx="21"/>
          </p:nvPr>
        </p:nvSpPr>
        <p:spPr/>
        <p:txBody>
          <a:bodyPr/>
          <a:lstStyle/>
          <a:p>
            <a:fld id="{4F9AC08D-23A9-440E-BCB9-AA1E9877CC38}" type="slidenum">
              <a:rPr lang="en-US" smtClean="0"/>
              <a:pPr/>
              <a:t>6</a:t>
            </a:fld>
            <a:endParaRPr lang="en-US"/>
          </a:p>
        </p:txBody>
      </p:sp>
      <p:graphicFrame>
        <p:nvGraphicFramePr>
          <p:cNvPr id="3" name="Table 2">
            <a:extLst>
              <a:ext uri="{FF2B5EF4-FFF2-40B4-BE49-F238E27FC236}">
                <a16:creationId xmlns:a16="http://schemas.microsoft.com/office/drawing/2014/main" id="{D1079DAC-8E25-49F7-AF21-6D81E548048A}"/>
              </a:ext>
            </a:extLst>
          </p:cNvPr>
          <p:cNvGraphicFramePr>
            <a:graphicFrameLocks noGrp="1"/>
          </p:cNvGraphicFramePr>
          <p:nvPr>
            <p:extLst>
              <p:ext uri="{D42A27DB-BD31-4B8C-83A1-F6EECF244321}">
                <p14:modId xmlns:p14="http://schemas.microsoft.com/office/powerpoint/2010/main" val="2752691815"/>
              </p:ext>
            </p:extLst>
          </p:nvPr>
        </p:nvGraphicFramePr>
        <p:xfrm>
          <a:off x="1786597" y="4714483"/>
          <a:ext cx="8707900" cy="1784626"/>
        </p:xfrm>
        <a:graphic>
          <a:graphicData uri="http://schemas.openxmlformats.org/drawingml/2006/table">
            <a:tbl>
              <a:tblPr firstRow="1" bandRow="1">
                <a:tableStyleId>{E8034E78-7F5D-4C2E-B375-FC64B27BC917}</a:tableStyleId>
              </a:tblPr>
              <a:tblGrid>
                <a:gridCol w="1741580">
                  <a:extLst>
                    <a:ext uri="{9D8B030D-6E8A-4147-A177-3AD203B41FA5}">
                      <a16:colId xmlns:a16="http://schemas.microsoft.com/office/drawing/2014/main" val="338508016"/>
                    </a:ext>
                  </a:extLst>
                </a:gridCol>
                <a:gridCol w="1741580">
                  <a:extLst>
                    <a:ext uri="{9D8B030D-6E8A-4147-A177-3AD203B41FA5}">
                      <a16:colId xmlns:a16="http://schemas.microsoft.com/office/drawing/2014/main" val="3415886176"/>
                    </a:ext>
                  </a:extLst>
                </a:gridCol>
                <a:gridCol w="1741580">
                  <a:extLst>
                    <a:ext uri="{9D8B030D-6E8A-4147-A177-3AD203B41FA5}">
                      <a16:colId xmlns:a16="http://schemas.microsoft.com/office/drawing/2014/main" val="388704555"/>
                    </a:ext>
                  </a:extLst>
                </a:gridCol>
                <a:gridCol w="1741580">
                  <a:extLst>
                    <a:ext uri="{9D8B030D-6E8A-4147-A177-3AD203B41FA5}">
                      <a16:colId xmlns:a16="http://schemas.microsoft.com/office/drawing/2014/main" val="3919235313"/>
                    </a:ext>
                  </a:extLst>
                </a:gridCol>
                <a:gridCol w="1741580">
                  <a:extLst>
                    <a:ext uri="{9D8B030D-6E8A-4147-A177-3AD203B41FA5}">
                      <a16:colId xmlns:a16="http://schemas.microsoft.com/office/drawing/2014/main" val="3864331620"/>
                    </a:ext>
                  </a:extLst>
                </a:gridCol>
              </a:tblGrid>
              <a:tr h="288994">
                <a:tc>
                  <a:txBody>
                    <a:bodyPr/>
                    <a:lstStyle/>
                    <a:p>
                      <a:pPr algn="ctr" rtl="0" fontAlgn="ctr"/>
                      <a:r>
                        <a:rPr lang="en-US" sz="1000" b="1" i="0" u="none" strike="noStrike" dirty="0">
                          <a:solidFill>
                            <a:schemeClr val="bg1"/>
                          </a:solidFill>
                          <a:effectLst/>
                          <a:latin typeface="Arial" panose="020B0604020202020204" pitchFamily="34" charset="0"/>
                        </a:rPr>
                        <a:t>Expense Type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dirty="0">
                          <a:solidFill>
                            <a:schemeClr val="bg1"/>
                          </a:solidFill>
                          <a:effectLst/>
                          <a:latin typeface="Arial" panose="020B0604020202020204" pitchFamily="34" charset="0"/>
                        </a:rPr>
                        <a:t>Germany </a:t>
                      </a:r>
                      <a:r>
                        <a:rPr lang="en-US" sz="1000" b="1" i="0" u="none" strike="noStrike" dirty="0" err="1">
                          <a:solidFill>
                            <a:schemeClr val="bg1"/>
                          </a:solidFill>
                          <a:effectLst/>
                          <a:latin typeface="Arial" panose="020B0604020202020204" pitchFamily="34" charset="0"/>
                        </a:rPr>
                        <a:t>WBSe</a:t>
                      </a:r>
                      <a:r>
                        <a:rPr lang="en-US" sz="1000" b="1" i="0" u="none" strike="noStrike" dirty="0">
                          <a:solidFill>
                            <a:schemeClr val="bg1"/>
                          </a:solidFill>
                          <a:effectLst/>
                          <a:latin typeface="Arial" panose="020B0604020202020204" pitchFamily="34" charset="0"/>
                        </a:rPr>
                        <a:t> (ATCI)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(AVANADE)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1" i="0" u="none" strike="noStrike">
                          <a:solidFill>
                            <a:schemeClr val="bg1"/>
                          </a:solidFill>
                          <a:effectLst/>
                          <a:latin typeface="Arial" panose="020B0604020202020204" pitchFamily="34" charset="0"/>
                        </a:rPr>
                        <a:t>Germany </a:t>
                      </a:r>
                      <a:r>
                        <a:rPr lang="en-US" sz="1000" b="1" i="0" u="none" strike="noStrike" err="1">
                          <a:solidFill>
                            <a:schemeClr val="bg1"/>
                          </a:solidFill>
                          <a:effectLst/>
                          <a:latin typeface="Arial" panose="020B0604020202020204" pitchFamily="34" charset="0"/>
                        </a:rPr>
                        <a:t>WBSe</a:t>
                      </a:r>
                      <a:r>
                        <a:rPr lang="en-US" sz="1000" b="1" i="0" u="none" strike="noStrike">
                          <a:solidFill>
                            <a:schemeClr val="bg1"/>
                          </a:solidFill>
                          <a:effectLst/>
                          <a:latin typeface="Arial" panose="020B0604020202020204" pitchFamily="34" charset="0"/>
                        </a:rPr>
                        <a:t> (IO - AVANADE)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551541"/>
                  </a:ext>
                </a:extLst>
              </a:tr>
              <a:tr h="288994">
                <a:tc>
                  <a:txBody>
                    <a:bodyPr/>
                    <a:lstStyle/>
                    <a:p>
                      <a:pPr algn="ctr" rtl="0" fontAlgn="ctr"/>
                      <a:r>
                        <a:rPr lang="en-US" sz="1000" b="0" i="0" u="none" strike="noStrike">
                          <a:solidFill>
                            <a:srgbClr val="000000"/>
                          </a:solidFill>
                          <a:effectLst/>
                          <a:latin typeface="Arial" panose="020B0604020202020204" pitchFamily="34" charset="0"/>
                        </a:rPr>
                        <a:t>Air Travel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AIS5G001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A8VSW001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A8YWI001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8845024"/>
                  </a:ext>
                </a:extLst>
              </a:tr>
              <a:tr h="288994">
                <a:tc>
                  <a:txBody>
                    <a:bodyPr/>
                    <a:lstStyle/>
                    <a:p>
                      <a:pPr algn="ctr" rtl="0" fontAlgn="ctr"/>
                      <a:r>
                        <a:rPr lang="en-US" sz="1000" b="0" i="0" u="none" strike="noStrike" dirty="0">
                          <a:solidFill>
                            <a:srgbClr val="000000"/>
                          </a:solidFill>
                          <a:effectLst/>
                          <a:latin typeface="Arial" panose="020B0604020202020204" pitchFamily="34" charset="0"/>
                        </a:rPr>
                        <a:t>Visa Costs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AIS43001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AIS5I001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A8VSX001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A8YWK001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387984"/>
                  </a:ext>
                </a:extLst>
              </a:tr>
              <a:tr h="288994">
                <a:tc>
                  <a:txBody>
                    <a:bodyPr/>
                    <a:lstStyle/>
                    <a:p>
                      <a:pPr algn="ctr" rtl="0" fontAlgn="ctr"/>
                      <a:r>
                        <a:rPr lang="en-US" sz="1000" b="0" i="0" u="none" strike="noStrike">
                          <a:solidFill>
                            <a:srgbClr val="000000"/>
                          </a:solidFill>
                          <a:effectLst/>
                          <a:latin typeface="Arial" panose="020B0604020202020204" pitchFamily="34" charset="0"/>
                        </a:rPr>
                        <a:t>Relocation Allowance / Forex transaction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AIS44001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AIS5J001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A8VS1001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A8YWS001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9970863"/>
                  </a:ext>
                </a:extLst>
              </a:tr>
              <a:tr h="288994">
                <a:tc>
                  <a:txBody>
                    <a:bodyPr/>
                    <a:lstStyle/>
                    <a:p>
                      <a:pPr algn="ctr" rtl="0" fontAlgn="ctr"/>
                      <a:r>
                        <a:rPr lang="en-US" sz="1000" b="0" i="0" u="none" strike="noStrike">
                          <a:solidFill>
                            <a:srgbClr val="000000"/>
                          </a:solidFill>
                          <a:effectLst/>
                          <a:latin typeface="Arial" panose="020B0604020202020204" pitchFamily="34" charset="0"/>
                        </a:rPr>
                        <a:t>Excess Baggage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AIS46001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AIS5L001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A8VSZ001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000" b="0" i="0" u="none" strike="noStrike">
                          <a:solidFill>
                            <a:srgbClr val="000000"/>
                          </a:solidFill>
                          <a:effectLst/>
                          <a:latin typeface="Calibri" panose="020F0502020204030204" pitchFamily="34" charset="0"/>
                        </a:rPr>
                        <a:t>A8YWO001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225585"/>
                  </a:ext>
                </a:extLst>
              </a:tr>
              <a:tr h="288994">
                <a:tc>
                  <a:txBody>
                    <a:bodyPr/>
                    <a:lstStyle/>
                    <a:p>
                      <a:pPr algn="ctr" rtl="0" fontAlgn="ctr"/>
                      <a:r>
                        <a:rPr lang="en-US" sz="1000" b="0" i="0" u="none" strike="noStrike">
                          <a:solidFill>
                            <a:srgbClr val="000000"/>
                          </a:solidFill>
                          <a:effectLst/>
                          <a:latin typeface="Arial" panose="020B0604020202020204" pitchFamily="34" charset="0"/>
                        </a:rPr>
                        <a:t>Airport Transfers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AIS47001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AIS5M001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A8VSY001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000" b="0" i="0" u="none" strike="noStrike">
                          <a:solidFill>
                            <a:srgbClr val="000000"/>
                          </a:solidFill>
                          <a:effectLst/>
                          <a:latin typeface="Arial" panose="020B0604020202020204" pitchFamily="34" charset="0"/>
                        </a:rPr>
                        <a:t>A8YWM001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1763296"/>
                  </a:ext>
                </a:extLst>
              </a:tr>
            </a:tbl>
          </a:graphicData>
        </a:graphic>
      </p:graphicFrame>
    </p:spTree>
    <p:extLst>
      <p:ext uri="{BB962C8B-B14F-4D97-AF65-F5344CB8AC3E}">
        <p14:creationId xmlns:p14="http://schemas.microsoft.com/office/powerpoint/2010/main" val="3573147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it board&#10;&#10;Description generated with very high confidence">
            <a:extLst>
              <a:ext uri="{FF2B5EF4-FFF2-40B4-BE49-F238E27FC236}">
                <a16:creationId xmlns:a16="http://schemas.microsoft.com/office/drawing/2014/main" id="{C3333148-1037-4E8F-AFD0-A41BD5D8F2DC}"/>
              </a:ext>
            </a:extLst>
          </p:cNvPr>
          <p:cNvPicPr>
            <a:picLocks noChangeAspect="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D15A140-2088-44CC-BB5A-5075443673A0}"/>
              </a:ext>
            </a:extLst>
          </p:cNvPr>
          <p:cNvSpPr/>
          <p:nvPr/>
        </p:nvSpPr>
        <p:spPr>
          <a:xfrm>
            <a:off x="4880225" y="336332"/>
            <a:ext cx="6632539" cy="6265780"/>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ctr"/>
            <a:endParaRPr lang="en-US" sz="48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ctr"/>
            <a:r>
              <a:rPr lang="en-US" sz="48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GEMS</a:t>
            </a:r>
          </a:p>
          <a:p>
            <a:pPr algn="ctr"/>
            <a:r>
              <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rPr>
              <a:t>(GCP Exchange Messaging Solution) </a:t>
            </a:r>
          </a:p>
          <a:p>
            <a:pPr algn="ctr"/>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ctr"/>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ysClr val="windowText" lastClr="000000"/>
              </a:solidFill>
              <a:effectLst>
                <a:outerShdw blurRad="63500" sx="102000" sy="102000" algn="ctr"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What is GEMS?</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GEMS is a virtual interactive assistance to answer queries at your pace and space. It’s a cognitive bot designed to simulate conversation with employees</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How does GEMS work?</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GEMS listens and learns from your queries and helps you better</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How to get started?</a:t>
            </a:r>
          </a:p>
          <a:p>
            <a:pPr algn="just"/>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Login to </a:t>
            </a:r>
            <a:r>
              <a:rPr lang="en-US" sz="1600" dirty="0">
                <a:hlinkClick r:id="rId3"/>
              </a:rPr>
              <a:t>GCP HUB (accenture.com)</a:t>
            </a:r>
            <a:r>
              <a:rPr lang="en-US" sz="1600" dirty="0"/>
              <a:t> </a:t>
            </a:r>
            <a:r>
              <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and click on the “Ask GEMS” icon to start a chat</a:t>
            </a: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a:p>
            <a:pPr algn="just"/>
            <a:endParaRPr lang="en-US" sz="1600" dirty="0">
              <a:solidFill>
                <a:schemeClr val="tx1"/>
              </a:solid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420EA38-2B73-44E7-93B9-A84BE721483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9398" y="255888"/>
            <a:ext cx="4988992" cy="6346224"/>
          </a:xfrm>
          <a:prstGeom prst="rect">
            <a:avLst/>
          </a:prstGeom>
          <a:scene3d>
            <a:camera prst="orthographicFront">
              <a:rot lat="0" lon="0" rev="0"/>
            </a:camera>
            <a:lightRig rig="contrasting" dir="t">
              <a:rot lat="0" lon="0" rev="1500000"/>
            </a:lightRig>
          </a:scene3d>
          <a:sp3d prstMaterial="metal">
            <a:bevelT w="88900" h="88900"/>
          </a:sp3d>
        </p:spPr>
      </p:pic>
      <p:sp>
        <p:nvSpPr>
          <p:cNvPr id="10" name="TextBox 9">
            <a:extLst>
              <a:ext uri="{FF2B5EF4-FFF2-40B4-BE49-F238E27FC236}">
                <a16:creationId xmlns:a16="http://schemas.microsoft.com/office/drawing/2014/main" id="{04F088A1-90AF-46D8-A27D-0746DD8D1C04}"/>
              </a:ext>
            </a:extLst>
          </p:cNvPr>
          <p:cNvSpPr txBox="1"/>
          <p:nvPr/>
        </p:nvSpPr>
        <p:spPr>
          <a:xfrm>
            <a:off x="1439917" y="5896303"/>
            <a:ext cx="2711669" cy="769441"/>
          </a:xfrm>
          <a:prstGeom prst="rect">
            <a:avLst/>
          </a:prstGeom>
          <a:noFill/>
        </p:spPr>
        <p:txBody>
          <a:bodyPr wrap="square" rtlCol="0">
            <a:spAutoFit/>
          </a:bodyPr>
          <a:lstStyle/>
          <a:p>
            <a:pPr algn="ctr"/>
            <a:r>
              <a:rPr lang="en-US" sz="4400">
                <a:effectLst>
                  <a:outerShdw blurRad="50800" dist="38100" dir="18900000" algn="bl" rotWithShape="0">
                    <a:prstClr val="black">
                      <a:alpha val="40000"/>
                    </a:prstClr>
                  </a:outerShdw>
                </a:effectLst>
                <a:latin typeface="Arial" panose="020B0604020202020204" pitchFamily="34" charset="0"/>
                <a:cs typeface="Arial" panose="020B0604020202020204" pitchFamily="34" charset="0"/>
              </a:rPr>
              <a:t>GEMS</a:t>
            </a:r>
          </a:p>
        </p:txBody>
      </p:sp>
    </p:spTree>
    <p:extLst>
      <p:ext uri="{BB962C8B-B14F-4D97-AF65-F5344CB8AC3E}">
        <p14:creationId xmlns:p14="http://schemas.microsoft.com/office/powerpoint/2010/main" val="3490853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DBA36-24C0-4C6E-8C41-D977F24F195D}"/>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A147131-16B7-4093-A5AA-EAA092B9925E}"/>
              </a:ext>
            </a:extLst>
          </p:cNvPr>
          <p:cNvSpPr txBox="1"/>
          <p:nvPr/>
        </p:nvSpPr>
        <p:spPr>
          <a:xfrm>
            <a:off x="4427034" y="2709152"/>
            <a:ext cx="3691053" cy="707886"/>
          </a:xfrm>
          <a:prstGeom prst="rect">
            <a:avLst/>
          </a:prstGeom>
          <a:noFill/>
        </p:spPr>
        <p:txBody>
          <a:bodyPr wrap="square" rtlCol="0">
            <a:spAutoFit/>
          </a:bodyPr>
          <a:lstStyle/>
          <a:p>
            <a:r>
              <a:rPr lang="en-IN" sz="4000" b="1">
                <a:solidFill>
                  <a:schemeClr val="bg2"/>
                </a:solidFill>
                <a:latin typeface="+mj-lt"/>
              </a:rPr>
              <a:t>THANK YOU</a:t>
            </a:r>
          </a:p>
        </p:txBody>
      </p:sp>
    </p:spTree>
    <p:extLst>
      <p:ext uri="{BB962C8B-B14F-4D97-AF65-F5344CB8AC3E}">
        <p14:creationId xmlns:p14="http://schemas.microsoft.com/office/powerpoint/2010/main" val="5927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544B9A-B780-4076-AB1E-5DC4044F2CED}"/>
              </a:ext>
            </a:extLst>
          </p:cNvPr>
          <p:cNvSpPr/>
          <p:nvPr/>
        </p:nvSpPr>
        <p:spPr>
          <a:xfrm>
            <a:off x="162860" y="90525"/>
            <a:ext cx="12029140" cy="461665"/>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rial"/>
                <a:ea typeface="+mn-ea"/>
                <a:cs typeface="+mn-cs"/>
              </a:rPr>
              <a:t>GCP enablement process flow</a:t>
            </a:r>
          </a:p>
        </p:txBody>
      </p:sp>
      <p:cxnSp>
        <p:nvCxnSpPr>
          <p:cNvPr id="4" name="Straight Connector 3">
            <a:extLst>
              <a:ext uri="{FF2B5EF4-FFF2-40B4-BE49-F238E27FC236}">
                <a16:creationId xmlns:a16="http://schemas.microsoft.com/office/drawing/2014/main" id="{175E2D69-CAC9-4113-AA50-C5D32B785619}"/>
              </a:ext>
            </a:extLst>
          </p:cNvPr>
          <p:cNvCxnSpPr/>
          <p:nvPr/>
        </p:nvCxnSpPr>
        <p:spPr>
          <a:xfrm>
            <a:off x="0" y="509661"/>
            <a:ext cx="12192000" cy="0"/>
          </a:xfrm>
          <a:prstGeom prst="line">
            <a:avLst/>
          </a:prstGeom>
          <a:ln w="1905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0AAF357B-18A2-48CD-A851-4DEE40AFD941}"/>
              </a:ext>
            </a:extLst>
          </p:cNvPr>
          <p:cNvSpPr txBox="1"/>
          <p:nvPr/>
        </p:nvSpPr>
        <p:spPr>
          <a:xfrm>
            <a:off x="235652" y="1020580"/>
            <a:ext cx="3001751" cy="7078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Role ID needs to be created on </a:t>
            </a:r>
            <a:r>
              <a:rPr kumimoji="0" lang="en-US" sz="1000" b="0" i="0" u="none" strike="noStrike" kern="1200" cap="none" spc="0" normalizeH="0" baseline="0" noProof="0" dirty="0" err="1">
                <a:ln>
                  <a:noFill/>
                </a:ln>
                <a:solidFill>
                  <a:srgbClr val="000000"/>
                </a:solidFill>
                <a:effectLst/>
                <a:uLnTx/>
                <a:uFillTx/>
                <a:latin typeface="Arial"/>
                <a:ea typeface="+mn-ea"/>
                <a:cs typeface="+mn-cs"/>
              </a:rPr>
              <a:t>MyScheduling</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RRD in ABACUS to mirror </a:t>
            </a:r>
            <a:r>
              <a:rPr kumimoji="0" lang="en-US" sz="1000" b="0" i="0" u="none" strike="noStrike" kern="1200" cap="none" spc="0" normalizeH="0" baseline="0" noProof="0" dirty="0" err="1">
                <a:ln>
                  <a:noFill/>
                </a:ln>
                <a:solidFill>
                  <a:srgbClr val="000000"/>
                </a:solidFill>
                <a:effectLst/>
                <a:uLnTx/>
                <a:uFillTx/>
                <a:latin typeface="Arial"/>
                <a:ea typeface="+mn-ea"/>
                <a:cs typeface="+mn-cs"/>
              </a:rPr>
              <a:t>MyScheduling</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000" b="1" i="0" u="none" strike="noStrike" kern="1200" cap="none" spc="0" normalizeH="0" baseline="0" noProof="0" dirty="0">
                <a:ln>
                  <a:noFill/>
                </a:ln>
                <a:solidFill>
                  <a:srgbClr val="000000"/>
                </a:solidFill>
                <a:effectLst/>
                <a:uLnTx/>
                <a:uFillTx/>
                <a:latin typeface="Arial"/>
                <a:ea typeface="+mn-ea"/>
                <a:cs typeface="+mn-cs"/>
              </a:rPr>
              <a:t>Employee View : Log into </a:t>
            </a:r>
            <a:r>
              <a:rPr lang="en-US" sz="1000" dirty="0">
                <a:solidFill>
                  <a:srgbClr val="000000"/>
                </a:solidFill>
                <a:latin typeface="Arial"/>
                <a:hlinkClick r:id="rId2"/>
              </a:rPr>
              <a:t>GCP HUB</a:t>
            </a:r>
            <a:r>
              <a:rPr lang="en-US" sz="1000" dirty="0">
                <a:solidFill>
                  <a:srgbClr val="000000"/>
                </a:solidFill>
                <a:latin typeface="Arial"/>
              </a:rPr>
              <a:t> &gt; </a:t>
            </a:r>
            <a:r>
              <a:rPr kumimoji="0" lang="en-US" sz="1000" b="0" i="0" u="none" strike="noStrike" kern="1200" cap="none" spc="0" normalizeH="0" baseline="0" noProof="0" dirty="0">
                <a:ln>
                  <a:noFill/>
                </a:ln>
                <a:solidFill>
                  <a:srgbClr val="000000"/>
                </a:solidFill>
                <a:effectLst/>
                <a:uLnTx/>
                <a:uFillTx/>
                <a:latin typeface="Arial"/>
                <a:ea typeface="+mn-ea"/>
                <a:cs typeface="+mn-cs"/>
              </a:rPr>
              <a:t>View GCP Process Status</a:t>
            </a:r>
          </a:p>
        </p:txBody>
      </p:sp>
      <p:sp>
        <p:nvSpPr>
          <p:cNvPr id="9" name="Rectangle 9">
            <a:extLst>
              <a:ext uri="{FF2B5EF4-FFF2-40B4-BE49-F238E27FC236}">
                <a16:creationId xmlns:a16="http://schemas.microsoft.com/office/drawing/2014/main" id="{BF935B40-15F6-4781-98F1-59A085DEF946}"/>
              </a:ext>
            </a:extLst>
          </p:cNvPr>
          <p:cNvSpPr>
            <a:spLocks noChangeArrowheads="1"/>
          </p:cNvSpPr>
          <p:nvPr/>
        </p:nvSpPr>
        <p:spPr bwMode="auto">
          <a:xfrm>
            <a:off x="489870" y="2429901"/>
            <a:ext cx="1119034" cy="716042"/>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Arial"/>
                <a:ea typeface="+mn-ea"/>
                <a:cs typeface="Arial" charset="0"/>
              </a:rPr>
              <a:t>GCP Initiation</a:t>
            </a:r>
            <a:endParaRPr kumimoji="0" lang="en-US" sz="1000" b="1" i="0" u="none" strike="noStrike" kern="1200" cap="none" spc="0" normalizeH="0" baseline="0" noProof="0" dirty="0">
              <a:ln>
                <a:noFill/>
              </a:ln>
              <a:solidFill>
                <a:srgbClr val="FFFFFF"/>
              </a:solidFill>
              <a:effectLst/>
              <a:uLnTx/>
              <a:uFillTx/>
              <a:latin typeface="Arial"/>
              <a:ea typeface="+mn-ea"/>
              <a:cs typeface="Arial" charset="0"/>
            </a:endParaRPr>
          </a:p>
        </p:txBody>
      </p:sp>
      <p:cxnSp>
        <p:nvCxnSpPr>
          <p:cNvPr id="12" name="Straight Arrow Connector 11">
            <a:extLst>
              <a:ext uri="{FF2B5EF4-FFF2-40B4-BE49-F238E27FC236}">
                <a16:creationId xmlns:a16="http://schemas.microsoft.com/office/drawing/2014/main" id="{976B4443-0593-441E-87F6-48ADA9EA5F76}"/>
              </a:ext>
            </a:extLst>
          </p:cNvPr>
          <p:cNvCxnSpPr>
            <a:cxnSpLocks/>
            <a:endCxn id="13" idx="0"/>
          </p:cNvCxnSpPr>
          <p:nvPr/>
        </p:nvCxnSpPr>
        <p:spPr>
          <a:xfrm flipH="1">
            <a:off x="1044732" y="3155793"/>
            <a:ext cx="0" cy="437660"/>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 name="Rectangle 7">
            <a:extLst>
              <a:ext uri="{FF2B5EF4-FFF2-40B4-BE49-F238E27FC236}">
                <a16:creationId xmlns:a16="http://schemas.microsoft.com/office/drawing/2014/main" id="{D051304B-8405-4BB7-9F8E-4E70FED9AF34}"/>
              </a:ext>
            </a:extLst>
          </p:cNvPr>
          <p:cNvSpPr>
            <a:spLocks noChangeArrowheads="1"/>
          </p:cNvSpPr>
          <p:nvPr/>
        </p:nvSpPr>
        <p:spPr bwMode="auto">
          <a:xfrm>
            <a:off x="490720" y="3593453"/>
            <a:ext cx="1108024" cy="590154"/>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Mandatory Check</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4" name="Rectangle 13">
            <a:extLst>
              <a:ext uri="{FF2B5EF4-FFF2-40B4-BE49-F238E27FC236}">
                <a16:creationId xmlns:a16="http://schemas.microsoft.com/office/drawing/2014/main" id="{D7CE26DA-700D-457B-B711-2AD211B67F74}"/>
              </a:ext>
            </a:extLst>
          </p:cNvPr>
          <p:cNvSpPr/>
          <p:nvPr/>
        </p:nvSpPr>
        <p:spPr>
          <a:xfrm>
            <a:off x="3394155" y="1952603"/>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Rectangle 4">
            <a:extLst>
              <a:ext uri="{FF2B5EF4-FFF2-40B4-BE49-F238E27FC236}">
                <a16:creationId xmlns:a16="http://schemas.microsoft.com/office/drawing/2014/main" id="{83600C61-E678-472D-A0C2-C66CAA51474D}"/>
              </a:ext>
            </a:extLst>
          </p:cNvPr>
          <p:cNvSpPr>
            <a:spLocks noChangeArrowheads="1"/>
          </p:cNvSpPr>
          <p:nvPr/>
        </p:nvSpPr>
        <p:spPr bwMode="auto">
          <a:xfrm>
            <a:off x="2199938" y="3708150"/>
            <a:ext cx="1044410" cy="607495"/>
          </a:xfrm>
          <a:prstGeom prst="rect">
            <a:avLst/>
          </a:prstGeom>
          <a:solidFill>
            <a:schemeClr val="accent3"/>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Compensation Calculation</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24" name="Rectangle 8">
            <a:extLst>
              <a:ext uri="{FF2B5EF4-FFF2-40B4-BE49-F238E27FC236}">
                <a16:creationId xmlns:a16="http://schemas.microsoft.com/office/drawing/2014/main" id="{AE5504F6-9959-432D-B326-3ED5803C5A5E}"/>
              </a:ext>
            </a:extLst>
          </p:cNvPr>
          <p:cNvSpPr>
            <a:spLocks noChangeArrowheads="1"/>
          </p:cNvSpPr>
          <p:nvPr/>
        </p:nvSpPr>
        <p:spPr bwMode="auto">
          <a:xfrm>
            <a:off x="2188769" y="2035756"/>
            <a:ext cx="1029386" cy="718977"/>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Accenture Onsite Leadership Approval</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27" name="Rectangle 27">
            <a:extLst>
              <a:ext uri="{FF2B5EF4-FFF2-40B4-BE49-F238E27FC236}">
                <a16:creationId xmlns:a16="http://schemas.microsoft.com/office/drawing/2014/main" id="{8F2C76E9-7E8C-4628-AC95-A29EB76DFAA9}"/>
              </a:ext>
            </a:extLst>
          </p:cNvPr>
          <p:cNvSpPr>
            <a:spLocks noChangeArrowheads="1"/>
          </p:cNvSpPr>
          <p:nvPr/>
        </p:nvSpPr>
        <p:spPr bwMode="gray">
          <a:xfrm>
            <a:off x="3667163" y="1972342"/>
            <a:ext cx="1077608" cy="864654"/>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Emergency Contact, Dependent details and Salary advance</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0" name="Rectangle 27">
            <a:extLst>
              <a:ext uri="{FF2B5EF4-FFF2-40B4-BE49-F238E27FC236}">
                <a16:creationId xmlns:a16="http://schemas.microsoft.com/office/drawing/2014/main" id="{EED62004-4B5E-4F5E-B818-1827A89B6E34}"/>
              </a:ext>
            </a:extLst>
          </p:cNvPr>
          <p:cNvSpPr>
            <a:spLocks noChangeArrowheads="1"/>
          </p:cNvSpPr>
          <p:nvPr/>
        </p:nvSpPr>
        <p:spPr bwMode="gray">
          <a:xfrm>
            <a:off x="2185828" y="2966599"/>
            <a:ext cx="1034286" cy="510350"/>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GCP Checklist Request ID</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31" name="Rectangle 27">
            <a:extLst>
              <a:ext uri="{FF2B5EF4-FFF2-40B4-BE49-F238E27FC236}">
                <a16:creationId xmlns:a16="http://schemas.microsoft.com/office/drawing/2014/main" id="{24FCF0D0-1185-4E97-92A4-A182FFAB7E88}"/>
              </a:ext>
            </a:extLst>
          </p:cNvPr>
          <p:cNvSpPr>
            <a:spLocks noChangeArrowheads="1"/>
          </p:cNvSpPr>
          <p:nvPr/>
        </p:nvSpPr>
        <p:spPr bwMode="gray">
          <a:xfrm>
            <a:off x="2189445" y="4567087"/>
            <a:ext cx="1077608" cy="524673"/>
          </a:xfrm>
          <a:prstGeom prst="rect">
            <a:avLst/>
          </a:prstGeom>
          <a:solidFill>
            <a:schemeClr val="accent3">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HR Policy Briefing</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2" name="Rectangle 27">
            <a:extLst>
              <a:ext uri="{FF2B5EF4-FFF2-40B4-BE49-F238E27FC236}">
                <a16:creationId xmlns:a16="http://schemas.microsoft.com/office/drawing/2014/main" id="{8A4BB5C4-EF92-43CD-9C9F-F40FABBDA2BE}"/>
              </a:ext>
            </a:extLst>
          </p:cNvPr>
          <p:cNvSpPr>
            <a:spLocks noChangeArrowheads="1"/>
          </p:cNvSpPr>
          <p:nvPr/>
        </p:nvSpPr>
        <p:spPr bwMode="gray">
          <a:xfrm>
            <a:off x="3665846" y="4879976"/>
            <a:ext cx="1077608" cy="578758"/>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Capture Taxation Approval</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34" name="Rectangle 27">
            <a:extLst>
              <a:ext uri="{FF2B5EF4-FFF2-40B4-BE49-F238E27FC236}">
                <a16:creationId xmlns:a16="http://schemas.microsoft.com/office/drawing/2014/main" id="{BF55AC71-2A42-4A4E-8C5D-EA6357822AAB}"/>
              </a:ext>
            </a:extLst>
          </p:cNvPr>
          <p:cNvSpPr>
            <a:spLocks noChangeArrowheads="1"/>
          </p:cNvSpPr>
          <p:nvPr/>
        </p:nvSpPr>
        <p:spPr bwMode="gray">
          <a:xfrm>
            <a:off x="3655616" y="3027549"/>
            <a:ext cx="1080000" cy="778870"/>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Salary Mail sent to the employee</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cxnSp>
        <p:nvCxnSpPr>
          <p:cNvPr id="39" name="Straight Connector 38">
            <a:extLst>
              <a:ext uri="{FF2B5EF4-FFF2-40B4-BE49-F238E27FC236}">
                <a16:creationId xmlns:a16="http://schemas.microsoft.com/office/drawing/2014/main" id="{B8B0AD73-939C-4798-88B5-386A431AF13E}"/>
              </a:ext>
            </a:extLst>
          </p:cNvPr>
          <p:cNvCxnSpPr>
            <a:cxnSpLocks/>
          </p:cNvCxnSpPr>
          <p:nvPr/>
        </p:nvCxnSpPr>
        <p:spPr>
          <a:xfrm flipV="1">
            <a:off x="1598744" y="3882488"/>
            <a:ext cx="261017" cy="0"/>
          </a:xfrm>
          <a:prstGeom prst="line">
            <a:avLst/>
          </a:prstGeom>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352A77DB-D2D6-4145-B49F-F6CE2FA99639}"/>
              </a:ext>
            </a:extLst>
          </p:cNvPr>
          <p:cNvCxnSpPr>
            <a:cxnSpLocks/>
          </p:cNvCxnSpPr>
          <p:nvPr/>
        </p:nvCxnSpPr>
        <p:spPr>
          <a:xfrm rot="5400000" flipH="1" flipV="1">
            <a:off x="1304873" y="3004102"/>
            <a:ext cx="1430339" cy="323497"/>
          </a:xfrm>
          <a:prstGeom prst="bentConnector3">
            <a:avLst>
              <a:gd name="adj1" fmla="val 992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1219FD3-2BC1-4F08-A445-B9FA0D8148F0}"/>
              </a:ext>
            </a:extLst>
          </p:cNvPr>
          <p:cNvCxnSpPr>
            <a:cxnSpLocks/>
          </p:cNvCxnSpPr>
          <p:nvPr/>
        </p:nvCxnSpPr>
        <p:spPr>
          <a:xfrm rot="16200000" flipH="1">
            <a:off x="1555993" y="4185339"/>
            <a:ext cx="953422" cy="33474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8C6CE44-09CE-45C3-8B79-FA607D77DF72}"/>
              </a:ext>
            </a:extLst>
          </p:cNvPr>
          <p:cNvCxnSpPr>
            <a:cxnSpLocks/>
          </p:cNvCxnSpPr>
          <p:nvPr/>
        </p:nvCxnSpPr>
        <p:spPr>
          <a:xfrm>
            <a:off x="2705226" y="2786743"/>
            <a:ext cx="0" cy="185064"/>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B3C4DBBE-F08C-4639-AA26-C94136209E54}"/>
              </a:ext>
            </a:extLst>
          </p:cNvPr>
          <p:cNvSpPr/>
          <p:nvPr/>
        </p:nvSpPr>
        <p:spPr>
          <a:xfrm>
            <a:off x="263587" y="238838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Rectangle 67">
            <a:extLst>
              <a:ext uri="{FF2B5EF4-FFF2-40B4-BE49-F238E27FC236}">
                <a16:creationId xmlns:a16="http://schemas.microsoft.com/office/drawing/2014/main" id="{39320831-0E83-4C02-94A2-CC9FA5520601}"/>
              </a:ext>
            </a:extLst>
          </p:cNvPr>
          <p:cNvSpPr/>
          <p:nvPr/>
        </p:nvSpPr>
        <p:spPr>
          <a:xfrm>
            <a:off x="263587" y="3521208"/>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C818D0B8-D059-4EBB-BC31-10C89185623D}"/>
              </a:ext>
            </a:extLst>
          </p:cNvPr>
          <p:cNvSpPr/>
          <p:nvPr/>
        </p:nvSpPr>
        <p:spPr>
          <a:xfrm>
            <a:off x="1944147" y="196326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BF8C36E2-3DC9-4F9C-B2D8-46D4AF3C7C95}"/>
              </a:ext>
            </a:extLst>
          </p:cNvPr>
          <p:cNvSpPr/>
          <p:nvPr/>
        </p:nvSpPr>
        <p:spPr>
          <a:xfrm>
            <a:off x="1964621" y="277261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2F31D2CC-C8E7-4423-8C31-8897053E8076}"/>
              </a:ext>
            </a:extLst>
          </p:cNvPr>
          <p:cNvSpPr/>
          <p:nvPr/>
        </p:nvSpPr>
        <p:spPr>
          <a:xfrm>
            <a:off x="1938604" y="367167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49ECAEA3-103B-4A6B-8D56-2A25CB875FF3}"/>
              </a:ext>
            </a:extLst>
          </p:cNvPr>
          <p:cNvSpPr/>
          <p:nvPr/>
        </p:nvSpPr>
        <p:spPr>
          <a:xfrm>
            <a:off x="1942128" y="4440347"/>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B6EBDC99-5E99-4C71-860E-DBD15D97B6A2}"/>
              </a:ext>
            </a:extLst>
          </p:cNvPr>
          <p:cNvSpPr/>
          <p:nvPr/>
        </p:nvSpPr>
        <p:spPr>
          <a:xfrm>
            <a:off x="5028565" y="828373"/>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14" name="Rectangle 27">
            <a:extLst>
              <a:ext uri="{FF2B5EF4-FFF2-40B4-BE49-F238E27FC236}">
                <a16:creationId xmlns:a16="http://schemas.microsoft.com/office/drawing/2014/main" id="{13B8DC6A-E712-4B0A-A6A1-1BBAF2F66DBA}"/>
              </a:ext>
            </a:extLst>
          </p:cNvPr>
          <p:cNvSpPr>
            <a:spLocks noChangeArrowheads="1"/>
          </p:cNvSpPr>
          <p:nvPr/>
        </p:nvSpPr>
        <p:spPr bwMode="gray">
          <a:xfrm>
            <a:off x="3665075" y="3982904"/>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Addendum and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Salary Agreement </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122" name="Rectangle 27">
            <a:extLst>
              <a:ext uri="{FF2B5EF4-FFF2-40B4-BE49-F238E27FC236}">
                <a16:creationId xmlns:a16="http://schemas.microsoft.com/office/drawing/2014/main" id="{82B93EB9-DD54-416D-926D-2BEAAE76448E}"/>
              </a:ext>
            </a:extLst>
          </p:cNvPr>
          <p:cNvSpPr>
            <a:spLocks noChangeArrowheads="1"/>
          </p:cNvSpPr>
          <p:nvPr/>
        </p:nvSpPr>
        <p:spPr bwMode="gray">
          <a:xfrm>
            <a:off x="5300849" y="1510237"/>
            <a:ext cx="1088046" cy="769864"/>
          </a:xfrm>
          <a:prstGeom prst="rect">
            <a:avLst/>
          </a:prstGeom>
          <a:solidFill>
            <a:schemeClr val="accent1">
              <a:lumMod val="40000"/>
              <a:lumOff val="6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algn="ctr">
              <a:defRPr/>
            </a:pPr>
            <a:endParaRPr lang="en-GB" sz="1000" b="1" dirty="0">
              <a:ea typeface="+mn-lt"/>
              <a:cs typeface="+mn-lt"/>
            </a:endParaRPr>
          </a:p>
          <a:p>
            <a:pPr algn="ctr">
              <a:defRPr/>
            </a:pPr>
            <a:endParaRPr lang="en-GB" sz="1000" b="1" i="0" u="none" strike="noStrike" kern="1200" cap="none" spc="0" normalizeH="0" baseline="0" noProof="0" dirty="0">
              <a:ln>
                <a:noFill/>
              </a:ln>
              <a:solidFill>
                <a:srgbClr val="000000"/>
              </a:solidFill>
              <a:effectLst/>
              <a:uLnTx/>
              <a:uFillTx/>
              <a:latin typeface="Arial"/>
              <a:cs typeface="Arial" charset="0"/>
            </a:endParaRPr>
          </a:p>
          <a:p>
            <a:pPr algn="ctr">
              <a:defRPr/>
            </a:pPr>
            <a:r>
              <a:rPr lang="en-GB" sz="1000" b="1" dirty="0">
                <a:solidFill>
                  <a:schemeClr val="bg1"/>
                </a:solidFill>
                <a:ea typeface="+mn-lt"/>
                <a:cs typeface="+mn-lt"/>
              </a:rPr>
              <a:t>Stamped visa copy to be uploaded on GCP HUB</a:t>
            </a:r>
            <a:endParaRPr lang="en-GB" dirty="0">
              <a:solidFill>
                <a:schemeClr val="bg1"/>
              </a:solidFill>
              <a:cs typeface="Arial"/>
            </a:endParaRPr>
          </a:p>
          <a:p>
            <a:pPr algn="ctr">
              <a:defRPr/>
            </a:pPr>
            <a:endParaRPr lang="en-GB" sz="1000" b="1" dirty="0">
              <a:solidFill>
                <a:srgbClr val="000000"/>
              </a:solidFill>
              <a:latin typeface="Arial"/>
              <a:cs typeface="Arial" charset="0"/>
            </a:endParaRPr>
          </a:p>
          <a:p>
            <a:pPr algn="ctr">
              <a:spcBef>
                <a:spcPct val="0"/>
              </a:spcBef>
              <a:spcAft>
                <a:spcPct val="0"/>
              </a:spcAft>
              <a:defRPr/>
            </a:pPr>
            <a:endParaRPr lang="en-GB" sz="1000" b="1" dirty="0">
              <a:solidFill>
                <a:srgbClr val="FFFFFF"/>
              </a:solidFill>
              <a:latin typeface="Arial"/>
              <a:cs typeface="Arial" charset="0"/>
            </a:endParaRPr>
          </a:p>
        </p:txBody>
      </p:sp>
      <p:sp>
        <p:nvSpPr>
          <p:cNvPr id="123" name="Rectangle 27">
            <a:extLst>
              <a:ext uri="{FF2B5EF4-FFF2-40B4-BE49-F238E27FC236}">
                <a16:creationId xmlns:a16="http://schemas.microsoft.com/office/drawing/2014/main" id="{54834C9A-4AB0-4A8A-9B3D-79C6F108E598}"/>
              </a:ext>
            </a:extLst>
          </p:cNvPr>
          <p:cNvSpPr>
            <a:spLocks noChangeArrowheads="1"/>
          </p:cNvSpPr>
          <p:nvPr/>
        </p:nvSpPr>
        <p:spPr bwMode="gray">
          <a:xfrm>
            <a:off x="5300849" y="2416164"/>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Arial"/>
                <a:ea typeface="+mn-ea"/>
                <a:cs typeface="Arial" charset="0"/>
              </a:rPr>
              <a:t>Travel Request to be raised</a:t>
            </a:r>
            <a:endParaRPr kumimoji="0" lang="en-US" sz="900" b="0" i="0" u="none" strike="noStrike" kern="1200" cap="none" spc="0" normalizeH="0" baseline="0" noProof="0">
              <a:ln>
                <a:noFill/>
              </a:ln>
              <a:solidFill>
                <a:srgbClr val="FFFFFF"/>
              </a:solidFill>
              <a:effectLst/>
              <a:uLnTx/>
              <a:uFillTx/>
              <a:latin typeface="Arial"/>
              <a:ea typeface="+mn-ea"/>
              <a:cs typeface="Arial" charset="0"/>
            </a:endParaRPr>
          </a:p>
        </p:txBody>
      </p:sp>
      <p:sp>
        <p:nvSpPr>
          <p:cNvPr id="124" name="Rectangle 27">
            <a:extLst>
              <a:ext uri="{FF2B5EF4-FFF2-40B4-BE49-F238E27FC236}">
                <a16:creationId xmlns:a16="http://schemas.microsoft.com/office/drawing/2014/main" id="{CD89284B-6184-44AD-8CF5-F8BFB553D2C7}"/>
              </a:ext>
            </a:extLst>
          </p:cNvPr>
          <p:cNvSpPr>
            <a:spLocks noChangeArrowheads="1"/>
          </p:cNvSpPr>
          <p:nvPr/>
        </p:nvSpPr>
        <p:spPr bwMode="gray">
          <a:xfrm>
            <a:off x="5323573" y="3240151"/>
            <a:ext cx="1077608" cy="1084698"/>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Travel itinerary Details updated on GTT and Final alert by GCP HR </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127" name="Rectangle 27">
            <a:extLst>
              <a:ext uri="{FF2B5EF4-FFF2-40B4-BE49-F238E27FC236}">
                <a16:creationId xmlns:a16="http://schemas.microsoft.com/office/drawing/2014/main" id="{DC2BA76F-30F7-4E42-A1BF-63A16B81EFC0}"/>
              </a:ext>
            </a:extLst>
          </p:cNvPr>
          <p:cNvSpPr>
            <a:spLocks noChangeArrowheads="1"/>
          </p:cNvSpPr>
          <p:nvPr/>
        </p:nvSpPr>
        <p:spPr bwMode="gray">
          <a:xfrm>
            <a:off x="5323045" y="4446065"/>
            <a:ext cx="1070184" cy="572346"/>
          </a:xfrm>
          <a:prstGeom prst="rect">
            <a:avLst/>
          </a:prstGeom>
          <a:solidFill>
            <a:schemeClr val="accent4">
              <a:lumMod val="60000"/>
              <a:lumOff val="4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Transfer Template to be downloaded from GTT</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28" name="Rectangle 27">
            <a:extLst>
              <a:ext uri="{FF2B5EF4-FFF2-40B4-BE49-F238E27FC236}">
                <a16:creationId xmlns:a16="http://schemas.microsoft.com/office/drawing/2014/main" id="{7CD289CB-6D0A-47C5-887F-2C9204FD53DD}"/>
              </a:ext>
            </a:extLst>
          </p:cNvPr>
          <p:cNvSpPr>
            <a:spLocks noChangeArrowheads="1"/>
          </p:cNvSpPr>
          <p:nvPr/>
        </p:nvSpPr>
        <p:spPr bwMode="gray">
          <a:xfrm>
            <a:off x="5335146" y="5169355"/>
            <a:ext cx="1061642" cy="518815"/>
          </a:xfrm>
          <a:prstGeom prst="rect">
            <a:avLst/>
          </a:prstGeom>
          <a:solidFill>
            <a:srgbClr val="008899"/>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Employee Hired on Host Country SAP</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29" name="Rectangle 27">
            <a:extLst>
              <a:ext uri="{FF2B5EF4-FFF2-40B4-BE49-F238E27FC236}">
                <a16:creationId xmlns:a16="http://schemas.microsoft.com/office/drawing/2014/main" id="{CD2D0589-43B5-4317-B07E-D87E4B39D706}"/>
              </a:ext>
            </a:extLst>
          </p:cNvPr>
          <p:cNvSpPr>
            <a:spLocks noChangeArrowheads="1"/>
          </p:cNvSpPr>
          <p:nvPr/>
        </p:nvSpPr>
        <p:spPr bwMode="gray">
          <a:xfrm>
            <a:off x="5335145" y="5828144"/>
            <a:ext cx="1061643" cy="464016"/>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Arial" charset="0"/>
              </a:rPr>
              <a:t>Report Onshore</a:t>
            </a:r>
            <a:endParaRPr kumimoji="0" lang="en-US" sz="1000" b="1" i="0" u="none" strike="noStrike" kern="1200" cap="none" spc="0" normalizeH="0" baseline="0" noProof="0">
              <a:ln>
                <a:noFill/>
              </a:ln>
              <a:solidFill>
                <a:srgbClr val="FFFFFF"/>
              </a:solidFill>
              <a:effectLst/>
              <a:uLnTx/>
              <a:uFillTx/>
              <a:latin typeface="Arial"/>
              <a:ea typeface="+mn-ea"/>
              <a:cs typeface="Arial" charset="0"/>
            </a:endParaRPr>
          </a:p>
        </p:txBody>
      </p:sp>
      <p:cxnSp>
        <p:nvCxnSpPr>
          <p:cNvPr id="135" name="Straight Arrow Connector 134">
            <a:extLst>
              <a:ext uri="{FF2B5EF4-FFF2-40B4-BE49-F238E27FC236}">
                <a16:creationId xmlns:a16="http://schemas.microsoft.com/office/drawing/2014/main" id="{71063488-5C3D-4FD8-BACF-7DACC8DCDE7D}"/>
              </a:ext>
            </a:extLst>
          </p:cNvPr>
          <p:cNvCxnSpPr/>
          <p:nvPr/>
        </p:nvCxnSpPr>
        <p:spPr>
          <a:xfrm>
            <a:off x="5781097" y="2272932"/>
            <a:ext cx="0" cy="133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3E63F6B-F066-4339-B285-909BCAE3E2B0}"/>
              </a:ext>
            </a:extLst>
          </p:cNvPr>
          <p:cNvCxnSpPr>
            <a:cxnSpLocks/>
          </p:cNvCxnSpPr>
          <p:nvPr/>
        </p:nvCxnSpPr>
        <p:spPr>
          <a:xfrm>
            <a:off x="5831897" y="4353405"/>
            <a:ext cx="0" cy="156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84BF6856-CAB1-4C0C-9927-3CA8D50641E2}"/>
              </a:ext>
            </a:extLst>
          </p:cNvPr>
          <p:cNvCxnSpPr>
            <a:cxnSpLocks/>
          </p:cNvCxnSpPr>
          <p:nvPr/>
        </p:nvCxnSpPr>
        <p:spPr>
          <a:xfrm>
            <a:off x="5831897" y="5027554"/>
            <a:ext cx="0" cy="1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A3FFD766-8354-4B8C-99AD-32526D0E5E1E}"/>
              </a:ext>
            </a:extLst>
          </p:cNvPr>
          <p:cNvCxnSpPr>
            <a:cxnSpLocks/>
          </p:cNvCxnSpPr>
          <p:nvPr/>
        </p:nvCxnSpPr>
        <p:spPr>
          <a:xfrm>
            <a:off x="5831897" y="5679026"/>
            <a:ext cx="0" cy="1563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75" name="Group 174">
            <a:extLst>
              <a:ext uri="{FF2B5EF4-FFF2-40B4-BE49-F238E27FC236}">
                <a16:creationId xmlns:a16="http://schemas.microsoft.com/office/drawing/2014/main" id="{35A14416-406B-44F7-A7B8-B67E6FFC4C9F}"/>
              </a:ext>
            </a:extLst>
          </p:cNvPr>
          <p:cNvGrpSpPr/>
          <p:nvPr/>
        </p:nvGrpSpPr>
        <p:grpSpPr>
          <a:xfrm>
            <a:off x="10287801" y="3903189"/>
            <a:ext cx="1713151" cy="2433695"/>
            <a:chOff x="10394594" y="647833"/>
            <a:chExt cx="1713151" cy="2433695"/>
          </a:xfrm>
        </p:grpSpPr>
        <p:sp>
          <p:nvSpPr>
            <p:cNvPr id="158" name="Rectangle 157">
              <a:extLst>
                <a:ext uri="{FF2B5EF4-FFF2-40B4-BE49-F238E27FC236}">
                  <a16:creationId xmlns:a16="http://schemas.microsoft.com/office/drawing/2014/main" id="{24125550-F149-42B9-B291-17D59C6DDFA8}"/>
                </a:ext>
              </a:extLst>
            </p:cNvPr>
            <p:cNvSpPr/>
            <p:nvPr/>
          </p:nvSpPr>
          <p:spPr>
            <a:xfrm>
              <a:off x="10394594" y="647833"/>
              <a:ext cx="1713151" cy="2433695"/>
            </a:xfrm>
            <a:prstGeom prst="rect">
              <a:avLst/>
            </a:prstGeom>
            <a:noFill/>
            <a:ln w="25400">
              <a:solidFill>
                <a:schemeClr val="accent6"/>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174" name="Group 173">
              <a:extLst>
                <a:ext uri="{FF2B5EF4-FFF2-40B4-BE49-F238E27FC236}">
                  <a16:creationId xmlns:a16="http://schemas.microsoft.com/office/drawing/2014/main" id="{AA231771-AA9A-4EAC-B774-255EECDFD3B0}"/>
                </a:ext>
              </a:extLst>
            </p:cNvPr>
            <p:cNvGrpSpPr/>
            <p:nvPr/>
          </p:nvGrpSpPr>
          <p:grpSpPr>
            <a:xfrm>
              <a:off x="10495712" y="716677"/>
              <a:ext cx="1533428" cy="2272872"/>
              <a:chOff x="10589469" y="701374"/>
              <a:chExt cx="1533428" cy="2272872"/>
            </a:xfrm>
          </p:grpSpPr>
          <p:sp>
            <p:nvSpPr>
              <p:cNvPr id="142" name="Rectangle 9">
                <a:extLst>
                  <a:ext uri="{FF2B5EF4-FFF2-40B4-BE49-F238E27FC236}">
                    <a16:creationId xmlns:a16="http://schemas.microsoft.com/office/drawing/2014/main" id="{2804FCF7-ED81-4893-9E6A-79A1DDA457FA}"/>
                  </a:ext>
                </a:extLst>
              </p:cNvPr>
              <p:cNvSpPr>
                <a:spLocks noChangeArrowheads="1"/>
              </p:cNvSpPr>
              <p:nvPr/>
            </p:nvSpPr>
            <p:spPr bwMode="auto">
              <a:xfrm>
                <a:off x="10589469" y="701374"/>
                <a:ext cx="258007" cy="249603"/>
              </a:xfrm>
              <a:prstGeom prst="rect">
                <a:avLst/>
              </a:prstGeom>
              <a:solidFill>
                <a:schemeClr val="accent6">
                  <a:lumMod val="5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59" name="Rectangle 9">
                <a:extLst>
                  <a:ext uri="{FF2B5EF4-FFF2-40B4-BE49-F238E27FC236}">
                    <a16:creationId xmlns:a16="http://schemas.microsoft.com/office/drawing/2014/main" id="{4F5A5CB5-A438-4349-9525-2C2622570DC1}"/>
                  </a:ext>
                </a:extLst>
              </p:cNvPr>
              <p:cNvSpPr>
                <a:spLocks noChangeArrowheads="1"/>
              </p:cNvSpPr>
              <p:nvPr/>
            </p:nvSpPr>
            <p:spPr bwMode="auto">
              <a:xfrm>
                <a:off x="10589469" y="1278618"/>
                <a:ext cx="258007" cy="249603"/>
              </a:xfrm>
              <a:prstGeom prst="rect">
                <a:avLst/>
              </a:prstGeom>
              <a:solidFill>
                <a:schemeClr val="accent3"/>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0" name="Rectangle 159">
                <a:extLst>
                  <a:ext uri="{FF2B5EF4-FFF2-40B4-BE49-F238E27FC236}">
                    <a16:creationId xmlns:a16="http://schemas.microsoft.com/office/drawing/2014/main" id="{9E12C6B8-DEB3-483B-BF7F-6B2531857CC2}"/>
                  </a:ext>
                </a:extLst>
              </p:cNvPr>
              <p:cNvSpPr/>
              <p:nvPr/>
            </p:nvSpPr>
            <p:spPr>
              <a:xfrm>
                <a:off x="10935437" y="1278618"/>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Compensation Team</a:t>
                </a:r>
              </a:p>
            </p:txBody>
          </p:sp>
          <p:sp>
            <p:nvSpPr>
              <p:cNvPr id="161" name="Rectangle 160">
                <a:extLst>
                  <a:ext uri="{FF2B5EF4-FFF2-40B4-BE49-F238E27FC236}">
                    <a16:creationId xmlns:a16="http://schemas.microsoft.com/office/drawing/2014/main" id="{0E05516B-6D97-457D-BEA4-DFE5A7A6C78C}"/>
                  </a:ext>
                </a:extLst>
              </p:cNvPr>
              <p:cNvSpPr/>
              <p:nvPr/>
            </p:nvSpPr>
            <p:spPr>
              <a:xfrm>
                <a:off x="10935434" y="701375"/>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Arial"/>
                    <a:ea typeface="+mn-ea"/>
                    <a:cs typeface="+mn-cs"/>
                  </a:rPr>
                  <a:t>ATCI Project Manager</a:t>
                </a:r>
              </a:p>
            </p:txBody>
          </p:sp>
          <p:sp>
            <p:nvSpPr>
              <p:cNvPr id="162" name="Rectangle 9">
                <a:extLst>
                  <a:ext uri="{FF2B5EF4-FFF2-40B4-BE49-F238E27FC236}">
                    <a16:creationId xmlns:a16="http://schemas.microsoft.com/office/drawing/2014/main" id="{F537D344-686C-4A28-AB2F-172BE1C00E86}"/>
                  </a:ext>
                </a:extLst>
              </p:cNvPr>
              <p:cNvSpPr>
                <a:spLocks noChangeArrowheads="1"/>
              </p:cNvSpPr>
              <p:nvPr/>
            </p:nvSpPr>
            <p:spPr bwMode="auto">
              <a:xfrm>
                <a:off x="10589469" y="994047"/>
                <a:ext cx="258007" cy="249603"/>
              </a:xfrm>
              <a:prstGeom prst="rect">
                <a:avLst/>
              </a:prstGeom>
              <a:solidFill>
                <a:schemeClr val="accent2">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3" name="Rectangle 162">
                <a:extLst>
                  <a:ext uri="{FF2B5EF4-FFF2-40B4-BE49-F238E27FC236}">
                    <a16:creationId xmlns:a16="http://schemas.microsoft.com/office/drawing/2014/main" id="{CFA0D70D-1BEE-45F4-9C5C-41F14992229A}"/>
                  </a:ext>
                </a:extLst>
              </p:cNvPr>
              <p:cNvSpPr/>
              <p:nvPr/>
            </p:nvSpPr>
            <p:spPr>
              <a:xfrm>
                <a:off x="10935435" y="992741"/>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dirty="0">
                    <a:ln>
                      <a:noFill/>
                    </a:ln>
                    <a:solidFill>
                      <a:srgbClr val="000000"/>
                    </a:solidFill>
                    <a:effectLst/>
                    <a:uLnTx/>
                    <a:uFillTx/>
                    <a:latin typeface="Arial"/>
                    <a:ea typeface="+mn-ea"/>
                    <a:cs typeface="+mn-cs"/>
                  </a:rPr>
                  <a:t>GCP HR Team</a:t>
                </a:r>
              </a:p>
            </p:txBody>
          </p:sp>
          <p:sp>
            <p:nvSpPr>
              <p:cNvPr id="164" name="Rectangle 9">
                <a:extLst>
                  <a:ext uri="{FF2B5EF4-FFF2-40B4-BE49-F238E27FC236}">
                    <a16:creationId xmlns:a16="http://schemas.microsoft.com/office/drawing/2014/main" id="{B1544C36-5FBE-4E7A-AAEB-2F2207EF9221}"/>
                  </a:ext>
                </a:extLst>
              </p:cNvPr>
              <p:cNvSpPr>
                <a:spLocks noChangeArrowheads="1"/>
              </p:cNvSpPr>
              <p:nvPr/>
            </p:nvSpPr>
            <p:spPr bwMode="auto">
              <a:xfrm>
                <a:off x="10593019" y="1569698"/>
                <a:ext cx="258007" cy="249603"/>
              </a:xfrm>
              <a:prstGeom prst="rect">
                <a:avLst/>
              </a:prstGeom>
              <a:solidFill>
                <a:schemeClr val="accent3">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5" name="Rectangle 9">
                <a:extLst>
                  <a:ext uri="{FF2B5EF4-FFF2-40B4-BE49-F238E27FC236}">
                    <a16:creationId xmlns:a16="http://schemas.microsoft.com/office/drawing/2014/main" id="{DAE3F770-0D56-4F29-B694-C403B55D14B3}"/>
                  </a:ext>
                </a:extLst>
              </p:cNvPr>
              <p:cNvSpPr>
                <a:spLocks noChangeArrowheads="1"/>
              </p:cNvSpPr>
              <p:nvPr/>
            </p:nvSpPr>
            <p:spPr bwMode="auto">
              <a:xfrm>
                <a:off x="10593019" y="2146942"/>
                <a:ext cx="258007" cy="249603"/>
              </a:xfrm>
              <a:prstGeom prst="rect">
                <a:avLst/>
              </a:prstGeom>
              <a:solidFill>
                <a:schemeClr val="tx2">
                  <a:lumMod val="40000"/>
                  <a:lumOff val="6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6" name="Rectangle 165">
                <a:extLst>
                  <a:ext uri="{FF2B5EF4-FFF2-40B4-BE49-F238E27FC236}">
                    <a16:creationId xmlns:a16="http://schemas.microsoft.com/office/drawing/2014/main" id="{A5656A31-27A9-47E9-B1BB-6DA73ECDE0D4}"/>
                  </a:ext>
                </a:extLst>
              </p:cNvPr>
              <p:cNvSpPr/>
              <p:nvPr/>
            </p:nvSpPr>
            <p:spPr>
              <a:xfrm>
                <a:off x="10938987" y="2146942"/>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People Mobility</a:t>
                </a:r>
              </a:p>
            </p:txBody>
          </p:sp>
          <p:sp>
            <p:nvSpPr>
              <p:cNvPr id="167" name="Rectangle 166">
                <a:extLst>
                  <a:ext uri="{FF2B5EF4-FFF2-40B4-BE49-F238E27FC236}">
                    <a16:creationId xmlns:a16="http://schemas.microsoft.com/office/drawing/2014/main" id="{3A2EECEA-190B-435F-8D1E-05A86CA48E0B}"/>
                  </a:ext>
                </a:extLst>
              </p:cNvPr>
              <p:cNvSpPr/>
              <p:nvPr/>
            </p:nvSpPr>
            <p:spPr>
              <a:xfrm>
                <a:off x="10938984" y="1569699"/>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ECS Team</a:t>
                </a:r>
              </a:p>
            </p:txBody>
          </p:sp>
          <p:sp>
            <p:nvSpPr>
              <p:cNvPr id="168" name="Rectangle 9">
                <a:extLst>
                  <a:ext uri="{FF2B5EF4-FFF2-40B4-BE49-F238E27FC236}">
                    <a16:creationId xmlns:a16="http://schemas.microsoft.com/office/drawing/2014/main" id="{0D8C63F7-04C2-49C1-9CA5-F009A5CBDC0E}"/>
                  </a:ext>
                </a:extLst>
              </p:cNvPr>
              <p:cNvSpPr>
                <a:spLocks noChangeArrowheads="1"/>
              </p:cNvSpPr>
              <p:nvPr/>
            </p:nvSpPr>
            <p:spPr bwMode="auto">
              <a:xfrm>
                <a:off x="10593019" y="1862371"/>
                <a:ext cx="258007" cy="249603"/>
              </a:xfrm>
              <a:prstGeom prst="rect">
                <a:avLst/>
              </a:prstGeom>
              <a:solidFill>
                <a:schemeClr val="tx1">
                  <a:lumMod val="65000"/>
                  <a:lumOff val="3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69" name="Rectangle 168">
                <a:extLst>
                  <a:ext uri="{FF2B5EF4-FFF2-40B4-BE49-F238E27FC236}">
                    <a16:creationId xmlns:a16="http://schemas.microsoft.com/office/drawing/2014/main" id="{4AC8B23D-1A98-4231-94A0-BF613C057CE2}"/>
                  </a:ext>
                </a:extLst>
              </p:cNvPr>
              <p:cNvSpPr/>
              <p:nvPr/>
            </p:nvSpPr>
            <p:spPr>
              <a:xfrm>
                <a:off x="10938985" y="1861065"/>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Employee</a:t>
                </a:r>
              </a:p>
            </p:txBody>
          </p:sp>
          <p:sp>
            <p:nvSpPr>
              <p:cNvPr id="170" name="Rectangle 9">
                <a:extLst>
                  <a:ext uri="{FF2B5EF4-FFF2-40B4-BE49-F238E27FC236}">
                    <a16:creationId xmlns:a16="http://schemas.microsoft.com/office/drawing/2014/main" id="{32C24AD7-F8E4-403D-880B-60BACB1A1C5E}"/>
                  </a:ext>
                </a:extLst>
              </p:cNvPr>
              <p:cNvSpPr>
                <a:spLocks noChangeArrowheads="1"/>
              </p:cNvSpPr>
              <p:nvPr/>
            </p:nvSpPr>
            <p:spPr bwMode="auto">
              <a:xfrm>
                <a:off x="10596566" y="2724643"/>
                <a:ext cx="258007" cy="249603"/>
              </a:xfrm>
              <a:prstGeom prst="rect">
                <a:avLst/>
              </a:prstGeom>
              <a:solidFill>
                <a:schemeClr val="accent6">
                  <a:lumMod val="7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71" name="Rectangle 170">
                <a:extLst>
                  <a:ext uri="{FF2B5EF4-FFF2-40B4-BE49-F238E27FC236}">
                    <a16:creationId xmlns:a16="http://schemas.microsoft.com/office/drawing/2014/main" id="{D7978DE9-6F72-4C58-AA56-F2586FA37CC4}"/>
                  </a:ext>
                </a:extLst>
              </p:cNvPr>
              <p:cNvSpPr/>
              <p:nvPr/>
            </p:nvSpPr>
            <p:spPr>
              <a:xfrm>
                <a:off x="10942534" y="2724643"/>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India SAP Team</a:t>
                </a:r>
              </a:p>
            </p:txBody>
          </p:sp>
          <p:sp>
            <p:nvSpPr>
              <p:cNvPr id="172" name="Rectangle 9">
                <a:extLst>
                  <a:ext uri="{FF2B5EF4-FFF2-40B4-BE49-F238E27FC236}">
                    <a16:creationId xmlns:a16="http://schemas.microsoft.com/office/drawing/2014/main" id="{95C6F4D9-D4EA-40B3-8AB8-F42775A9818D}"/>
                  </a:ext>
                </a:extLst>
              </p:cNvPr>
              <p:cNvSpPr>
                <a:spLocks noChangeArrowheads="1"/>
              </p:cNvSpPr>
              <p:nvPr/>
            </p:nvSpPr>
            <p:spPr bwMode="auto">
              <a:xfrm>
                <a:off x="10596566" y="2440072"/>
                <a:ext cx="258007" cy="249603"/>
              </a:xfrm>
              <a:prstGeom prst="rect">
                <a:avLst/>
              </a:prstGeom>
              <a:solidFill>
                <a:schemeClr val="accent4">
                  <a:lumMod val="60000"/>
                  <a:lumOff val="40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a:ln>
                    <a:noFill/>
                  </a:ln>
                  <a:solidFill>
                    <a:srgbClr val="FFFFFF"/>
                  </a:solidFill>
                  <a:effectLst/>
                  <a:uLnTx/>
                  <a:uFillTx/>
                  <a:latin typeface="Arial"/>
                  <a:ea typeface="+mn-ea"/>
                  <a:cs typeface="Arial" charset="0"/>
                </a:endParaRPr>
              </a:p>
            </p:txBody>
          </p:sp>
          <p:sp>
            <p:nvSpPr>
              <p:cNvPr id="173" name="Rectangle 172">
                <a:extLst>
                  <a:ext uri="{FF2B5EF4-FFF2-40B4-BE49-F238E27FC236}">
                    <a16:creationId xmlns:a16="http://schemas.microsoft.com/office/drawing/2014/main" id="{4D0A83FB-30FD-4CAE-B2DA-4F8248B85D3D}"/>
                  </a:ext>
                </a:extLst>
              </p:cNvPr>
              <p:cNvSpPr/>
              <p:nvPr/>
            </p:nvSpPr>
            <p:spPr>
              <a:xfrm>
                <a:off x="10942532" y="2438766"/>
                <a:ext cx="1180363" cy="249602"/>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50" b="1" i="0" u="none" strike="noStrike" kern="1200" cap="none" spc="0" normalizeH="0" baseline="0" noProof="0">
                    <a:ln>
                      <a:noFill/>
                    </a:ln>
                    <a:solidFill>
                      <a:srgbClr val="000000"/>
                    </a:solidFill>
                    <a:effectLst/>
                    <a:uLnTx/>
                    <a:uFillTx/>
                    <a:latin typeface="Arial"/>
                    <a:ea typeface="+mn-ea"/>
                    <a:cs typeface="+mn-cs"/>
                  </a:rPr>
                  <a:t>Onshore PA</a:t>
                </a:r>
              </a:p>
            </p:txBody>
          </p:sp>
        </p:grpSp>
      </p:grpSp>
      <p:sp>
        <p:nvSpPr>
          <p:cNvPr id="176" name="Rectangle 175">
            <a:extLst>
              <a:ext uri="{FF2B5EF4-FFF2-40B4-BE49-F238E27FC236}">
                <a16:creationId xmlns:a16="http://schemas.microsoft.com/office/drawing/2014/main" id="{F6A8AE62-CA68-4E18-8419-48A74572C2D6}"/>
              </a:ext>
            </a:extLst>
          </p:cNvPr>
          <p:cNvSpPr/>
          <p:nvPr/>
        </p:nvSpPr>
        <p:spPr>
          <a:xfrm>
            <a:off x="5221726" y="4436860"/>
            <a:ext cx="1289298" cy="1944185"/>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Arial"/>
              <a:ea typeface="+mn-ea"/>
              <a:cs typeface="+mn-cs"/>
            </a:endParaRPr>
          </a:p>
        </p:txBody>
      </p:sp>
      <p:sp>
        <p:nvSpPr>
          <p:cNvPr id="177" name="Rectangular Callout 48168">
            <a:extLst>
              <a:ext uri="{FF2B5EF4-FFF2-40B4-BE49-F238E27FC236}">
                <a16:creationId xmlns:a16="http://schemas.microsoft.com/office/drawing/2014/main" id="{7411BE35-1AB3-4306-A99A-365C70625431}"/>
              </a:ext>
            </a:extLst>
          </p:cNvPr>
          <p:cNvSpPr/>
          <p:nvPr/>
        </p:nvSpPr>
        <p:spPr>
          <a:xfrm>
            <a:off x="6862433" y="3307513"/>
            <a:ext cx="3073959" cy="913700"/>
          </a:xfrm>
          <a:prstGeom prst="roundRect">
            <a:avLst/>
          </a:prstGeom>
          <a:solidFill>
            <a:srgbClr val="FFFF66"/>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FF0000"/>
                </a:solidFill>
                <a:effectLst/>
                <a:uLnTx/>
                <a:uFillTx/>
                <a:latin typeface="Arial"/>
                <a:ea typeface="+mn-ea"/>
                <a:cs typeface="+mn-cs"/>
              </a:rPr>
              <a:t>Fresh GCP and Fresh GCP on GCP – </a:t>
            </a:r>
            <a:r>
              <a:rPr kumimoji="0" lang="en-US" sz="1000" b="1" i="0" u="none" strike="noStrike" kern="1200" cap="none" spc="0" normalizeH="0" baseline="0" noProof="0" dirty="0">
                <a:ln>
                  <a:noFill/>
                </a:ln>
                <a:solidFill>
                  <a:srgbClr val="000000"/>
                </a:solidFill>
                <a:effectLst/>
                <a:uLnTx/>
                <a:uFillTx/>
                <a:latin typeface="Arial"/>
                <a:ea typeface="+mn-ea"/>
                <a:cs typeface="+mn-cs"/>
              </a:rPr>
              <a:t>Travel Ticket to be shared 7 working days in advance to the GCP start date</a:t>
            </a:r>
          </a:p>
        </p:txBody>
      </p:sp>
      <p:sp>
        <p:nvSpPr>
          <p:cNvPr id="178" name="TextBox 177">
            <a:extLst>
              <a:ext uri="{FF2B5EF4-FFF2-40B4-BE49-F238E27FC236}">
                <a16:creationId xmlns:a16="http://schemas.microsoft.com/office/drawing/2014/main" id="{B2F5661A-B5CA-4A2E-8C8B-6705F1558F1F}"/>
              </a:ext>
            </a:extLst>
          </p:cNvPr>
          <p:cNvSpPr txBox="1"/>
          <p:nvPr/>
        </p:nvSpPr>
        <p:spPr>
          <a:xfrm>
            <a:off x="7095565" y="1075120"/>
            <a:ext cx="4953202" cy="1861006"/>
          </a:xfrm>
          <a:prstGeom prst="wedgeEllipseCallout">
            <a:avLst>
              <a:gd name="adj1" fmla="val -64231"/>
              <a:gd name="adj2" fmla="val 41020"/>
            </a:avLst>
          </a:prstGeom>
          <a:solidFill>
            <a:srgbClr val="FFFF66"/>
          </a:solidFill>
          <a:ln>
            <a:solidFill>
              <a:schemeClr val="tx1"/>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000000"/>
                </a:solidFill>
                <a:effectLst/>
                <a:uLnTx/>
                <a:uFillTx/>
                <a:latin typeface="Arial"/>
                <a:ea typeface="+mn-ea"/>
                <a:cs typeface="+mn-cs"/>
              </a:rPr>
              <a:t>Once all the mandatory tasks are closed, employee is eligible to raise the travel request on the e-travel tool. Please note you can raise the request immediately post mandatory task closure or minimum </a:t>
            </a:r>
            <a:r>
              <a:rPr kumimoji="0" lang="en-IN" sz="1000" b="1" i="0" u="none" strike="noStrike" kern="1200" cap="none" spc="0" normalizeH="0" baseline="0" noProof="0" dirty="0">
                <a:ln>
                  <a:noFill/>
                </a:ln>
                <a:solidFill>
                  <a:srgbClr val="000000"/>
                </a:solidFill>
                <a:effectLst/>
                <a:uLnTx/>
                <a:uFillTx/>
                <a:latin typeface="Arial"/>
                <a:ea typeface="+mn-ea"/>
                <a:cs typeface="+mn-cs"/>
              </a:rPr>
              <a:t>8 working days</a:t>
            </a:r>
            <a:r>
              <a:rPr kumimoji="0" lang="en-IN" sz="1000" b="0" i="0" u="none" strike="noStrike" kern="1200" cap="none" spc="0" normalizeH="0" baseline="0" noProof="0" dirty="0">
                <a:ln>
                  <a:noFill/>
                </a:ln>
                <a:solidFill>
                  <a:srgbClr val="000000"/>
                </a:solidFill>
                <a:effectLst/>
                <a:uLnTx/>
                <a:uFillTx/>
                <a:latin typeface="Arial"/>
                <a:ea typeface="+mn-ea"/>
                <a:cs typeface="+mn-cs"/>
              </a:rPr>
              <a:t> in advance to the GCP start 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srgbClr val="000000"/>
                </a:solidFill>
                <a:effectLst/>
                <a:uLnTx/>
                <a:uFillTx/>
                <a:latin typeface="Arial"/>
                <a:ea typeface="+mn-ea"/>
                <a:cs typeface="+mn-cs"/>
              </a:rPr>
              <a:t>Request raised for days beyond the above mentioned SLA will be automatically restricted on the E-travel portal</a:t>
            </a:r>
          </a:p>
        </p:txBody>
      </p:sp>
      <p:sp>
        <p:nvSpPr>
          <p:cNvPr id="179" name="Right Brace 178">
            <a:extLst>
              <a:ext uri="{FF2B5EF4-FFF2-40B4-BE49-F238E27FC236}">
                <a16:creationId xmlns:a16="http://schemas.microsoft.com/office/drawing/2014/main" id="{4778B94F-1580-4F37-9C66-CA44E853648B}"/>
              </a:ext>
            </a:extLst>
          </p:cNvPr>
          <p:cNvSpPr/>
          <p:nvPr/>
        </p:nvSpPr>
        <p:spPr>
          <a:xfrm>
            <a:off x="6511024" y="3383502"/>
            <a:ext cx="264737" cy="8488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197" name="Straight Arrow Connector 196">
            <a:extLst>
              <a:ext uri="{FF2B5EF4-FFF2-40B4-BE49-F238E27FC236}">
                <a16:creationId xmlns:a16="http://schemas.microsoft.com/office/drawing/2014/main" id="{8A82E74F-C117-4450-AF99-F694A988501C}"/>
              </a:ext>
            </a:extLst>
          </p:cNvPr>
          <p:cNvCxnSpPr>
            <a:cxnSpLocks/>
          </p:cNvCxnSpPr>
          <p:nvPr/>
        </p:nvCxnSpPr>
        <p:spPr>
          <a:xfrm flipH="1">
            <a:off x="2703588" y="3508508"/>
            <a:ext cx="0" cy="20555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3" name="Straight Arrow Connector 202">
            <a:extLst>
              <a:ext uri="{FF2B5EF4-FFF2-40B4-BE49-F238E27FC236}">
                <a16:creationId xmlns:a16="http://schemas.microsoft.com/office/drawing/2014/main" id="{1F1D2B9B-F1E3-430D-9877-4DB212538277}"/>
              </a:ext>
            </a:extLst>
          </p:cNvPr>
          <p:cNvCxnSpPr>
            <a:cxnSpLocks/>
            <a:endCxn id="31" idx="0"/>
          </p:cNvCxnSpPr>
          <p:nvPr/>
        </p:nvCxnSpPr>
        <p:spPr>
          <a:xfrm>
            <a:off x="2705226" y="4317684"/>
            <a:ext cx="0" cy="249403"/>
          </a:xfrm>
          <a:prstGeom prst="straightConnector1">
            <a:avLst/>
          </a:prstGeom>
          <a:ln>
            <a:tailEnd type="triangle"/>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07" name="Rectangle 206">
            <a:extLst>
              <a:ext uri="{FF2B5EF4-FFF2-40B4-BE49-F238E27FC236}">
                <a16:creationId xmlns:a16="http://schemas.microsoft.com/office/drawing/2014/main" id="{6D1F997B-B54A-46F3-A079-2C7D18950BFD}"/>
              </a:ext>
            </a:extLst>
          </p:cNvPr>
          <p:cNvSpPr/>
          <p:nvPr/>
        </p:nvSpPr>
        <p:spPr>
          <a:xfrm>
            <a:off x="5029267" y="1576172"/>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212" name="TextBox 211">
            <a:extLst>
              <a:ext uri="{FF2B5EF4-FFF2-40B4-BE49-F238E27FC236}">
                <a16:creationId xmlns:a16="http://schemas.microsoft.com/office/drawing/2014/main" id="{0ABFA8B6-5D2B-4CBC-8E0D-904585A0ECB9}"/>
              </a:ext>
            </a:extLst>
          </p:cNvPr>
          <p:cNvSpPr txBox="1"/>
          <p:nvPr/>
        </p:nvSpPr>
        <p:spPr>
          <a:xfrm>
            <a:off x="162860" y="6016297"/>
            <a:ext cx="2939305" cy="307777"/>
          </a:xfrm>
          <a:prstGeom prst="rect">
            <a:avLst/>
          </a:prstGeom>
          <a:noFill/>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0000"/>
                </a:solidFill>
                <a:effectLst/>
                <a:uLnTx/>
                <a:uFillTx/>
                <a:latin typeface="Arial"/>
                <a:ea typeface="+mn-ea"/>
                <a:cs typeface="+mn-cs"/>
              </a:rPr>
              <a:t>*</a:t>
            </a:r>
            <a:r>
              <a:rPr kumimoji="0" lang="en-IN" sz="1400" b="1" i="0" u="none" strike="noStrike" kern="1200" cap="none" spc="0" normalizeH="0" baseline="0" noProof="0">
                <a:ln>
                  <a:noFill/>
                </a:ln>
                <a:solidFill>
                  <a:srgbClr val="000000"/>
                </a:solidFill>
                <a:effectLst/>
                <a:uLnTx/>
                <a:uFillTx/>
                <a:latin typeface="Arial"/>
                <a:ea typeface="+mn-ea"/>
                <a:cs typeface="+mn-cs"/>
              </a:rPr>
              <a:t> Mandatory tasks to be closed</a:t>
            </a:r>
          </a:p>
        </p:txBody>
      </p:sp>
      <p:sp>
        <p:nvSpPr>
          <p:cNvPr id="126" name="Rectangle 27">
            <a:extLst>
              <a:ext uri="{FF2B5EF4-FFF2-40B4-BE49-F238E27FC236}">
                <a16:creationId xmlns:a16="http://schemas.microsoft.com/office/drawing/2014/main" id="{150C896D-1932-4573-B198-B69F3E2C9F4B}"/>
              </a:ext>
            </a:extLst>
          </p:cNvPr>
          <p:cNvSpPr>
            <a:spLocks noChangeArrowheads="1"/>
          </p:cNvSpPr>
          <p:nvPr/>
        </p:nvSpPr>
        <p:spPr bwMode="gray">
          <a:xfrm>
            <a:off x="5300849" y="773453"/>
            <a:ext cx="1077608" cy="665481"/>
          </a:xfrm>
          <a:prstGeom prst="rect">
            <a:avLst/>
          </a:prstGeom>
          <a:solidFill>
            <a:schemeClr val="tx1">
              <a:lumMod val="75000"/>
              <a:lumOff val="25000"/>
            </a:schemeClr>
          </a:solidFill>
          <a:ln w="6350">
            <a:solidFill>
              <a:schemeClr val="bg1"/>
            </a:solidFill>
            <a:miter lim="800000"/>
            <a:headEnd/>
            <a:tailEnd/>
          </a:ln>
          <a:effectLst>
            <a:outerShdw blurRad="50800" dist="38100" dir="2700000" algn="tl" rotWithShape="0">
              <a:prstClr val="black">
                <a:alpha val="40000"/>
              </a:prstClr>
            </a:outerShdw>
          </a:effectLst>
        </p:spPr>
        <p:txBody>
          <a:bodyPr lIns="54000" tIns="54000" rIns="54000" bIns="5400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a:ea typeface="+mn-ea"/>
                <a:cs typeface="Arial" charset="0"/>
              </a:rPr>
              <a:t>VISA is initiated in </a:t>
            </a:r>
            <a:r>
              <a:rPr kumimoji="0" lang="en-US" sz="1000" b="1" i="0" u="none" strike="noStrike" kern="1200" cap="none" spc="0" normalizeH="0" baseline="0" noProof="0" dirty="0">
                <a:ln>
                  <a:noFill/>
                </a:ln>
                <a:solidFill>
                  <a:prstClr val="white"/>
                </a:solidFill>
                <a:effectLst/>
                <a:uLnTx/>
                <a:uFillTx/>
                <a:latin typeface="Arial"/>
                <a:ea typeface="+mn-ea"/>
                <a:cs typeface="Arial" charset="0"/>
                <a:hlinkClick r:id="rId3" action="ppaction://hlinksldjump">
                  <a:extLst>
                    <a:ext uri="{A12FA001-AC4F-418D-AE19-62706E023703}">
                      <ahyp:hlinkClr xmlns:ahyp="http://schemas.microsoft.com/office/drawing/2018/hyperlinkcolor" val="tx"/>
                    </a:ext>
                  </a:extLst>
                </a:hlinkClick>
              </a:rPr>
              <a:t>PMG</a:t>
            </a:r>
            <a:r>
              <a:rPr kumimoji="0" lang="en-US" sz="1000" b="1" i="0" u="none" strike="noStrike" kern="1200" cap="none" spc="0" normalizeH="0" baseline="0" noProof="0" dirty="0">
                <a:ln>
                  <a:noFill/>
                </a:ln>
                <a:solidFill>
                  <a:prstClr val="white"/>
                </a:solidFill>
                <a:effectLst/>
                <a:uLnTx/>
                <a:uFillTx/>
                <a:latin typeface="Arial"/>
                <a:ea typeface="+mn-ea"/>
                <a:cs typeface="Arial" charset="0"/>
              </a:rPr>
              <a:t> tool</a:t>
            </a:r>
            <a:r>
              <a:rPr kumimoji="0" lang="en-US" sz="1000" b="1" i="0" u="none" strike="noStrike" kern="1200" cap="none" spc="0" normalizeH="0" baseline="0" noProof="0" dirty="0">
                <a:ln>
                  <a:noFill/>
                </a:ln>
                <a:solidFill>
                  <a:srgbClr val="FFFFFF"/>
                </a:solidFill>
                <a:effectLst/>
                <a:uLnTx/>
                <a:uFillTx/>
                <a:latin typeface="Arial"/>
                <a:ea typeface="+mn-ea"/>
                <a:cs typeface="Arial" charset="0"/>
              </a:rPr>
              <a:t> </a:t>
            </a:r>
            <a:endParaRPr kumimoji="0" lang="en-US" sz="900" b="0" i="0" u="none" strike="noStrike" kern="1200" cap="none" spc="0" normalizeH="0" baseline="0" noProof="0" dirty="0">
              <a:ln>
                <a:noFill/>
              </a:ln>
              <a:solidFill>
                <a:srgbClr val="FFFFFF"/>
              </a:solidFill>
              <a:effectLst/>
              <a:uLnTx/>
              <a:uFillTx/>
              <a:latin typeface="Arial"/>
              <a:ea typeface="+mn-ea"/>
              <a:cs typeface="Arial" charset="0"/>
            </a:endParaRPr>
          </a:p>
        </p:txBody>
      </p:sp>
      <p:cxnSp>
        <p:nvCxnSpPr>
          <p:cNvPr id="130" name="Straight Arrow Connector 129">
            <a:extLst>
              <a:ext uri="{FF2B5EF4-FFF2-40B4-BE49-F238E27FC236}">
                <a16:creationId xmlns:a16="http://schemas.microsoft.com/office/drawing/2014/main" id="{25627CD8-E4F9-48C2-BE0A-FA1A57683FD0}"/>
              </a:ext>
            </a:extLst>
          </p:cNvPr>
          <p:cNvCxnSpPr/>
          <p:nvPr/>
        </p:nvCxnSpPr>
        <p:spPr>
          <a:xfrm>
            <a:off x="5831897" y="3073032"/>
            <a:ext cx="0" cy="1335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2" name="Rectangle 131">
            <a:extLst>
              <a:ext uri="{FF2B5EF4-FFF2-40B4-BE49-F238E27FC236}">
                <a16:creationId xmlns:a16="http://schemas.microsoft.com/office/drawing/2014/main" id="{152E7E60-235D-4E44-B4C9-E4839707C7FB}"/>
              </a:ext>
            </a:extLst>
          </p:cNvPr>
          <p:cNvSpPr/>
          <p:nvPr/>
        </p:nvSpPr>
        <p:spPr>
          <a:xfrm>
            <a:off x="3401827" y="2936125"/>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4" name="Rectangle 133">
            <a:extLst>
              <a:ext uri="{FF2B5EF4-FFF2-40B4-BE49-F238E27FC236}">
                <a16:creationId xmlns:a16="http://schemas.microsoft.com/office/drawing/2014/main" id="{2FAF6249-935E-45A8-87F8-9F89562C34A8}"/>
              </a:ext>
            </a:extLst>
          </p:cNvPr>
          <p:cNvSpPr/>
          <p:nvPr/>
        </p:nvSpPr>
        <p:spPr>
          <a:xfrm>
            <a:off x="3416875" y="3903189"/>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sp>
        <p:nvSpPr>
          <p:cNvPr id="137" name="Rectangle 136">
            <a:extLst>
              <a:ext uri="{FF2B5EF4-FFF2-40B4-BE49-F238E27FC236}">
                <a16:creationId xmlns:a16="http://schemas.microsoft.com/office/drawing/2014/main" id="{E9C17264-523C-4CC1-ABC9-23CB08805865}"/>
              </a:ext>
            </a:extLst>
          </p:cNvPr>
          <p:cNvSpPr/>
          <p:nvPr/>
        </p:nvSpPr>
        <p:spPr>
          <a:xfrm>
            <a:off x="3420477" y="4788474"/>
            <a:ext cx="2744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FF0000"/>
                </a:solidFill>
                <a:effectLst/>
                <a:uLnTx/>
                <a:uFillTx/>
                <a:latin typeface="Arial"/>
                <a:ea typeface="+mn-ea"/>
                <a:cs typeface="+mn-cs"/>
              </a:rPr>
              <a:t>*</a:t>
            </a:r>
            <a:endParaRPr kumimoji="0" lang="en-IN"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21" name="Straight Connector 20">
            <a:extLst>
              <a:ext uri="{FF2B5EF4-FFF2-40B4-BE49-F238E27FC236}">
                <a16:creationId xmlns:a16="http://schemas.microsoft.com/office/drawing/2014/main" id="{77EB8D99-66F4-49E5-9764-3F11BF073BC0}"/>
              </a:ext>
            </a:extLst>
          </p:cNvPr>
          <p:cNvCxnSpPr>
            <a:stCxn id="24" idx="3"/>
            <a:endCxn id="27" idx="1"/>
          </p:cNvCxnSpPr>
          <p:nvPr/>
        </p:nvCxnSpPr>
        <p:spPr>
          <a:xfrm>
            <a:off x="3218155" y="2395245"/>
            <a:ext cx="449008" cy="0"/>
          </a:xfrm>
          <a:prstGeom prst="line">
            <a:avLst/>
          </a:prstGeom>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78BEF4B6-0E3E-4925-8B33-23CF3CAECEB6}"/>
              </a:ext>
            </a:extLst>
          </p:cNvPr>
          <p:cNvCxnSpPr>
            <a:cxnSpLocks/>
          </p:cNvCxnSpPr>
          <p:nvPr/>
        </p:nvCxnSpPr>
        <p:spPr>
          <a:xfrm flipV="1">
            <a:off x="3243589" y="3416984"/>
            <a:ext cx="411268" cy="5949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5B71890-0283-49E1-8D6F-DF878480C86F}"/>
              </a:ext>
            </a:extLst>
          </p:cNvPr>
          <p:cNvCxnSpPr>
            <a:stCxn id="34" idx="2"/>
            <a:endCxn id="114" idx="0"/>
          </p:cNvCxnSpPr>
          <p:nvPr/>
        </p:nvCxnSpPr>
        <p:spPr>
          <a:xfrm>
            <a:off x="4195616" y="3806419"/>
            <a:ext cx="0" cy="17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F48C29E9-F4CB-4691-A879-D0DCA5817C17}"/>
              </a:ext>
            </a:extLst>
          </p:cNvPr>
          <p:cNvCxnSpPr/>
          <p:nvPr/>
        </p:nvCxnSpPr>
        <p:spPr>
          <a:xfrm>
            <a:off x="5807617" y="1417259"/>
            <a:ext cx="0" cy="17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CA01DE02-3D37-4EBF-A826-3885B0B05611}"/>
              </a:ext>
            </a:extLst>
          </p:cNvPr>
          <p:cNvCxnSpPr>
            <a:cxnSpLocks/>
          </p:cNvCxnSpPr>
          <p:nvPr/>
        </p:nvCxnSpPr>
        <p:spPr>
          <a:xfrm>
            <a:off x="3264501" y="4827710"/>
            <a:ext cx="398793" cy="33993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1" name="Connector: Elbow 40">
            <a:extLst>
              <a:ext uri="{FF2B5EF4-FFF2-40B4-BE49-F238E27FC236}">
                <a16:creationId xmlns:a16="http://schemas.microsoft.com/office/drawing/2014/main" id="{40096934-0C31-4D95-AADF-910C204881DB}"/>
              </a:ext>
            </a:extLst>
          </p:cNvPr>
          <p:cNvCxnSpPr>
            <a:cxnSpLocks/>
            <a:stCxn id="114" idx="3"/>
            <a:endCxn id="126" idx="1"/>
          </p:cNvCxnSpPr>
          <p:nvPr/>
        </p:nvCxnSpPr>
        <p:spPr>
          <a:xfrm flipV="1">
            <a:off x="4742683" y="1106194"/>
            <a:ext cx="558166" cy="32094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3421120-92BB-4069-A87B-E5D30F25B986}"/>
              </a:ext>
            </a:extLst>
          </p:cNvPr>
          <p:cNvCxnSpPr>
            <a:stCxn id="27" idx="3"/>
          </p:cNvCxnSpPr>
          <p:nvPr/>
        </p:nvCxnSpPr>
        <p:spPr>
          <a:xfrm>
            <a:off x="4744771" y="2404669"/>
            <a:ext cx="277380" cy="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23169FA9-FFE0-43ED-90B3-3F71B7F23AB3}"/>
              </a:ext>
            </a:extLst>
          </p:cNvPr>
          <p:cNvCxnSpPr/>
          <p:nvPr/>
        </p:nvCxnSpPr>
        <p:spPr>
          <a:xfrm>
            <a:off x="4735616" y="3371372"/>
            <a:ext cx="277380" cy="0"/>
          </a:xfrm>
          <a:prstGeom prst="line">
            <a:avLst/>
          </a:prstGeom>
        </p:spPr>
        <p:style>
          <a:lnRef idx="1">
            <a:schemeClr val="dk1"/>
          </a:lnRef>
          <a:fillRef idx="0">
            <a:schemeClr val="dk1"/>
          </a:fillRef>
          <a:effectRef idx="0">
            <a:schemeClr val="dk1"/>
          </a:effectRef>
          <a:fontRef idx="minor">
            <a:schemeClr val="tx1"/>
          </a:fontRef>
        </p:style>
      </p:cxnSp>
      <p:sp>
        <p:nvSpPr>
          <p:cNvPr id="78" name="Rounded Rectangle 1">
            <a:extLst>
              <a:ext uri="{FF2B5EF4-FFF2-40B4-BE49-F238E27FC236}">
                <a16:creationId xmlns:a16="http://schemas.microsoft.com/office/drawing/2014/main" id="{AB35AF1B-AD6E-4849-B014-97F3AED0CFDF}"/>
              </a:ext>
            </a:extLst>
          </p:cNvPr>
          <p:cNvSpPr/>
          <p:nvPr/>
        </p:nvSpPr>
        <p:spPr>
          <a:xfrm>
            <a:off x="6961658" y="4875838"/>
            <a:ext cx="2844509" cy="1819602"/>
          </a:xfrm>
          <a:prstGeom prst="roundRect">
            <a:avLst/>
          </a:prstGeom>
          <a:solidFill>
            <a:schemeClr val="bg1"/>
          </a:solidFill>
          <a:ln>
            <a:solidFill>
              <a:srgbClr val="FF0000"/>
            </a:solidFill>
          </a:ln>
          <a:effectLst>
            <a:outerShdw blurRad="63500" sx="102000" sy="102000" algn="ctr"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defRPr/>
            </a:pPr>
            <a:r>
              <a:rPr lang="en-US" sz="1050" dirty="0">
                <a:solidFill>
                  <a:prstClr val="black"/>
                </a:solidFill>
                <a:latin typeface="Arial"/>
                <a:ea typeface="Verdana" pitchFamily="34" charset="0"/>
                <a:cs typeface="Verdana" pitchFamily="34" charset="0"/>
              </a:rPr>
              <a:t>Visa request to be initiated on the People Mobility Gateway tool </a:t>
            </a:r>
            <a:r>
              <a:rPr lang="en-US" sz="1050" b="1" dirty="0">
                <a:solidFill>
                  <a:srgbClr val="FF0000"/>
                </a:solidFill>
                <a:latin typeface="Arial"/>
                <a:ea typeface="Verdana" pitchFamily="34" charset="0"/>
                <a:cs typeface="Verdana" pitchFamily="34" charset="0"/>
              </a:rPr>
              <a:t>only once the GCP salary is accepted </a:t>
            </a:r>
            <a:r>
              <a:rPr lang="en-US" sz="1050" dirty="0">
                <a:solidFill>
                  <a:prstClr val="black"/>
                </a:solidFill>
                <a:latin typeface="Arial"/>
                <a:ea typeface="Verdana" pitchFamily="34" charset="0"/>
                <a:cs typeface="Verdana" pitchFamily="34" charset="0"/>
              </a:rPr>
              <a:t>and the </a:t>
            </a:r>
            <a:r>
              <a:rPr lang="en-US" sz="1050" b="1" dirty="0">
                <a:solidFill>
                  <a:prstClr val="black"/>
                </a:solidFill>
                <a:latin typeface="Arial"/>
                <a:ea typeface="Verdana" pitchFamily="34" charset="0"/>
                <a:cs typeface="Verdana" pitchFamily="34" charset="0"/>
              </a:rPr>
              <a:t>onshore MD has approved</a:t>
            </a:r>
            <a:r>
              <a:rPr lang="en-US" sz="1050" dirty="0">
                <a:solidFill>
                  <a:prstClr val="black"/>
                </a:solidFill>
                <a:latin typeface="Arial"/>
                <a:ea typeface="Verdana" pitchFamily="34" charset="0"/>
                <a:cs typeface="Verdana" pitchFamily="34" charset="0"/>
              </a:rPr>
              <a:t> the GCP assignment. Please refer to the “GCP status” tab on the GCP HUB to know the status </a:t>
            </a:r>
            <a:r>
              <a:rPr lang="en-US" sz="1050" dirty="0">
                <a:hlinkClick r:id="rId2"/>
              </a:rPr>
              <a:t>GCP HUB (accenture.com)</a:t>
            </a:r>
            <a:r>
              <a:rPr lang="en-US" sz="1050" dirty="0"/>
              <a:t> </a:t>
            </a:r>
            <a:endParaRPr lang="en-US" sz="1050" dirty="0">
              <a:solidFill>
                <a:prstClr val="black"/>
              </a:solidFill>
              <a:latin typeface="Arial"/>
              <a:ea typeface="Verdana" pitchFamily="34" charset="0"/>
              <a:cs typeface="Verdana" pitchFamily="34" charset="0"/>
            </a:endParaRPr>
          </a:p>
        </p:txBody>
      </p:sp>
      <p:sp>
        <p:nvSpPr>
          <p:cNvPr id="79" name="Rounded Rectangle 2">
            <a:extLst>
              <a:ext uri="{FF2B5EF4-FFF2-40B4-BE49-F238E27FC236}">
                <a16:creationId xmlns:a16="http://schemas.microsoft.com/office/drawing/2014/main" id="{D338FFD0-DF0E-46A4-9E46-A59295C0C3CA}"/>
              </a:ext>
            </a:extLst>
          </p:cNvPr>
          <p:cNvSpPr/>
          <p:nvPr/>
        </p:nvSpPr>
        <p:spPr>
          <a:xfrm>
            <a:off x="7198605" y="4809679"/>
            <a:ext cx="1641621" cy="21799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en-US" sz="1050" b="1">
                <a:solidFill>
                  <a:prstClr val="white"/>
                </a:solidFill>
                <a:latin typeface="Arial"/>
              </a:rPr>
              <a:t>Important Note</a:t>
            </a:r>
          </a:p>
        </p:txBody>
      </p:sp>
      <p:sp>
        <p:nvSpPr>
          <p:cNvPr id="7" name="TextBox 6">
            <a:extLst>
              <a:ext uri="{FF2B5EF4-FFF2-40B4-BE49-F238E27FC236}">
                <a16:creationId xmlns:a16="http://schemas.microsoft.com/office/drawing/2014/main" id="{F40F2C63-24C5-4DB0-951E-9011A99D1AC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288C521-9803-4253-A52B-E6083678581C}"/>
              </a:ext>
            </a:extLst>
          </p:cNvPr>
          <p:cNvSpPr txBox="1"/>
          <p:nvPr/>
        </p:nvSpPr>
        <p:spPr>
          <a:xfrm>
            <a:off x="4724400" y="320040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00" b="1" dirty="0">
                <a:solidFill>
                  <a:srgbClr val="FFFFFF"/>
                </a:solidFill>
                <a:cs typeface="Arial"/>
              </a:rPr>
              <a:t>Stamped visa copy to be uploaded on GCP HUB</a:t>
            </a:r>
          </a:p>
        </p:txBody>
      </p:sp>
    </p:spTree>
    <p:extLst>
      <p:ext uri="{BB962C8B-B14F-4D97-AF65-F5344CB8AC3E}">
        <p14:creationId xmlns:p14="http://schemas.microsoft.com/office/powerpoint/2010/main" val="156850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5DC29-D051-4B41-9366-5DFC9D9A79F4}"/>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EF94439-939E-4C97-9352-89A4681DF48E}"/>
              </a:ext>
            </a:extLst>
          </p:cNvPr>
          <p:cNvSpPr/>
          <p:nvPr/>
        </p:nvSpPr>
        <p:spPr>
          <a:xfrm>
            <a:off x="748382" y="678501"/>
            <a:ext cx="5067201" cy="954107"/>
          </a:xfrm>
          <a:prstGeom prst="rect">
            <a:avLst/>
          </a:prstGeom>
        </p:spPr>
        <p:txBody>
          <a:bodyPr wrap="square">
            <a:spAutoFit/>
          </a:bodyPr>
          <a:lstStyle/>
          <a:p>
            <a:pPr lvl="0"/>
            <a:r>
              <a:rPr lang="en-US" sz="2800" b="1">
                <a:latin typeface="+mj-lt"/>
              </a:rPr>
              <a:t>KNOW YOUR SUPPORT </a:t>
            </a:r>
          </a:p>
          <a:p>
            <a:pPr lvl="0"/>
            <a:r>
              <a:rPr lang="en-US" sz="2800" b="1">
                <a:latin typeface="+mj-lt"/>
              </a:rPr>
              <a:t>FUNCTIONS</a:t>
            </a:r>
          </a:p>
        </p:txBody>
      </p:sp>
    </p:spTree>
    <p:extLst>
      <p:ext uri="{BB962C8B-B14F-4D97-AF65-F5344CB8AC3E}">
        <p14:creationId xmlns:p14="http://schemas.microsoft.com/office/powerpoint/2010/main" val="210935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239384-874A-4E77-BBD2-92AD9F993D0C}"/>
              </a:ext>
            </a:extLst>
          </p:cNvPr>
          <p:cNvSpPr txBox="1"/>
          <p:nvPr/>
        </p:nvSpPr>
        <p:spPr>
          <a:xfrm>
            <a:off x="2479040" y="274320"/>
            <a:ext cx="9103360" cy="6193889"/>
          </a:xfrm>
          <a:prstGeom prst="rect">
            <a:avLst/>
          </a:prstGeom>
          <a:noFill/>
          <a:ln>
            <a:solidFill>
              <a:schemeClr val="tx2">
                <a:lumMod val="60000"/>
                <a:lumOff val="40000"/>
              </a:schemeClr>
            </a:solidFill>
          </a:ln>
          <a:effectLst>
            <a:outerShdw blurRad="63500" sx="102000" sy="102000" algn="ctr" rotWithShape="0">
              <a:prstClr val="black">
                <a:alpha val="40000"/>
              </a:prstClr>
            </a:outerShdw>
          </a:effectLst>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solidFill>
              <a:effectLst/>
              <a:uLnTx/>
              <a:uFillTx/>
              <a:latin typeface="Arial"/>
              <a:ea typeface="+mn-ea"/>
              <a:cs typeface="+mn-cs"/>
            </a:endParaRPr>
          </a:p>
        </p:txBody>
      </p:sp>
      <p:sp>
        <p:nvSpPr>
          <p:cNvPr id="3" name="Title 2"/>
          <p:cNvSpPr>
            <a:spLocks noGrp="1"/>
          </p:cNvSpPr>
          <p:nvPr>
            <p:ph type="title"/>
          </p:nvPr>
        </p:nvSpPr>
        <p:spPr>
          <a:xfrm>
            <a:off x="749300" y="1590040"/>
            <a:ext cx="3682999" cy="3434080"/>
          </a:xfrm>
          <a:prstGeom prst="ellipse">
            <a:avLst/>
          </a:prstGeom>
          <a:solidFill>
            <a:schemeClr val="accent4">
              <a:lumMod val="75000"/>
            </a:schemeClr>
          </a:solidFill>
          <a:ln>
            <a:solidFill>
              <a:schemeClr val="accent4">
                <a:lumMod val="75000"/>
              </a:schemeClr>
            </a:solidFill>
          </a:ln>
          <a:effectLst>
            <a:outerShdw blurRad="50800" dist="38100" dir="5400000" algn="t" rotWithShape="0">
              <a:prstClr val="black">
                <a:alpha val="40000"/>
              </a:prstClr>
            </a:outerShdw>
          </a:effectLst>
        </p:spPr>
        <p:txBody>
          <a:bodyPr anchor="ctr">
            <a:normAutofit/>
          </a:bodyPr>
          <a:lstStyle/>
          <a:p>
            <a:pPr algn="ctr">
              <a:lnSpc>
                <a:spcPct val="150000"/>
              </a:lnSpc>
            </a:pPr>
            <a:r>
              <a:rPr lang="en-US" sz="2000">
                <a:solidFill>
                  <a:schemeClr val="bg1"/>
                </a:solidFill>
              </a:rPr>
              <a:t>Know your Support Functions</a:t>
            </a:r>
          </a:p>
        </p:txBody>
      </p:sp>
      <p:sp>
        <p:nvSpPr>
          <p:cNvPr id="4" name="Footer Placeholder 3"/>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65000"/>
                  </a:prstClr>
                </a:solidFill>
                <a:effectLst/>
                <a:uLnTx/>
                <a:uFillTx/>
                <a:latin typeface="Arial"/>
                <a:ea typeface="+mn-ea"/>
                <a:cs typeface="+mn-cs"/>
              </a:rPr>
              <a:t>Copyright © 2019 Accenture. All rights reserved.</a:t>
            </a:r>
          </a:p>
        </p:txBody>
      </p:sp>
      <p:sp>
        <p:nvSpPr>
          <p:cNvPr id="5" name="Slide Number Placeholder 4"/>
          <p:cNvSpPr>
            <a:spLocks noGrp="1"/>
          </p:cNvSpPr>
          <p:nvPr>
            <p:ph type="sldNum" sz="quarter" idx="2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white">
                  <a:lumMod val="65000"/>
                </a:prstClr>
              </a:solidFill>
              <a:effectLst/>
              <a:uLnTx/>
              <a:uFillTx/>
              <a:latin typeface="Arial"/>
              <a:ea typeface="+mn-ea"/>
              <a:cs typeface="+mn-cs"/>
            </a:endParaRPr>
          </a:p>
        </p:txBody>
      </p:sp>
      <p:sp>
        <p:nvSpPr>
          <p:cNvPr id="7" name="TextBox 6">
            <a:extLst>
              <a:ext uri="{FF2B5EF4-FFF2-40B4-BE49-F238E27FC236}">
                <a16:creationId xmlns:a16="http://schemas.microsoft.com/office/drawing/2014/main" id="{4B26D988-44AF-45E5-A6A1-FE002BBA23BA}"/>
              </a:ext>
            </a:extLst>
          </p:cNvPr>
          <p:cNvSpPr txBox="1"/>
          <p:nvPr/>
        </p:nvSpPr>
        <p:spPr>
          <a:xfrm>
            <a:off x="4645101" y="2012171"/>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1 POC</a:t>
            </a:r>
          </a:p>
        </p:txBody>
      </p:sp>
      <p:pic>
        <p:nvPicPr>
          <p:cNvPr id="8" name="Picture 7" descr="cid:image003.jpg@01D4A83C.8187C5D0">
            <a:extLst>
              <a:ext uri="{FF2B5EF4-FFF2-40B4-BE49-F238E27FC236}">
                <a16:creationId xmlns:a16="http://schemas.microsoft.com/office/drawing/2014/main" id="{1C3D6632-FDB7-46DE-B7B9-67177A2207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06011" y="1899036"/>
            <a:ext cx="696060" cy="770895"/>
          </a:xfrm>
          <a:prstGeom prst="rect">
            <a:avLst/>
          </a:prstGeom>
          <a:noFill/>
        </p:spPr>
      </p:pic>
      <p:sp>
        <p:nvSpPr>
          <p:cNvPr id="9" name="Rectangle 8">
            <a:extLst>
              <a:ext uri="{FF2B5EF4-FFF2-40B4-BE49-F238E27FC236}">
                <a16:creationId xmlns:a16="http://schemas.microsoft.com/office/drawing/2014/main" id="{C7455FB3-51F4-4E90-AF2E-0569AE41C89D}"/>
              </a:ext>
            </a:extLst>
          </p:cNvPr>
          <p:cNvSpPr/>
          <p:nvPr/>
        </p:nvSpPr>
        <p:spPr>
          <a:xfrm>
            <a:off x="6976086" y="1899036"/>
            <a:ext cx="443229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Have a GCP Query ? Ask GEMS </a:t>
            </a:r>
            <a:r>
              <a:rPr kumimoji="0" lang="en-US" sz="1800" b="1" i="0" u="none" strike="noStrike" kern="1200" cap="none" spc="0" normalizeH="0" baseline="0" noProof="0">
                <a:ln>
                  <a:noFill/>
                </a:ln>
                <a:solidFill>
                  <a:srgbClr val="000099"/>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en-US" sz="1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800FF"/>
                </a:solidFill>
                <a:effectLst/>
                <a:uLnTx/>
                <a:uFillTx/>
                <a:latin typeface="Arial Black"/>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Click here</a:t>
            </a:r>
            <a:r>
              <a:rPr kumimoji="0" lang="en-US" sz="1400" b="1" i="0" u="none" strike="noStrike" kern="1200" cap="none" spc="0" normalizeH="0" baseline="0" noProof="0">
                <a:ln>
                  <a:noFill/>
                </a:ln>
                <a:solidFill>
                  <a:srgbClr val="2800FF"/>
                </a:solidFill>
                <a:effectLst/>
                <a:uLnTx/>
                <a:uFillTx/>
                <a:latin typeface="Arial Black"/>
                <a:ea typeface="Times New Roman" panose="02020603050405020304" pitchFamily="18" charset="0"/>
                <a:cs typeface="Times New Roman" panose="02020603050405020304" pitchFamily="18" charset="0"/>
              </a:rPr>
              <a:t> </a:t>
            </a:r>
            <a:r>
              <a:rPr kumimoji="0" lang="en-US" sz="14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to meet GEMS!!!</a:t>
            </a:r>
            <a:endParaRPr kumimoji="0" lang="en-US" sz="1400" b="0" i="0" u="none" strike="noStrike" kern="1200" cap="none" spc="0" normalizeH="0" baseline="0" noProof="0">
              <a:ln>
                <a:noFill/>
              </a:ln>
              <a:solidFill>
                <a:prstClr val="black"/>
              </a:solidFill>
              <a:effectLst/>
              <a:uLnTx/>
              <a:uFillTx/>
              <a:latin typeface="Arial Black"/>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20CBC7A-ACE8-4789-81D8-8A34670F87B2}"/>
              </a:ext>
            </a:extLst>
          </p:cNvPr>
          <p:cNvSpPr/>
          <p:nvPr/>
        </p:nvSpPr>
        <p:spPr>
          <a:xfrm>
            <a:off x="2570480" y="389791"/>
            <a:ext cx="901192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sng" strike="noStrike" kern="1200" cap="none" spc="0" normalizeH="0" baseline="0" noProof="0" dirty="0">
                <a:ln>
                  <a:noFill/>
                </a:ln>
                <a:solidFill>
                  <a:prstClr val="black"/>
                </a:solidFill>
                <a:effectLst/>
                <a:uLnTx/>
                <a:uFillTx/>
                <a:latin typeface="Arial"/>
                <a:ea typeface="+mn-ea"/>
                <a:cs typeface="+mn-cs"/>
              </a:rPr>
              <a:t>Before starting on GCP </a:t>
            </a:r>
            <a:r>
              <a:rPr kumimoji="0" lang="en-GB" sz="2000" b="0" i="0" u="none" strike="noStrike" kern="1200" cap="none" spc="0" normalizeH="0" baseline="0" noProof="0" dirty="0">
                <a:ln>
                  <a:noFill/>
                </a:ln>
                <a:solidFill>
                  <a:prstClr val="black"/>
                </a:solidFill>
                <a:effectLst/>
                <a:uLnTx/>
                <a:uFillTx/>
                <a:latin typeface="Arial"/>
                <a:ea typeface="+mn-ea"/>
                <a:cs typeface="+mn-cs"/>
              </a:rPr>
              <a:t>- </a:t>
            </a:r>
            <a:r>
              <a:rPr kumimoji="0" lang="en-GB" sz="1800" b="0" i="0" u="none" strike="noStrike" kern="1200" cap="none" spc="0" normalizeH="0" baseline="0" noProof="0" dirty="0">
                <a:ln>
                  <a:noFill/>
                </a:ln>
                <a:solidFill>
                  <a:prstClr val="black"/>
                </a:solidFill>
                <a:effectLst/>
                <a:uLnTx/>
                <a:uFillTx/>
                <a:latin typeface="Arial"/>
                <a:ea typeface="+mn-ea"/>
                <a:cs typeface="+mn-cs"/>
              </a:rPr>
              <a:t>To ensure that transfer from ATCI to </a:t>
            </a:r>
            <a:r>
              <a:rPr kumimoji="0" lang="en-GB" sz="1800" b="1" i="0" u="none" strike="noStrike" kern="1200" cap="none" spc="0" normalizeH="0" baseline="0" noProof="0" dirty="0">
                <a:ln>
                  <a:noFill/>
                </a:ln>
                <a:solidFill>
                  <a:prstClr val="black"/>
                </a:solidFill>
                <a:effectLst/>
                <a:uLnTx/>
                <a:uFillTx/>
                <a:latin typeface="Arial"/>
                <a:ea typeface="+mn-ea"/>
                <a:cs typeface="+mn-cs"/>
              </a:rPr>
              <a:t>Germany </a:t>
            </a:r>
            <a:r>
              <a:rPr kumimoji="0" lang="en-GB" sz="1800" b="0" i="0" u="none" strike="noStrike" kern="1200" cap="none" spc="0" normalizeH="0" baseline="0" noProof="0" dirty="0">
                <a:ln>
                  <a:noFill/>
                </a:ln>
                <a:solidFill>
                  <a:prstClr val="black"/>
                </a:solidFill>
                <a:effectLst/>
                <a:uLnTx/>
                <a:uFillTx/>
                <a:latin typeface="Arial"/>
                <a:ea typeface="+mn-ea"/>
                <a:cs typeface="+mn-cs"/>
              </a:rPr>
              <a:t>happens smoothly, employees are provided offshore HR Support until the employee leaves home country.</a:t>
            </a:r>
            <a:endParaRPr kumimoji="0" lang="en-US" sz="1800" b="0" i="0" u="none" strike="noStrike" kern="1200" cap="none" spc="0" normalizeH="0" baseline="0" noProof="0" dirty="0">
              <a:ln>
                <a:noFill/>
              </a:ln>
              <a:solidFill>
                <a:srgbClr val="0000FF"/>
              </a:solidFill>
              <a:effectLst/>
              <a:uLnTx/>
              <a:uFillTx/>
              <a:latin typeface="Arial"/>
              <a:ea typeface="+mn-ea"/>
              <a:cs typeface="+mn-cs"/>
            </a:endParaRPr>
          </a:p>
        </p:txBody>
      </p:sp>
      <p:sp>
        <p:nvSpPr>
          <p:cNvPr id="13" name="TextBox 12">
            <a:extLst>
              <a:ext uri="{FF2B5EF4-FFF2-40B4-BE49-F238E27FC236}">
                <a16:creationId xmlns:a16="http://schemas.microsoft.com/office/drawing/2014/main" id="{6306F1E5-C1E4-4E80-9530-CD3496B1E7CE}"/>
              </a:ext>
            </a:extLst>
          </p:cNvPr>
          <p:cNvSpPr txBox="1"/>
          <p:nvPr/>
        </p:nvSpPr>
        <p:spPr>
          <a:xfrm>
            <a:off x="4645101" y="3268766"/>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2 POC</a:t>
            </a:r>
          </a:p>
        </p:txBody>
      </p:sp>
      <p:sp>
        <p:nvSpPr>
          <p:cNvPr id="15" name="TextBox 14">
            <a:extLst>
              <a:ext uri="{FF2B5EF4-FFF2-40B4-BE49-F238E27FC236}">
                <a16:creationId xmlns:a16="http://schemas.microsoft.com/office/drawing/2014/main" id="{608C412D-363F-479A-87C8-D067A1F52688}"/>
              </a:ext>
            </a:extLst>
          </p:cNvPr>
          <p:cNvSpPr txBox="1"/>
          <p:nvPr/>
        </p:nvSpPr>
        <p:spPr>
          <a:xfrm>
            <a:off x="4645101" y="4543381"/>
            <a:ext cx="1450899" cy="292388"/>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prstClr val="black"/>
                </a:solidFill>
                <a:effectLst/>
                <a:uLnTx/>
                <a:uFillTx/>
                <a:latin typeface="Arial"/>
                <a:ea typeface="+mn-ea"/>
                <a:cs typeface="+mn-cs"/>
              </a:rPr>
              <a:t>Stage 3 POC</a:t>
            </a:r>
          </a:p>
        </p:txBody>
      </p:sp>
      <p:pic>
        <p:nvPicPr>
          <p:cNvPr id="17" name="Graphic 16" descr="Call center">
            <a:extLst>
              <a:ext uri="{FF2B5EF4-FFF2-40B4-BE49-F238E27FC236}">
                <a16:creationId xmlns:a16="http://schemas.microsoft.com/office/drawing/2014/main" id="{98668170-7E74-47E8-80B4-394F2AC001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1176" y="2985816"/>
            <a:ext cx="770895" cy="770895"/>
          </a:xfrm>
          <a:prstGeom prst="rect">
            <a:avLst/>
          </a:prstGeom>
          <a:effectLst/>
        </p:spPr>
      </p:pic>
      <p:sp>
        <p:nvSpPr>
          <p:cNvPr id="20" name="Rectangle 19">
            <a:extLst>
              <a:ext uri="{FF2B5EF4-FFF2-40B4-BE49-F238E27FC236}">
                <a16:creationId xmlns:a16="http://schemas.microsoft.com/office/drawing/2014/main" id="{0F8EFD42-7C38-4BAA-A836-D5A009A95742}"/>
              </a:ext>
            </a:extLst>
          </p:cNvPr>
          <p:cNvSpPr/>
          <p:nvPr/>
        </p:nvSpPr>
        <p:spPr>
          <a:xfrm>
            <a:off x="7010402" y="2828835"/>
            <a:ext cx="457199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t>HR Helpline: </a:t>
            </a:r>
            <a:br>
              <a:rPr kumimoji="0" lang="en-US" sz="1800" b="1" i="0" u="none" strike="noStrike" kern="1200" cap="none" spc="0" normalizeH="0" baseline="0" noProof="0">
                <a:ln>
                  <a:noFill/>
                </a:ln>
                <a:solidFill>
                  <a:prstClr val="black"/>
                </a:solidFill>
                <a:effectLst/>
                <a:uLnTx/>
                <a:uFillTx/>
                <a:latin typeface="Arial Black"/>
                <a:ea typeface="Times New Roman" panose="02020603050405020304" pitchFamily="18" charset="0"/>
                <a:cs typeface="Times New Roman" panose="02020603050405020304" pitchFamily="18" charset="0"/>
              </a:rPr>
            </a:br>
            <a:r>
              <a:rPr kumimoji="0" lang="en-US" sz="1800" b="0" i="1" u="none" strike="noStrike" kern="1200" cap="none" spc="0" normalizeH="0" baseline="0" noProof="0">
                <a:ln>
                  <a:noFill/>
                </a:ln>
                <a:solidFill>
                  <a:prstClr val="black"/>
                </a:solidFill>
                <a:effectLst/>
                <a:uLnTx/>
                <a:uFillTx/>
                <a:latin typeface="Arial"/>
                <a:ea typeface="+mn-ea"/>
                <a:cs typeface="+mn-cs"/>
              </a:rPr>
              <a:t>2222 - (from Accenture Landline)</a:t>
            </a:r>
            <a:br>
              <a:rPr kumimoji="0" lang="en-US" sz="1800" b="0" i="1" u="none" strike="noStrike" kern="1200" cap="none" spc="0" normalizeH="0" baseline="0" noProof="0">
                <a:ln>
                  <a:noFill/>
                </a:ln>
                <a:solidFill>
                  <a:prstClr val="black"/>
                </a:solidFill>
                <a:effectLst/>
                <a:uLnTx/>
                <a:uFillTx/>
                <a:latin typeface="Arial"/>
                <a:ea typeface="+mn-ea"/>
                <a:cs typeface="+mn-cs"/>
              </a:rPr>
            </a:br>
            <a:r>
              <a:rPr kumimoji="0" lang="en-IN" sz="1800" b="1" i="0" u="none" strike="noStrike" kern="1200" cap="none" spc="0" normalizeH="0" baseline="0" noProof="0">
                <a:ln>
                  <a:noFill/>
                </a:ln>
                <a:solidFill>
                  <a:prstClr val="black"/>
                </a:solidFill>
                <a:effectLst/>
                <a:uLnTx/>
                <a:uFillTx/>
                <a:latin typeface="Arial"/>
                <a:ea typeface="+mn-ea"/>
                <a:cs typeface="+mn-cs"/>
              </a:rPr>
              <a:t>08067581222 or 08043381222 </a:t>
            </a:r>
            <a:r>
              <a:rPr kumimoji="0" lang="en-IN" sz="1800" b="0" i="0" u="none" strike="noStrike" kern="1200" cap="none" spc="0" normalizeH="0" baseline="0" noProof="0">
                <a:ln>
                  <a:noFill/>
                </a:ln>
                <a:solidFill>
                  <a:prstClr val="black"/>
                </a:solidFill>
                <a:effectLst/>
                <a:uLnTx/>
                <a:uFillTx/>
                <a:latin typeface="Arial"/>
                <a:ea typeface="+mn-ea"/>
                <a:cs typeface="+mn-cs"/>
              </a:rPr>
              <a:t>- </a:t>
            </a:r>
            <a:r>
              <a:rPr kumimoji="0" lang="en-US" sz="1800" b="0" i="1" u="none" strike="noStrike" kern="1200" cap="none" spc="0" normalizeH="0" baseline="0" noProof="0">
                <a:ln>
                  <a:noFill/>
                </a:ln>
                <a:solidFill>
                  <a:prstClr val="black"/>
                </a:solidFill>
                <a:effectLst/>
                <a:uLnTx/>
                <a:uFillTx/>
                <a:latin typeface="Arial"/>
                <a:ea typeface="+mn-ea"/>
                <a:cs typeface="+mn-cs"/>
              </a:rPr>
              <a:t>(from any external phone)</a:t>
            </a:r>
            <a:endParaRPr kumimoji="0" lang="en-US" sz="1400" b="0" i="0" u="none" strike="noStrike" kern="1200" cap="none" spc="0" normalizeH="0" baseline="0" noProof="0">
              <a:ln>
                <a:noFill/>
              </a:ln>
              <a:solidFill>
                <a:prstClr val="black"/>
              </a:solidFill>
              <a:effectLst/>
              <a:uLnTx/>
              <a:uFillTx/>
              <a:latin typeface="Arial Black"/>
              <a:ea typeface="Calibri" panose="020F0502020204030204" pitchFamily="34" charset="0"/>
              <a:cs typeface="Times New Roman" panose="02020603050405020304" pitchFamily="18" charset="0"/>
            </a:endParaRPr>
          </a:p>
        </p:txBody>
      </p:sp>
      <p:pic>
        <p:nvPicPr>
          <p:cNvPr id="22" name="Graphic 21" descr="Earth globe Asia and Australia">
            <a:extLst>
              <a:ext uri="{FF2B5EF4-FFF2-40B4-BE49-F238E27FC236}">
                <a16:creationId xmlns:a16="http://schemas.microsoft.com/office/drawing/2014/main" id="{C1EEF697-5D5B-48BD-AEC6-FF476F8922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176" y="4209200"/>
            <a:ext cx="846843" cy="846843"/>
          </a:xfrm>
          <a:prstGeom prst="rect">
            <a:avLst/>
          </a:prstGeom>
        </p:spPr>
      </p:pic>
      <p:sp>
        <p:nvSpPr>
          <p:cNvPr id="23" name="TextBox 22">
            <a:extLst>
              <a:ext uri="{FF2B5EF4-FFF2-40B4-BE49-F238E27FC236}">
                <a16:creationId xmlns:a16="http://schemas.microsoft.com/office/drawing/2014/main" id="{F5A04F20-7D97-4786-9178-F061E4480D3A}"/>
              </a:ext>
            </a:extLst>
          </p:cNvPr>
          <p:cNvSpPr txBox="1"/>
          <p:nvPr/>
        </p:nvSpPr>
        <p:spPr>
          <a:xfrm>
            <a:off x="7152640" y="4297160"/>
            <a:ext cx="4104640" cy="538609"/>
          </a:xfrm>
          <a:prstGeom prst="rect">
            <a:avLst/>
          </a:prstGeom>
          <a:noFill/>
        </p:spPr>
        <p:txBody>
          <a:bodyPr wrap="square" lIns="0" tIns="0" rIns="0" bIns="45720" rtlCol="0">
            <a:spAutoFit/>
          </a:bodyPr>
          <a:lstStyle/>
          <a:p>
            <a:pPr lvl="0">
              <a:defRPr/>
            </a:pPr>
            <a:r>
              <a:rPr kumimoji="0" lang="en-IN" sz="1600" b="0" i="0" u="none" strike="noStrike" kern="1200" cap="none" spc="0" normalizeH="0" baseline="0" noProof="0" dirty="0">
                <a:ln>
                  <a:noFill/>
                </a:ln>
                <a:solidFill>
                  <a:prstClr val="black"/>
                </a:solidFill>
                <a:effectLst/>
                <a:uLnTx/>
                <a:uFillTx/>
                <a:latin typeface="Arial"/>
                <a:ea typeface="+mn-ea"/>
                <a:cs typeface="+mn-cs"/>
              </a:rPr>
              <a:t>Support for Enablement of GCP formalities</a:t>
            </a:r>
            <a:br>
              <a:rPr kumimoji="0" lang="en-IN" sz="1600" b="0" i="0" u="none" strike="noStrike" kern="1200" cap="none" spc="0" normalizeH="0" baseline="0" noProof="0" dirty="0">
                <a:ln>
                  <a:noFill/>
                </a:ln>
                <a:solidFill>
                  <a:prstClr val="black"/>
                </a:solidFill>
                <a:effectLst/>
                <a:uLnTx/>
                <a:uFillTx/>
                <a:latin typeface="Arial"/>
                <a:ea typeface="+mn-ea"/>
                <a:cs typeface="+mn-cs"/>
              </a:rPr>
            </a:br>
            <a:r>
              <a:rPr kumimoji="0" lang="en-IN" sz="1600" b="0" i="0" u="none" strike="noStrike" kern="1200" cap="none" spc="0" normalizeH="0" baseline="0" noProof="0" dirty="0">
                <a:ln>
                  <a:noFill/>
                </a:ln>
                <a:solidFill>
                  <a:prstClr val="black"/>
                </a:solidFill>
                <a:effectLst/>
                <a:uLnTx/>
                <a:uFillTx/>
                <a:latin typeface="Arial"/>
                <a:ea typeface="+mn-ea"/>
                <a:cs typeface="+mn-cs"/>
              </a:rPr>
              <a:t>ATCI GCP HR: </a:t>
            </a:r>
            <a:r>
              <a:rPr lang="en-IN" sz="1600" b="1" dirty="0">
                <a:solidFill>
                  <a:prstClr val="black"/>
                </a:solidFill>
                <a:latin typeface="Arial"/>
              </a:rPr>
              <a:t>m</a:t>
            </a:r>
            <a:r>
              <a:rPr kumimoji="0" lang="en-IN" sz="1600" b="1" i="0" u="none" strike="noStrike" kern="1200" cap="none" spc="0" normalizeH="0" baseline="0" noProof="0" dirty="0" err="1">
                <a:ln>
                  <a:noFill/>
                </a:ln>
                <a:solidFill>
                  <a:prstClr val="black"/>
                </a:solidFill>
                <a:effectLst/>
                <a:uLnTx/>
                <a:uFillTx/>
                <a:latin typeface="Arial"/>
                <a:ea typeface="+mn-ea"/>
                <a:cs typeface="+mn-cs"/>
              </a:rPr>
              <a:t>eghna.raju.s</a:t>
            </a:r>
            <a:r>
              <a:rPr lang="en-IN" sz="1600" b="1" dirty="0"/>
              <a:t> </a:t>
            </a:r>
            <a:endParaRPr kumimoji="0" lang="en-IN" sz="1600" b="1" i="0" u="none" strike="noStrike" kern="1200" cap="none" spc="0" normalizeH="0" baseline="0" noProof="0" dirty="0">
              <a:ln>
                <a:noFill/>
              </a:ln>
              <a:solidFill>
                <a:prstClr val="black"/>
              </a:solidFill>
              <a:effectLst/>
              <a:uLnTx/>
              <a:uFillTx/>
              <a:latin typeface="Arial"/>
              <a:ea typeface="+mn-ea"/>
              <a:cs typeface="+mn-cs"/>
            </a:endParaRPr>
          </a:p>
        </p:txBody>
      </p:sp>
      <p:sp>
        <p:nvSpPr>
          <p:cNvPr id="16" name="TextBox 15">
            <a:extLst>
              <a:ext uri="{FF2B5EF4-FFF2-40B4-BE49-F238E27FC236}">
                <a16:creationId xmlns:a16="http://schemas.microsoft.com/office/drawing/2014/main" id="{1BEEFEC6-4112-4098-A4A1-C9E2157B18FC}"/>
              </a:ext>
            </a:extLst>
          </p:cNvPr>
          <p:cNvSpPr txBox="1"/>
          <p:nvPr/>
        </p:nvSpPr>
        <p:spPr>
          <a:xfrm>
            <a:off x="7152640" y="4975492"/>
            <a:ext cx="3708400" cy="1031051"/>
          </a:xfrm>
          <a:prstGeom prst="rect">
            <a:avLst/>
          </a:prstGeom>
          <a:noFill/>
        </p:spPr>
        <p:txBody>
          <a:bodyPr wrap="square" lIns="0" tIns="0" rIns="0" bIns="45720" rtlCol="0">
            <a:spAutoFit/>
          </a:bodyPr>
          <a:lstStyle/>
          <a:p>
            <a:r>
              <a:rPr kumimoji="0" lang="en-IN" sz="1600" b="0" i="0" u="none" strike="noStrike" kern="1200" cap="none" spc="0" normalizeH="0" baseline="0" noProof="0">
                <a:ln>
                  <a:noFill/>
                </a:ln>
                <a:solidFill>
                  <a:prstClr val="black"/>
                </a:solidFill>
                <a:effectLst/>
                <a:uLnTx/>
                <a:uFillTx/>
                <a:latin typeface="Arial"/>
                <a:ea typeface="+mn-ea"/>
                <a:cs typeface="+mn-cs"/>
              </a:rPr>
              <a:t>Support post arrival in </a:t>
            </a:r>
            <a:r>
              <a:rPr lang="en-IN" sz="1600" b="1">
                <a:solidFill>
                  <a:prstClr val="black"/>
                </a:solidFill>
                <a:latin typeface="Arial"/>
              </a:rPr>
              <a:t>Germany</a:t>
            </a:r>
            <a:br>
              <a:rPr kumimoji="0" lang="en-IN" sz="1600" b="0" i="0" u="none" strike="noStrike" kern="1200" cap="none" spc="0" normalizeH="0" baseline="0" noProof="0">
                <a:ln>
                  <a:noFill/>
                </a:ln>
                <a:solidFill>
                  <a:prstClr val="black"/>
                </a:solidFill>
                <a:effectLst/>
                <a:uLnTx/>
                <a:uFillTx/>
                <a:latin typeface="Arial"/>
                <a:ea typeface="+mn-ea"/>
                <a:cs typeface="+mn-cs"/>
              </a:rPr>
            </a:br>
            <a:r>
              <a:rPr kumimoji="0" lang="en-IN" sz="1600" b="0" i="0" u="none" strike="noStrike" kern="1200" cap="none" spc="0" normalizeH="0" baseline="0" noProof="0">
                <a:ln>
                  <a:noFill/>
                </a:ln>
                <a:solidFill>
                  <a:prstClr val="black"/>
                </a:solidFill>
                <a:effectLst/>
                <a:uLnTx/>
                <a:uFillTx/>
                <a:latin typeface="Arial"/>
                <a:ea typeface="+mn-ea"/>
                <a:cs typeface="+mn-cs"/>
              </a:rPr>
              <a:t>Onshore GCP HR</a:t>
            </a:r>
            <a:r>
              <a:rPr kumimoji="0" lang="en-IN" sz="1600" b="0" i="0" u="none" strike="noStrike" kern="1200" cap="none" spc="0" normalizeH="0" baseline="0" noProof="0">
                <a:ln>
                  <a:noFill/>
                </a:ln>
                <a:effectLst/>
                <a:uLnTx/>
                <a:uFillTx/>
                <a:latin typeface="Arial"/>
                <a:ea typeface="+mn-ea"/>
                <a:cs typeface="+mn-cs"/>
              </a:rPr>
              <a:t>: </a:t>
            </a:r>
            <a:r>
              <a:rPr lang="en-US" sz="1600" b="1" kern="0"/>
              <a:t>gcp.hr.germany@accenture.com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black"/>
              </a:solidFill>
              <a:effectLst/>
              <a:highlight>
                <a:srgbClr val="FFFF00"/>
              </a:highlight>
              <a:uLnTx/>
              <a:uFillTx/>
              <a:latin typeface="Arial"/>
              <a:ea typeface="+mn-ea"/>
              <a:cs typeface="+mn-cs"/>
            </a:endParaRPr>
          </a:p>
        </p:txBody>
      </p:sp>
    </p:spTree>
    <p:extLst>
      <p:ext uri="{BB962C8B-B14F-4D97-AF65-F5344CB8AC3E}">
        <p14:creationId xmlns:p14="http://schemas.microsoft.com/office/powerpoint/2010/main" val="16848554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jCH3VYIaUqcOA9SDSIVR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W3czJ59uGEOvmNGD1jdXd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end8xRp0kmaDE6jkdyd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DVB916ca0yiEfvwX2Go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WsXMoO.pEyNt_aWvkbU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jKDhzG2cd0e9QfdNiTKW9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kx6pmu6KqUuXsLuKxkMY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5osDzlD0yXn4TXgjP26w"/>
</p:tagLst>
</file>

<file path=ppt/theme/theme1.xml><?xml version="1.0" encoding="utf-8"?>
<a:theme xmlns:a="http://schemas.openxmlformats.org/drawingml/2006/main" name="Titl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94EF2C20-2C17-4A5F-A793-77D7A9B7A4C0}"/>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3" id="{D53885AE-7CB6-FD4D-A79F-137438111065}" vid="{4232794D-A936-0C4F-BAE1-85D96BB42501}"/>
    </a:ext>
  </a:extLst>
</a:theme>
</file>

<file path=ppt/theme/theme12.xml><?xml version="1.0" encoding="utf-8"?>
<a:theme xmlns:a="http://schemas.openxmlformats.org/drawingml/2006/main" name="1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3.xml><?xml version="1.0" encoding="utf-8"?>
<a:theme xmlns:a="http://schemas.openxmlformats.org/drawingml/2006/main" name="2_Titles">
  <a:themeElements>
    <a:clrScheme name="Acc Core">
      <a:dk1>
        <a:srgbClr val="000000"/>
      </a:dk1>
      <a:lt1>
        <a:srgbClr val="FFFFFF"/>
      </a:lt1>
      <a:dk2>
        <a:srgbClr val="BDBDBD"/>
      </a:dk2>
      <a:lt2>
        <a:srgbClr val="969696"/>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460073"/>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0" id="{C00EB2C1-B526-F548-AF64-FD10065D7E5F}" vid="{C7D4C087-F6B1-4649-903F-3FEF709D25B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Custom 3">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FFFFFF"/>
      </a:hlink>
      <a:folHlink>
        <a:srgbClr val="000000"/>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415C07ED-3C7E-4529-B47D-7A5DE0E69AF6}"/>
    </a:ext>
  </a:extLst>
</a:theme>
</file>

<file path=ppt/theme/theme3.xml><?xml version="1.0" encoding="utf-8"?>
<a:theme xmlns:a="http://schemas.openxmlformats.org/drawingml/2006/main" name="Specialty Slide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45720" rtlCol="0">
        <a:spAutoFit/>
      </a:bodyPr>
      <a:lstStyle>
        <a:defPPr>
          <a:defRPr sz="16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DD90A898-264B-4302-8527-26661F39AD56}" vid="{8DF96D8B-40C8-4130-8898-FB789353827E}"/>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ccenture_Bubble_4-3">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ong Term GCP - USA Pre-departure Orientation PPT" id="{3E5B9F24-B34A-4526-AF9E-FE24A4F3979F}" vid="{5291D409-EF2B-4278-AF3C-59AEF7C60980}"/>
    </a:ext>
  </a:extLst>
</a:theme>
</file>

<file path=ppt/theme/theme6.xml><?xml version="1.0" encoding="utf-8"?>
<a:theme xmlns:a="http://schemas.openxmlformats.org/drawingml/2006/main" name="4_Accenture_Bubble_4-3">
  <a:themeElements>
    <a:clrScheme name="Accenture_FINAL">
      <a:dk1>
        <a:srgbClr val="000000"/>
      </a:dk1>
      <a:lt1>
        <a:sysClr val="window" lastClr="FFFFFF"/>
      </a:lt1>
      <a:dk2>
        <a:srgbClr val="1F497D"/>
      </a:dk2>
      <a:lt2>
        <a:srgbClr val="E3DEDC"/>
      </a:lt2>
      <a:accent1>
        <a:srgbClr val="0033CC"/>
      </a:accent1>
      <a:accent2>
        <a:srgbClr val="00A400"/>
      </a:accent2>
      <a:accent3>
        <a:srgbClr val="FF9A05"/>
      </a:accent3>
      <a:accent4>
        <a:srgbClr val="FF0000"/>
      </a:accent4>
      <a:accent5>
        <a:srgbClr val="800080"/>
      </a:accent5>
      <a:accent6>
        <a:srgbClr val="00AEEF"/>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ong Term GCP - USA Pre-departure Orientation PPT" id="{3E5B9F24-B34A-4526-AF9E-FE24A4F3979F}" vid="{5291D409-EF2B-4278-AF3C-59AEF7C60980}"/>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0D8B13EBCE9848AC049BDC9C898A29" ma:contentTypeVersion="17" ma:contentTypeDescription="Create a new document." ma:contentTypeScope="" ma:versionID="d6a3384b94659ad679cb94427dd19d8d">
  <xsd:schema xmlns:xsd="http://www.w3.org/2001/XMLSchema" xmlns:xs="http://www.w3.org/2001/XMLSchema" xmlns:p="http://schemas.microsoft.com/office/2006/metadata/properties" xmlns:ns2="468444f5-e3f3-46d0-88d3-01db0d2b54a1" xmlns:ns3="003ab06d-6ee3-433c-9197-ec3af554f49e" targetNamespace="http://schemas.microsoft.com/office/2006/metadata/properties" ma:root="true" ma:fieldsID="4bbec92bf4aefcf05b70d951a4f702cc" ns2:_="" ns3:_="">
    <xsd:import namespace="468444f5-e3f3-46d0-88d3-01db0d2b54a1"/>
    <xsd:import namespace="003ab06d-6ee3-433c-9197-ec3af554f49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EventHashCode" minOccurs="0"/>
                <xsd:element ref="ns3:MediaServiceGenerationTime"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8444f5-e3f3-46d0-88d3-01db0d2b54a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03ab06d-6ee3-433c-9197-ec3af554f49e"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EDFF0A-8904-42B6-AEB2-7C60372CB2F4}">
  <ds:schemaRefs>
    <ds:schemaRef ds:uri="003ab06d-6ee3-433c-9197-ec3af554f49e"/>
    <ds:schemaRef ds:uri="468444f5-e3f3-46d0-88d3-01db0d2b54a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ECC16AD-5AB1-487F-940F-F019EE4EE229}">
  <ds:schemaRefs>
    <ds:schemaRef ds:uri="http://schemas.microsoft.com/sharepoint/v3/contenttype/forms"/>
  </ds:schemaRefs>
</ds:datastoreItem>
</file>

<file path=customXml/itemProps3.xml><?xml version="1.0" encoding="utf-8"?>
<ds:datastoreItem xmlns:ds="http://schemas.openxmlformats.org/officeDocument/2006/customXml" ds:itemID="{1A68C094-076C-42D9-A344-61A3E2894C74}">
  <ds:schemaRefs>
    <ds:schemaRef ds:uri="003ab06d-6ee3-433c-9197-ec3af554f49e"/>
    <ds:schemaRef ds:uri="468444f5-e3f3-46d0-88d3-01db0d2b54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Acc_Blank_Template_Arial_v3</Template>
  <TotalTime>229</TotalTime>
  <Words>14006</Words>
  <Application>Microsoft Office PowerPoint</Application>
  <PresentationFormat>Widescreen</PresentationFormat>
  <Paragraphs>1397</Paragraphs>
  <Slides>61</Slides>
  <Notes>12</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3</vt:i4>
      </vt:variant>
      <vt:variant>
        <vt:lpstr>Slide Titles</vt:lpstr>
      </vt:variant>
      <vt:variant>
        <vt:i4>61</vt:i4>
      </vt:variant>
    </vt:vector>
  </HeadingPairs>
  <TitlesOfParts>
    <vt:vector size="89" baseType="lpstr">
      <vt:lpstr>Arial</vt:lpstr>
      <vt:lpstr>Arial Black</vt:lpstr>
      <vt:lpstr>Calibri</vt:lpstr>
      <vt:lpstr>Calibri Light</vt:lpstr>
      <vt:lpstr>Century Gothic</vt:lpstr>
      <vt:lpstr>Graphik</vt:lpstr>
      <vt:lpstr>Graphik Light</vt:lpstr>
      <vt:lpstr>Graphik Medium</vt:lpstr>
      <vt:lpstr>Graphik Regular</vt:lpstr>
      <vt:lpstr>Trebuchet MS</vt:lpstr>
      <vt:lpstr>Wingdings</vt:lpstr>
      <vt:lpstr>Wingdings 3</vt:lpstr>
      <vt:lpstr>Titles</vt:lpstr>
      <vt:lpstr>Content Layouts</vt:lpstr>
      <vt:lpstr>Specialty Slides</vt:lpstr>
      <vt:lpstr>3_Office Theme</vt:lpstr>
      <vt:lpstr>1_Accenture_Bubble_4-3</vt:lpstr>
      <vt:lpstr>4_Accenture_Bubble_4-3</vt:lpstr>
      <vt:lpstr>Wisp</vt:lpstr>
      <vt:lpstr>Facet</vt:lpstr>
      <vt:lpstr>Office Theme</vt:lpstr>
      <vt:lpstr>1_Office Theme</vt:lpstr>
      <vt:lpstr>1_Content Layouts</vt:lpstr>
      <vt:lpstr>1_Titles</vt:lpstr>
      <vt:lpstr>2_Titles</vt:lpstr>
      <vt:lpstr>Document</vt:lpstr>
      <vt:lpstr>Acrobat Document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 your Support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International Travel Request on E-travel Portal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TAXATION</vt:lpstr>
      <vt:lpstr>Important links (For information on tax)</vt:lpstr>
      <vt:lpstr>OTHER IMPORTANT INFORMATION- SELF READ</vt:lpstr>
      <vt:lpstr>Restaffing &amp; Repatriation Process</vt:lpstr>
      <vt:lpstr>Exit &amp; Extension Process</vt:lpstr>
      <vt:lpstr>Process of Booking Travel tickets </vt:lpstr>
      <vt:lpstr>Do’s and Don'ts while travelling on GCP and while on GCP</vt:lpstr>
      <vt:lpstr>Assistance during an Emergency &amp; Hoax Calls </vt:lpstr>
      <vt:lpstr>PowerPoint Presentation</vt:lpstr>
      <vt:lpstr>To-do’s at the time of Medical Emergency </vt:lpstr>
      <vt:lpstr>Lease Breakage Cost</vt:lpstr>
      <vt:lpstr>ANNEXURE  </vt:lpstr>
      <vt:lpstr>Snapshot &amp; Info- Payslip, People Mobility Gateway &amp; Language Training</vt:lpstr>
      <vt:lpstr>PowerPoint Presentation</vt:lpstr>
      <vt:lpstr>PowerPoint Presentation</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Hinde, S.</dc:creator>
  <cp:lastModifiedBy>Nandish, Kusuma</cp:lastModifiedBy>
  <cp:revision>21</cp:revision>
  <dcterms:created xsi:type="dcterms:W3CDTF">2018-07-23T05:11:36Z</dcterms:created>
  <dcterms:modified xsi:type="dcterms:W3CDTF">2022-03-25T06:35:08Z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0x010100ED0D8B13EBCE9848AC049BDC9C898A29</vt:lpwstr>
  </property>
  <property fmtid="{D5CDD505-2E9C-101B-9397-08002B2CF9AE}" pid="3" name="PublishingContact">
    <vt:lpwstr/>
  </property>
  <property fmtid="{D5CDD505-2E9C-101B-9397-08002B2CF9AE}" pid="4" name="PublishingContactPicture">
    <vt:lpwstr/>
  </property>
  <property fmtid="{D5CDD505-2E9C-101B-9397-08002B2CF9AE}" pid="5" name="PublishingVariationRelationshipLinkFieldID">
    <vt:lpwstr/>
  </property>
  <property fmtid="{D5CDD505-2E9C-101B-9397-08002B2CF9AE}" pid="6" name="Order">
    <vt:r8>183000</vt:r8>
  </property>
</Properties>
</file>